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7" r:id="rId3"/>
    <p:sldId id="260" r:id="rId4"/>
    <p:sldId id="261" r:id="rId5"/>
    <p:sldId id="262" r:id="rId6"/>
    <p:sldId id="263" r:id="rId7"/>
    <p:sldId id="264" r:id="rId8"/>
    <p:sldId id="265" r:id="rId9"/>
    <p:sldId id="266"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Lst>
  <p:sldSz cx="24384000" cy="13716000"/>
  <p:notesSz cx="6858000" cy="9144000"/>
  <p:embeddedFontLst>
    <p:embeddedFont>
      <p:font typeface="Helvetica Neue" panose="02000503000000020004" pitchFamily="2" charset="0"/>
      <p:regular r:id="rId31"/>
      <p:bold r:id="rId32"/>
      <p:italic r:id="rId33"/>
      <p:boldItalic r:id="rId34"/>
    </p:embeddedFont>
    <p:embeddedFont>
      <p:font typeface="Helvetica Neue Light" panose="02000403000000020004" pitchFamily="2" charset="0"/>
      <p:regular r:id="rId35"/>
      <p:bold r:id="rId36"/>
      <p:italic r:id="rId37"/>
      <p:boldItalic r:id="rId38"/>
    </p:embeddedFont>
    <p:embeddedFont>
      <p:font typeface="Roboto" panose="020000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hGa24F2l3rOvaIBy4hgqJaLb4l6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eryl Reifer" initials="" lastIdx="19" clrIdx="0"/>
  <p:cmAuthor id="1" name="Тома Казбекова" initials="" lastIdx="8" clrIdx="1"/>
  <p:cmAuthor id="2" name="Marwan Elbliety" initials="" lastIdx="7"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8742D4-D9BA-4CF6-ACB8-33529321E6D8}">
  <a:tblStyle styleId="{FC8742D4-D9BA-4CF6-ACB8-33529321E6D8}" styleName="Table_0">
    <a:wholeTbl>
      <a:tcTxStyle b="off" i="off">
        <a:font>
          <a:latin typeface="Helvetica"/>
          <a:ea typeface="Helvetica"/>
          <a:cs typeface="Helvetica"/>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CAD2E8"/>
          </a:solidFill>
        </a:fill>
      </a:tcStyle>
    </a:wholeTbl>
    <a:band1H>
      <a:tcTxStyle/>
      <a:tcStyle>
        <a:tcBdr/>
      </a:tcStyle>
    </a:band1H>
    <a:band2H>
      <a:tcTxStyle b="off" i="off"/>
      <a:tcStyle>
        <a:tcBdr/>
        <a:fill>
          <a:solidFill>
            <a:srgbClr val="E6EAF4"/>
          </a:solidFill>
        </a:fill>
      </a:tcStyle>
    </a:band2H>
    <a:band1V>
      <a:tcTxStyle/>
      <a:tcStyle>
        <a:tcBdr/>
      </a:tcStyle>
    </a:band1V>
    <a:band2V>
      <a:tcTxStyle/>
      <a:tcStyle>
        <a:tcBdr/>
      </a:tcStyle>
    </a:band2V>
    <a:lastCol>
      <a:tcTxStyle/>
      <a:tcStyle>
        <a:tcBdr/>
      </a:tcStyle>
    </a:lastCol>
    <a:firstCol>
      <a:tcTxStyle b="on" i="off">
        <a:font>
          <a:latin typeface="Helvetica"/>
          <a:ea typeface="Helvetica"/>
          <a:cs typeface="Helvetica"/>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Col>
    <a:lastRow>
      <a:tcTxStyle b="on" i="off">
        <a:font>
          <a:latin typeface="Helvetica"/>
          <a:ea typeface="Helvetica"/>
          <a:cs typeface="Helvetica"/>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381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lastRow>
    <a:seCell>
      <a:tcTxStyle/>
      <a:tcStyle>
        <a:tcBdr/>
      </a:tcStyle>
    </a:seCell>
    <a:swCell>
      <a:tcTxStyle/>
      <a:tcStyle>
        <a:tcBdr/>
      </a:tcStyle>
    </a:swCell>
    <a:firstRow>
      <a:tcTxStyle b="on" i="off">
        <a:font>
          <a:latin typeface="Helvetica"/>
          <a:ea typeface="Helvetica"/>
          <a:cs typeface="Helvetica"/>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381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5840"/>
  </p:normalViewPr>
  <p:slideViewPr>
    <p:cSldViewPr snapToGrid="0">
      <p:cViewPr varScale="1">
        <p:scale>
          <a:sx n="51" d="100"/>
          <a:sy n="51" d="100"/>
        </p:scale>
        <p:origin x="904" y="232"/>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56" Type="http://schemas.openxmlformats.org/officeDocument/2006/relationships/tableStyles" Target="tableStyles.xml"/><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6000"/>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6000"/>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6000"/>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6000"/>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6000"/>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6000"/>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6000"/>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6000"/>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6000"/>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
        <p:cNvGrpSpPr/>
        <p:nvPr/>
      </p:nvGrpSpPr>
      <p:grpSpPr>
        <a:xfrm>
          <a:off x="0" y="0"/>
          <a:ext cx="0" cy="0"/>
          <a:chOff x="0" y="0"/>
          <a:chExt cx="0" cy="0"/>
        </a:xfrm>
      </p:grpSpPr>
      <p:sp>
        <p:nvSpPr>
          <p:cNvPr id="12" name="Google Shape;12;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 name="Google Shape;1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9" name="Google Shape;359;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6000"/>
              </a:lnSpc>
              <a:spcBef>
                <a:spcPts val="0"/>
              </a:spcBef>
              <a:spcAft>
                <a:spcPts val="0"/>
              </a:spcAft>
              <a:buNone/>
            </a:pPr>
            <a:r>
              <a:rPr lang="en-US" sz="1600" b="0" i="0" u="none" strike="noStrike" cap="none">
                <a:latin typeface="Helvetica Neue"/>
                <a:ea typeface="Helvetica Neue"/>
                <a:cs typeface="Helvetica Neue"/>
                <a:sym typeface="Helvetica Neue"/>
              </a:rPr>
              <a:t>A concentrate of natural, deep-ocean minerals.</a:t>
            </a:r>
            <a:endParaRPr sz="1600" b="0" i="0" u="none" strike="noStrike" cap="none">
              <a:latin typeface="Helvetica Neue"/>
              <a:ea typeface="Helvetica Neue"/>
              <a:cs typeface="Helvetica Neue"/>
              <a:sym typeface="Helvetica Neue"/>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8" name="Google Shape;418;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6000"/>
              </a:lnSpc>
              <a:spcBef>
                <a:spcPts val="0"/>
              </a:spcBef>
              <a:spcAft>
                <a:spcPts val="0"/>
              </a:spcAft>
              <a:buNone/>
            </a:pPr>
            <a:r>
              <a:rPr lang="en-US" sz="1600" b="0" i="0" u="none" strike="noStrike" cap="none">
                <a:latin typeface="Helvetica Neue"/>
                <a:ea typeface="Helvetica Neue"/>
                <a:cs typeface="Helvetica Neue"/>
                <a:sym typeface="Helvetica Neue"/>
              </a:rPr>
              <a:t>The water for OCEANMIN production is extracted from a depth of 662 meters off the east coast of Taiwan.</a:t>
            </a:r>
            <a:endParaRPr sz="1600" b="0" i="0" u="none" strike="noStrike" cap="none">
              <a:latin typeface="Helvetica Neue"/>
              <a:ea typeface="Helvetica Neue"/>
              <a:cs typeface="Helvetica Neue"/>
              <a:sym typeface="Helvetica Neue"/>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7" name="Google Shape;427;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6000"/>
              </a:lnSpc>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4" name="Google Shape;444;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6000"/>
              </a:lnSpc>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9" name="Google Shape;469;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6000"/>
              </a:lnSpc>
              <a:spcBef>
                <a:spcPts val="0"/>
              </a:spcBef>
              <a:spcAft>
                <a:spcPts val="0"/>
              </a:spcAft>
              <a:buNone/>
            </a:pPr>
            <a:r>
              <a:rPr lang="en-US"/>
              <a:t>The process of water circulation in the oceans begins with the melting of summer ice in Greenland. There, water collects macro- and microelements. Minerals make the water heavier and it naturally sinks to the bottom and begins its journey.</a:t>
            </a:r>
            <a:endParaRPr/>
          </a:p>
          <a:p>
            <a:pPr marL="0" lvl="0" indent="0" algn="l" rtl="0">
              <a:lnSpc>
                <a:spcPct val="116000"/>
              </a:lnSpc>
              <a:spcBef>
                <a:spcPts val="0"/>
              </a:spcBef>
              <a:spcAft>
                <a:spcPts val="0"/>
              </a:spcAft>
              <a:buNone/>
            </a:pPr>
            <a:endParaRPr/>
          </a:p>
          <a:p>
            <a:pPr marL="0" lvl="0" indent="0" algn="l" rtl="0">
              <a:lnSpc>
                <a:spcPct val="116000"/>
              </a:lnSpc>
              <a:spcBef>
                <a:spcPts val="0"/>
              </a:spcBef>
              <a:spcAft>
                <a:spcPts val="0"/>
              </a:spcAft>
              <a:buNone/>
            </a:pPr>
            <a:r>
              <a:rPr lang="en-US"/>
              <a:t>Water flows south through the Atlantic Ocean, bends around the African promontory, then flows north through the Indian Ocean and into the western Pacific Ocean, approaching land near Taiwan, Okinawa, and Hawaii. Then it returns south towards Antarctica. There, the change in temperature due to the summer sun is forcing deep ocean waters to rise to the surface to feed the planet's largest micro and macro food chain.</a:t>
            </a:r>
            <a:endParaRPr/>
          </a:p>
          <a:p>
            <a:pPr marL="0" lvl="0" indent="0" algn="l" rtl="0">
              <a:lnSpc>
                <a:spcPct val="116000"/>
              </a:lnSpc>
              <a:spcBef>
                <a:spcPts val="0"/>
              </a:spcBef>
              <a:spcAft>
                <a:spcPts val="0"/>
              </a:spcAft>
              <a:buNone/>
            </a:pPr>
            <a:endParaRPr/>
          </a:p>
          <a:p>
            <a:pPr marL="0" lvl="0" indent="0" algn="l" rtl="0">
              <a:lnSpc>
                <a:spcPct val="116000"/>
              </a:lnSpc>
              <a:spcBef>
                <a:spcPts val="0"/>
              </a:spcBef>
              <a:spcAft>
                <a:spcPts val="0"/>
              </a:spcAft>
              <a:buNone/>
            </a:pPr>
            <a:r>
              <a:rPr lang="en-US"/>
              <a:t>According to historical documents, Charles Darwin was never completely sure how life began. He suggested that life could be formed spontaneously in a "warm pool" with the proper chemical composition. In the absence of a better explanation, humankind has used this theory for the past two centuries.</a:t>
            </a:r>
            <a:endParaRPr/>
          </a:p>
          <a:p>
            <a:pPr marL="0" lvl="0" indent="0" algn="l" rtl="0">
              <a:lnSpc>
                <a:spcPct val="116000"/>
              </a:lnSpc>
              <a:spcBef>
                <a:spcPts val="0"/>
              </a:spcBef>
              <a:spcAft>
                <a:spcPts val="0"/>
              </a:spcAft>
              <a:buNone/>
            </a:pPr>
            <a:endParaRPr/>
          </a:p>
          <a:p>
            <a:pPr marL="0" lvl="0" indent="0" algn="l" rtl="0">
              <a:lnSpc>
                <a:spcPct val="116000"/>
              </a:lnSpc>
              <a:spcBef>
                <a:spcPts val="0"/>
              </a:spcBef>
              <a:spcAft>
                <a:spcPts val="0"/>
              </a:spcAft>
              <a:buNone/>
            </a:pPr>
            <a:r>
              <a:rPr lang="en-US"/>
              <a:t>There are now several alternative hypotheses of the origin of life, proof of one of which was recently presented by a team of scientists from University College London (UCL) and Birkbeck (University of London). In the course of the study, scientists were able to recreate the conditions in which a "spark" of life could arise. In their opinion, this happened in deep hydrothermal vents.Charles Darwin and the Origin of Life. Juli Peretó, Jeffrey L. Bada, and Antonio Lazcano, Orig Life Evol Biosph. 2009 Oct; 39 (5): 395-406Promotion of protocell self-assembly from mixed amphiphiles at the origin of life Sean F. Jordan anadi Rammu, Ivan N. Zheludev1, Andrew M. Hartley, Amandine Maréchal and Nick Lane / Nature Ecology &amp; Evolution</a:t>
            </a:r>
            <a:endParaRPr/>
          </a:p>
          <a:p>
            <a:pPr marL="0" lvl="0" indent="0" algn="l" rtl="0">
              <a:lnSpc>
                <a:spcPct val="116000"/>
              </a:lnSpc>
              <a:spcBef>
                <a:spcPts val="0"/>
              </a:spcBef>
              <a:spcAft>
                <a:spcPts val="0"/>
              </a:spcAft>
              <a:buNone/>
            </a:pPr>
            <a:endParaRPr/>
          </a:p>
          <a:p>
            <a:pPr marL="0" lvl="0" indent="0" algn="l" rtl="0">
              <a:lnSpc>
                <a:spcPct val="116000"/>
              </a:lnSpc>
              <a:spcBef>
                <a:spcPts val="0"/>
              </a:spcBef>
              <a:spcAft>
                <a:spcPts val="0"/>
              </a:spcAft>
              <a:buNone/>
            </a:pPr>
            <a:r>
              <a:rPr lang="en-US"/>
              <a:t>In a published study (in the journal Nature Ecology &amp; Evolution), a team of scientists talked about the successful creation of protobionts in alkaline water, similar in composition to sea water. In other words, they proved the possibility that life could spontaneously evolve in hydrothermal vents on the ocean floor, where, as a result of high temperatures, chemical elements mix and react with each other.</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1" name="Google Shape;531;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6000"/>
              </a:lnSpc>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
        <p:cNvGrpSpPr/>
        <p:nvPr/>
      </p:nvGrpSpPr>
      <p:grpSpPr>
        <a:xfrm>
          <a:off x="0" y="0"/>
          <a:ext cx="0" cy="0"/>
          <a:chOff x="0" y="0"/>
          <a:chExt cx="0" cy="0"/>
        </a:xfrm>
      </p:grpSpPr>
      <p:sp>
        <p:nvSpPr>
          <p:cNvPr id="22" name="Google Shape;2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 name="Google Shape;23;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6000"/>
              </a:lnSpc>
              <a:spcBef>
                <a:spcPts val="0"/>
              </a:spcBef>
              <a:spcAft>
                <a:spcPts val="0"/>
              </a:spcAft>
              <a:buNone/>
            </a:pPr>
            <a:r>
              <a:rPr lang="en-US"/>
              <a:t>A.S. Avedisova Antiasthenic drugs as therapy of first choice in asthenic disorders // BC. 2004. No. 22, p. 1290.</a:t>
            </a:r>
            <a:endParaRPr/>
          </a:p>
          <a:p>
            <a:pPr marL="0" lvl="0" indent="0" algn="l" rtl="0">
              <a:lnSpc>
                <a:spcPct val="116000"/>
              </a:lnSpc>
              <a:spcBef>
                <a:spcPts val="0"/>
              </a:spcBef>
              <a:spcAft>
                <a:spcPts val="0"/>
              </a:spcAft>
              <a:buNone/>
            </a:pPr>
            <a:r>
              <a:rPr lang="en-US"/>
              <a:t>A.S. Avedisova Therapy of asthenic conditions // Pharmaceutical Bulletin. 2003. No. 3 (282). Pp. 15-16.</a:t>
            </a:r>
            <a:endParaRPr/>
          </a:p>
          <a:p>
            <a:pPr marL="0" lvl="0" indent="0" algn="l" rtl="0">
              <a:lnSpc>
                <a:spcPct val="116000"/>
              </a:lnSpc>
              <a:spcBef>
                <a:spcPts val="0"/>
              </a:spcBef>
              <a:spcAft>
                <a:spcPts val="0"/>
              </a:spcAft>
              <a:buNone/>
            </a:pPr>
            <a:r>
              <a:rPr lang="en-US"/>
              <a:t>Vorobieva O.V. The versatility of the phenomenon of asthenia // RMZh. 2012. No. 5. P. 248–252.</a:t>
            </a:r>
            <a:endParaRPr/>
          </a:p>
          <a:p>
            <a:pPr marL="0" lvl="0" indent="0" algn="l" rtl="0">
              <a:lnSpc>
                <a:spcPct val="116000"/>
              </a:lnSpc>
              <a:spcBef>
                <a:spcPts val="0"/>
              </a:spcBef>
              <a:spcAft>
                <a:spcPts val="0"/>
              </a:spcAft>
              <a:buNone/>
            </a:pPr>
            <a:r>
              <a:rPr lang="en-US"/>
              <a:t>Lebedev M.A., Palatov S.Yu., Kovrov G.V. Neuroses (clinic, dynamics, therapy) // BC. Medical Review. 2013. No. 3. P. 165–168.</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8" name="Google Shape;558;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6000"/>
              </a:lnSpc>
              <a:spcBef>
                <a:spcPts val="0"/>
              </a:spcBef>
              <a:spcAft>
                <a:spcPts val="0"/>
              </a:spcAft>
              <a:buNone/>
            </a:pPr>
            <a:r>
              <a:rPr lang="en-US"/>
              <a:t>Wang S.-T., Hwang D.-F., Chen R.-H., et al. Effect of deep sea water on the exercise-induced fatigue of rats. Journal of Food and Drug Analysis. 2009;17(2):133–141</a:t>
            </a:r>
            <a:endParaRPr/>
          </a:p>
          <a:p>
            <a:pPr marL="0" lvl="0" indent="0" algn="l" rtl="0">
              <a:lnSpc>
                <a:spcPct val="116000"/>
              </a:lnSpc>
              <a:spcBef>
                <a:spcPts val="0"/>
              </a:spcBef>
              <a:spcAft>
                <a:spcPts val="0"/>
              </a:spcAft>
              <a:buNone/>
            </a:pPr>
            <a:r>
              <a:rPr lang="en-US"/>
              <a:t>Deep ocean mineral water accelerates recovery from physical fatigue. Hou CW, Tsai YS, Jean WH, Chen CY, Ivy JL, Huang CY, Kuo CH J Int Soc Sports Nutr. 2013 Feb 12; 10(1):7.</a:t>
            </a:r>
            <a:endParaRPr/>
          </a:p>
          <a:p>
            <a:pPr marL="0" lvl="0" indent="0" algn="l" rtl="0">
              <a:lnSpc>
                <a:spcPct val="116000"/>
              </a:lnSpc>
              <a:spcBef>
                <a:spcPts val="0"/>
              </a:spcBef>
              <a:spcAft>
                <a:spcPts val="0"/>
              </a:spcAft>
              <a:buNone/>
            </a:pPr>
            <a:r>
              <a:rPr lang="en-US"/>
              <a:t>Deep Ocean Minerals Minimize Eccentric Exercise-Induced Inflammatory Response of Rat Skeletal Muscle Suchada Saovieng1, Jinfu Wu1, Chih-Yang Huang2, Chung-Lan Kao3, Matthew F. Higgins4, Rungchai Chuanchaiyakul5† and Chia-Hua Kuo1,2*† Frontiers in Physiology, September 2018, vol.9, article 1351</a:t>
            </a:r>
            <a:endParaRPr/>
          </a:p>
          <a:p>
            <a:pPr marL="0" lvl="0" indent="0" algn="l" rtl="0">
              <a:lnSpc>
                <a:spcPct val="116000"/>
              </a:lnSpc>
              <a:spcBef>
                <a:spcPts val="0"/>
              </a:spcBef>
              <a:spcAft>
                <a:spcPts val="0"/>
              </a:spcAft>
              <a:buNone/>
            </a:pPr>
            <a:r>
              <a:rPr lang="en-US"/>
              <a:t>Higgins MF, Rudkin B, Kuo CH. Oral Ingestion of Deep Ocean Minerals Increases High-Intensity Intermittent Running Capacity in Soccer Players after Short-Term Post-Exercise Recovery: A Double-Blind, Placebo-Controlled Crossover Trial. Mar Drugs. 2019;17(5):309. Published 2019 May 24. doi:10.3390/md17050309</a:t>
            </a:r>
            <a:endParaRPr/>
          </a:p>
          <a:p>
            <a:pPr marL="0" lvl="0" indent="0" algn="l" rtl="0">
              <a:lnSpc>
                <a:spcPct val="116000"/>
              </a:lnSpc>
              <a:spcBef>
                <a:spcPts val="0"/>
              </a:spcBef>
              <a:spcAft>
                <a:spcPts val="0"/>
              </a:spcAft>
              <a:buNone/>
            </a:pPr>
            <a:r>
              <a:rPr lang="en-US"/>
              <a:t>Wang ML, Chen YJ, Cheng FC. Nigari (deep seawater concentrate) enhances the treadmill exercise performance of gerbils. Biol Sport. 2014 Mar;31(1):69-72. doi: 10.5604/20831862.1086735. Epub 2014 Jan 22.</a:t>
            </a:r>
            <a:endParaRPr/>
          </a:p>
          <a:p>
            <a:pPr marL="0" lvl="0" indent="0" algn="l" rtl="0">
              <a:lnSpc>
                <a:spcPct val="116000"/>
              </a:lnSpc>
              <a:spcBef>
                <a:spcPts val="0"/>
              </a:spcBef>
              <a:spcAft>
                <a:spcPts val="0"/>
              </a:spcAft>
              <a:buNone/>
            </a:pPr>
            <a:r>
              <a:rPr lang="en-US"/>
              <a:t>Wei Ching-Yin, Chen Chung-Yu, Liao Yi-Hung, Tsai Yung-Shen, Huang Chih-Yang, Chaunchaiyakul Rungchai, Higgins Matthew F., Kuo Chia-Hua. Deep Ocean Mineral Supplementation Enhances the Cerebral Hemodynamic Response during Exercise and Decreases Inflammation Postexercise in Men at Two Age Levels. Frontiers in Physiology. VOLUME 8. 2017 p. 1016  </a:t>
            </a:r>
            <a:endParaRPr/>
          </a:p>
          <a:p>
            <a:pPr marL="0" lvl="0" indent="0" algn="l" rtl="0">
              <a:lnSpc>
                <a:spcPct val="116000"/>
              </a:lnSpc>
              <a:spcBef>
                <a:spcPts val="0"/>
              </a:spcBef>
              <a:spcAft>
                <a:spcPts val="0"/>
              </a:spcAft>
              <a:buNone/>
            </a:pPr>
            <a:endParaRPr/>
          </a:p>
          <a:p>
            <a:pPr marL="0" lvl="0" indent="0" algn="l" rtl="0">
              <a:lnSpc>
                <a:spcPct val="116000"/>
              </a:lnSpc>
              <a:spcBef>
                <a:spcPts val="0"/>
              </a:spcBef>
              <a:spcAft>
                <a:spcPts val="0"/>
              </a:spcAft>
              <a:buNone/>
            </a:pPr>
            <a:endParaRPr/>
          </a:p>
          <a:p>
            <a:pPr marL="0" lvl="0" indent="0" algn="l" rtl="0">
              <a:lnSpc>
                <a:spcPct val="116000"/>
              </a:lnSpc>
              <a:spcBef>
                <a:spcPts val="0"/>
              </a:spcBef>
              <a:spcAft>
                <a:spcPts val="0"/>
              </a:spcAft>
              <a:buNone/>
            </a:pPr>
            <a:endParaRPr/>
          </a:p>
          <a:p>
            <a:pPr marL="0" lvl="0" indent="0" algn="l" rtl="0">
              <a:lnSpc>
                <a:spcPct val="116000"/>
              </a:lnSpc>
              <a:spcBef>
                <a:spcPts val="0"/>
              </a:spcBef>
              <a:spcAft>
                <a:spcPts val="0"/>
              </a:spcAft>
              <a:buNone/>
            </a:pPr>
            <a:r>
              <a:rPr lang="en-US"/>
              <a:t>Wang S.-T., Hwang D.-F., Chen R.-H., et al. Effect of deep sea water on the exercise-induced fatigue of rats. Journal of Food and Drug Analysis. 2009;17(2):133–141</a:t>
            </a:r>
            <a:endParaRPr/>
          </a:p>
          <a:p>
            <a:pPr marL="0" lvl="0" indent="0" algn="l" rtl="0">
              <a:lnSpc>
                <a:spcPct val="116000"/>
              </a:lnSpc>
              <a:spcBef>
                <a:spcPts val="0"/>
              </a:spcBef>
              <a:spcAft>
                <a:spcPts val="0"/>
              </a:spcAft>
              <a:buNone/>
            </a:pPr>
            <a:r>
              <a:rPr lang="en-US"/>
              <a:t>Deep ocean mineral water accelerates recovery from physical fatigue. Hou CW, Tsai YS, Jean WH, Chen CY, Ivy JL, Huang CY, Kuo CH J Int Soc Sports Nutr. 2013 Feb 12; 10(1):7.</a:t>
            </a:r>
            <a:endParaRPr/>
          </a:p>
          <a:p>
            <a:pPr marL="0" lvl="0" indent="0" algn="l" rtl="0">
              <a:lnSpc>
                <a:spcPct val="116000"/>
              </a:lnSpc>
              <a:spcBef>
                <a:spcPts val="0"/>
              </a:spcBef>
              <a:spcAft>
                <a:spcPts val="0"/>
              </a:spcAft>
              <a:buNone/>
            </a:pPr>
            <a:r>
              <a:rPr lang="en-US"/>
              <a:t>Deep Ocean Minerals Minimize Eccentric Exercise-Induced Inflammatory Response of Rat Skeletal Muscle Suchada Saovieng1, Jinfu Wu1, Chih-Yang Huang2, Chung-Lan Kao3, Matthew F. Higgins4, Rungchai Chuanchaiyakul5† and Chia-Hua Kuo1,2*† Frontiers in Physiology, September 2018, vol.9, article 1351</a:t>
            </a:r>
            <a:endParaRPr/>
          </a:p>
          <a:p>
            <a:pPr marL="0" lvl="0" indent="0" algn="l" rtl="0">
              <a:lnSpc>
                <a:spcPct val="116000"/>
              </a:lnSpc>
              <a:spcBef>
                <a:spcPts val="0"/>
              </a:spcBef>
              <a:spcAft>
                <a:spcPts val="0"/>
              </a:spcAft>
              <a:buNone/>
            </a:pPr>
            <a:endParaRPr/>
          </a:p>
          <a:p>
            <a:pPr marL="0" lvl="0" indent="0" algn="l" rtl="0">
              <a:lnSpc>
                <a:spcPct val="116000"/>
              </a:lnSpc>
              <a:spcBef>
                <a:spcPts val="0"/>
              </a:spcBef>
              <a:spcAft>
                <a:spcPts val="0"/>
              </a:spcAft>
              <a:buNone/>
            </a:pPr>
            <a:r>
              <a:rPr lang="en-US"/>
              <a:t>(2)</a:t>
            </a:r>
            <a:endParaRPr/>
          </a:p>
          <a:p>
            <a:pPr marL="0" lvl="0" indent="0" algn="l" rtl="0">
              <a:lnSpc>
                <a:spcPct val="116000"/>
              </a:lnSpc>
              <a:spcBef>
                <a:spcPts val="0"/>
              </a:spcBef>
              <a:spcAft>
                <a:spcPts val="0"/>
              </a:spcAft>
              <a:buNone/>
            </a:pPr>
            <a:r>
              <a:rPr lang="en-US"/>
              <a:t>- Modulation of lipid metabolism by deep-sea water in cultured human liver (HepG2) cells. He S, Hao J, Peng W, Qiu P, Li C, Guan H Mar Biotechnol (NY). 2014 Apr; 16(2):219-29.</a:t>
            </a:r>
            <a:endParaRPr/>
          </a:p>
          <a:p>
            <a:pPr marL="0" lvl="0" indent="0" algn="l" rtl="0">
              <a:lnSpc>
                <a:spcPct val="116000"/>
              </a:lnSpc>
              <a:spcBef>
                <a:spcPts val="0"/>
              </a:spcBef>
              <a:spcAft>
                <a:spcPts val="0"/>
              </a:spcAft>
              <a:buNone/>
            </a:pPr>
            <a:r>
              <a:rPr lang="en-US"/>
              <a:t>- Deep sea water modulates blood pressure and exhibits hypolipidemic effects via the AMPK-ACC pathway: an in vivo study. Sheu MJ, Chou PY, Lin WH, Pan CH, Chien YC, Chung YL, Liu FC, Wu CH Mar Drugs. 2013 Jun 17; 11(6):2183-202.</a:t>
            </a:r>
            <a:endParaRPr/>
          </a:p>
          <a:p>
            <a:pPr marL="0" lvl="0" indent="0" algn="l" rtl="0">
              <a:lnSpc>
                <a:spcPct val="116000"/>
              </a:lnSpc>
              <a:spcBef>
                <a:spcPts val="0"/>
              </a:spcBef>
              <a:spcAft>
                <a:spcPts val="0"/>
              </a:spcAft>
              <a:buNone/>
            </a:pPr>
            <a:r>
              <a:rPr lang="en-US"/>
              <a:t>- Chang M.-H., Tzang B.-S., Yang T.-Y., Hsiao Y.-C., Yang H.-C., Chen Y.-C. Effects of deep-seawater on blood lipids and pressure in high-cholesterol dietary mice. Journal of Food Biochemistry. 2011;35(1) :241–259</a:t>
            </a:r>
            <a:endParaRPr/>
          </a:p>
          <a:p>
            <a:pPr marL="0" lvl="0" indent="0" algn="l" rtl="0">
              <a:lnSpc>
                <a:spcPct val="116000"/>
              </a:lnSpc>
              <a:spcBef>
                <a:spcPts val="0"/>
              </a:spcBef>
              <a:spcAft>
                <a:spcPts val="0"/>
              </a:spcAft>
              <a:buNone/>
            </a:pPr>
            <a:r>
              <a:rPr lang="en-US"/>
              <a:t>- Cardiovascular protection of deep-seawater drinking water in high-fat/cholesterol fed hamsters. Hsu CL, Chang YY, Chiu CH, Yang KT, Wang Y, Fu SG, Chen YC Food Chem. 2011 Aug 1; 127(3):1146-52.</a:t>
            </a:r>
            <a:endParaRPr/>
          </a:p>
          <a:p>
            <a:pPr marL="0" lvl="0" indent="0" algn="l" rtl="0">
              <a:lnSpc>
                <a:spcPct val="116000"/>
              </a:lnSpc>
              <a:spcBef>
                <a:spcPts val="0"/>
              </a:spcBef>
              <a:spcAft>
                <a:spcPts val="0"/>
              </a:spcAft>
              <a:buNone/>
            </a:pPr>
            <a:r>
              <a:rPr lang="en-US"/>
              <a:t>Miyamura M., Yoshioka S., Hamada A., et al. Difference between deep seawater and surface seawater in the preventive effect of atherosclerosis. Biological and Pharmaceutical Bulletin. 2004;27(11):1784–1787</a:t>
            </a:r>
            <a:endParaRPr/>
          </a:p>
          <a:p>
            <a:pPr marL="0" lvl="0" indent="0" algn="l" rtl="0">
              <a:lnSpc>
                <a:spcPct val="116000"/>
              </a:lnSpc>
              <a:spcBef>
                <a:spcPts val="0"/>
              </a:spcBef>
              <a:spcAft>
                <a:spcPts val="0"/>
              </a:spcAft>
              <a:buNone/>
            </a:pPr>
            <a:r>
              <a:rPr lang="en-US"/>
              <a:t>Kimura M., Tai H., Nakagawa K., Yokoyama Y., Ikegami Y., Takeda T. Effect of drinking water without salt made from deep sea water in lipid metabolism of rats. Proceedings of the MTS/IEEE Techno-Ocean '04: Bridges Across the Oceans (Ocean '04); November 2004; Kobe, Japan. pp. 320–321.</a:t>
            </a:r>
            <a:endParaRPr/>
          </a:p>
          <a:p>
            <a:pPr marL="0" lvl="0" indent="0" algn="l" rtl="0">
              <a:lnSpc>
                <a:spcPct val="116000"/>
              </a:lnSpc>
              <a:spcBef>
                <a:spcPts val="0"/>
              </a:spcBef>
              <a:spcAft>
                <a:spcPts val="0"/>
              </a:spcAft>
              <a:buNone/>
            </a:pPr>
            <a:r>
              <a:rPr lang="en-US"/>
              <a:t>Kimura M., Takeda R., Takeda T., et al. Effect cholesterol level in plasma of rats by drinking high magnesium water made from deep sea water. Proceedings of the MTS/IEEE Oceans (OCEANS '15); November 2001; Honolulu, Hawaii, USA. pp. 1965–1966</a:t>
            </a:r>
            <a:endParaRPr/>
          </a:p>
          <a:p>
            <a:pPr marL="0" lvl="0" indent="0" algn="l" rtl="0">
              <a:lnSpc>
                <a:spcPct val="116000"/>
              </a:lnSpc>
              <a:spcBef>
                <a:spcPts val="0"/>
              </a:spcBef>
              <a:spcAft>
                <a:spcPts val="0"/>
              </a:spcAft>
              <a:buNone/>
            </a:pPr>
            <a:r>
              <a:rPr lang="en-US"/>
              <a:t>Drinking deep seawater decreases serum total and low-density lipoprotein-cholesterol in hypercholesterolemic subjects. Fu ZY, Yang FL, Hsu HW, Lu YFJ Med Food. 2012 Jun; 15(6):535-41.</a:t>
            </a:r>
            <a:endParaRPr/>
          </a:p>
          <a:p>
            <a:pPr marL="0" lvl="0" indent="0" algn="l" rtl="0">
              <a:lnSpc>
                <a:spcPct val="116000"/>
              </a:lnSpc>
              <a:spcBef>
                <a:spcPts val="0"/>
              </a:spcBef>
              <a:spcAft>
                <a:spcPts val="0"/>
              </a:spcAft>
              <a:buNone/>
            </a:pPr>
            <a:r>
              <a:rPr lang="en-US"/>
              <a:t>Pharmacological activity of deep-sea water: examination of hyperlipemia prevention and medical treatment effect. Yoshioka S, Hamada A, Cui T, Yokota J, Yamamoto S, Kusunose M, Miyamura M, Kyotani S, Kaneda R, Tsutsui Y, Odani K, Odani I, Nishioka Y Biol Pharm Bull. 2003 Nov; 26(11):1552-9.</a:t>
            </a:r>
            <a:endParaRPr/>
          </a:p>
          <a:p>
            <a:pPr marL="0" lvl="0" indent="0" algn="l" rtl="0">
              <a:lnSpc>
                <a:spcPct val="116000"/>
              </a:lnSpc>
              <a:spcBef>
                <a:spcPts val="0"/>
              </a:spcBef>
              <a:spcAft>
                <a:spcPts val="0"/>
              </a:spcAft>
              <a:buNone/>
            </a:pPr>
            <a:r>
              <a:rPr lang="en-US"/>
              <a:t>Deep sea water modulates blood pressure and exhibits hypolipidemic effects via the AMPK-ACC pathway: an in vivo study. Sheu MJ, Chou PY, Lin WH, Pan CH, Chien YC, Chung YL, Liu FC, Wu CH Mar Drugs. 2013 Jun 17; 11(6):2183-202.</a:t>
            </a:r>
            <a:endParaRPr/>
          </a:p>
          <a:p>
            <a:pPr marL="0" lvl="0" indent="0" algn="l" rtl="0">
              <a:lnSpc>
                <a:spcPct val="116000"/>
              </a:lnSpc>
              <a:spcBef>
                <a:spcPts val="0"/>
              </a:spcBef>
              <a:spcAft>
                <a:spcPts val="0"/>
              </a:spcAft>
              <a:buNone/>
            </a:pPr>
            <a:r>
              <a:rPr lang="en-US"/>
              <a:t>Deep-sea water improves cardiovascular hemodynamics in Kurosawa and Kusanagi-Hypercholesterolemic (KHC) rabbits. Katsuda S, Yasukawa T, Nakagawa K, Miyake M, Yamasaki M, Katahira K, Mohri M, Shimizu T, Hazama A Biol Pharm Bull. 2008 Jan; 31(1):38-44.</a:t>
            </a:r>
            <a:endParaRPr/>
          </a:p>
          <a:p>
            <a:pPr marL="0" lvl="0" indent="0" algn="l" rtl="0">
              <a:lnSpc>
                <a:spcPct val="116000"/>
              </a:lnSpc>
              <a:spcBef>
                <a:spcPts val="0"/>
              </a:spcBef>
              <a:spcAft>
                <a:spcPts val="0"/>
              </a:spcAft>
              <a:buNone/>
            </a:pPr>
            <a:r>
              <a:rPr lang="en-US"/>
              <a:t>Ha B. G., Park J.-E., Shin E. J., Shon Y. H. Modulation of glucose metabolism by balanced deep-sea water ameliorates hyperglycemia and pancreatic function in streptozotocin-induced diabetic mice. PLoS ONE. 2014;9(7)</a:t>
            </a:r>
            <a:endParaRPr/>
          </a:p>
          <a:p>
            <a:pPr marL="0" lvl="0" indent="0" algn="l" rtl="0">
              <a:lnSpc>
                <a:spcPct val="116000"/>
              </a:lnSpc>
              <a:spcBef>
                <a:spcPts val="0"/>
              </a:spcBef>
              <a:spcAft>
                <a:spcPts val="0"/>
              </a:spcAft>
              <a:buNone/>
            </a:pPr>
            <a:r>
              <a:rPr lang="en-US"/>
              <a:t>Anti-diabetic effect of balanced deep-sea water and its mode of action in high-fat diet induced diabetic mice. Ha BG, Shin EJ, Park JE, Shon YH Mar Drugs. 2013 Oct 29; 11(11):4193-212.</a:t>
            </a:r>
            <a:endParaRPr/>
          </a:p>
          <a:p>
            <a:pPr marL="0" lvl="0" indent="0" algn="l" rtl="0">
              <a:lnSpc>
                <a:spcPct val="116000"/>
              </a:lnSpc>
              <a:spcBef>
                <a:spcPts val="0"/>
              </a:spcBef>
              <a:spcAft>
                <a:spcPts val="0"/>
              </a:spcAft>
              <a:buNone/>
            </a:pPr>
            <a:r>
              <a:rPr lang="en-US"/>
              <a:t>Ha B. G., Park J.-E., Shin E. J., Shon Y. H. Modulation of glucose metabolism by balanced deep-sea water ameliorates hyperglycemia and pancreatic function in streptozotocin-induced diabetic mice. PLoS ONE. 2014;9(7)</a:t>
            </a:r>
            <a:endParaRPr/>
          </a:p>
          <a:p>
            <a:pPr marL="0" lvl="0" indent="0" algn="l" rtl="0">
              <a:lnSpc>
                <a:spcPct val="116000"/>
              </a:lnSpc>
              <a:spcBef>
                <a:spcPts val="0"/>
              </a:spcBef>
              <a:spcAft>
                <a:spcPts val="0"/>
              </a:spcAft>
              <a:buNone/>
            </a:pPr>
            <a:r>
              <a:rPr lang="en-US"/>
              <a:t>Anti-diabetic effect of balanced deep-sea water and its mode of action in high-fat diet induced diabetic mice. Ha BG, Shin EJ, Park JE, Shon YH Mar Drugs. 2013 Oct 29; 11(11):4193-212.</a:t>
            </a:r>
            <a:endParaRPr/>
          </a:p>
          <a:p>
            <a:pPr marL="0" lvl="0" indent="0" algn="l" rtl="0">
              <a:lnSpc>
                <a:spcPct val="116000"/>
              </a:lnSpc>
              <a:spcBef>
                <a:spcPts val="0"/>
              </a:spcBef>
              <a:spcAft>
                <a:spcPts val="0"/>
              </a:spcAft>
              <a:buNone/>
            </a:pPr>
            <a:r>
              <a:rPr lang="en-US"/>
              <a:t>Anti-obesity and antidiabetic effects of deep sea water on ob/ob mice. Hwang HS, Kim HA, Lee SH, Yun JW Mar Biotechnol (NY). 2009 Jul-Aug; 11(4):531-9.</a:t>
            </a:r>
            <a:endParaRPr/>
          </a:p>
          <a:p>
            <a:pPr marL="0" lvl="0" indent="0" algn="l" rtl="0">
              <a:lnSpc>
                <a:spcPct val="116000"/>
              </a:lnSpc>
              <a:spcBef>
                <a:spcPts val="0"/>
              </a:spcBef>
              <a:spcAft>
                <a:spcPts val="0"/>
              </a:spcAft>
              <a:buNone/>
            </a:pPr>
            <a:r>
              <a:rPr lang="en-US"/>
              <a:t>- Anti-obesity and antidiabetic effects of deep sea water on ob/ob mice. Hwang HS, Kim HA, Lee SH, Yun JW Mar Biotechnol (NY). 2009 Jul-Aug; 11(4):531-9.</a:t>
            </a:r>
            <a:endParaRPr/>
          </a:p>
          <a:p>
            <a:pPr marL="0" lvl="0" indent="0" algn="l" rtl="0">
              <a:lnSpc>
                <a:spcPct val="116000"/>
              </a:lnSpc>
              <a:spcBef>
                <a:spcPts val="0"/>
              </a:spcBef>
              <a:spcAft>
                <a:spcPts val="0"/>
              </a:spcAft>
              <a:buNone/>
            </a:pPr>
            <a:r>
              <a:rPr lang="en-US"/>
              <a:t>Effects of balanced deep-sea water on adipocyte hypertrophy and liver steatosis in high-fat, diet-induced obese mice. Ha BG, Park JE, Shin EJ, Shon YH Obesity (Silver Spring). 2014 Jul; 22(7):1669-78.</a:t>
            </a:r>
            <a:endParaRPr/>
          </a:p>
          <a:p>
            <a:pPr marL="0" lvl="0" indent="0" algn="l" rtl="0">
              <a:lnSpc>
                <a:spcPct val="116000"/>
              </a:lnSpc>
              <a:spcBef>
                <a:spcPts val="0"/>
              </a:spcBef>
              <a:spcAft>
                <a:spcPts val="0"/>
              </a:spcAft>
              <a:buNone/>
            </a:pPr>
            <a:r>
              <a:rPr lang="en-US"/>
              <a:t>Anti-diabetic effect of balanced deep-sea water and its mode of action in high-fat diet induced diabetic mice. Ha BG, Shin EJ, Park JE, Shon YH Mar Drugs. 2013 Oct 29; 11(11):4193-212.</a:t>
            </a:r>
            <a:endParaRPr/>
          </a:p>
          <a:p>
            <a:pPr marL="0" lvl="0" indent="0" algn="l" rtl="0">
              <a:lnSpc>
                <a:spcPct val="116000"/>
              </a:lnSpc>
              <a:spcBef>
                <a:spcPts val="0"/>
              </a:spcBef>
              <a:spcAft>
                <a:spcPts val="0"/>
              </a:spcAft>
              <a:buNone/>
            </a:pPr>
            <a:r>
              <a:rPr lang="en-US"/>
              <a:t>Combination of deep sea water and &lt;i&gt;Sesamum indicum&lt;/i&gt; leaf extract prevents high-fat diet-induced obesity through AMPK activation in visceral adipose tissue. Yuan H, Chung S, Ma Q, Ye LI, Piao G Exp Ther Med. 2016 Jan; 11(1):338-344.</a:t>
            </a:r>
            <a:endParaRPr/>
          </a:p>
          <a:p>
            <a:pPr marL="0" lvl="0" indent="0" algn="l" rtl="0">
              <a:lnSpc>
                <a:spcPct val="116000"/>
              </a:lnSpc>
              <a:spcBef>
                <a:spcPts val="0"/>
              </a:spcBef>
              <a:spcAft>
                <a:spcPts val="0"/>
              </a:spcAft>
              <a:buNone/>
            </a:pPr>
            <a:r>
              <a:rPr lang="en-US"/>
              <a:t>Possible anti-obesity therapeutics from nature--a review. Yun JW Phytochemistry. 2010 Oct; 71(14-15):1625-41.</a:t>
            </a:r>
            <a:endParaRPr/>
          </a:p>
          <a:p>
            <a:pPr marL="0" lvl="0" indent="0" algn="l" rtl="0">
              <a:lnSpc>
                <a:spcPct val="116000"/>
              </a:lnSpc>
              <a:spcBef>
                <a:spcPts val="0"/>
              </a:spcBef>
              <a:spcAft>
                <a:spcPts val="0"/>
              </a:spcAft>
              <a:buNone/>
            </a:pPr>
            <a:r>
              <a:rPr lang="en-US"/>
              <a:t>Stimulatory Effects of Balanced Deep Sea Water on Mitochondrial Biogenesis and Function. Ha BG, Park JE, Cho HJ, Shon YH PLoS One. 2015; 10(6):e0129972.</a:t>
            </a:r>
            <a:endParaRPr/>
          </a:p>
          <a:p>
            <a:pPr marL="0" lvl="0" indent="0" algn="l" rtl="0">
              <a:lnSpc>
                <a:spcPct val="116000"/>
              </a:lnSpc>
              <a:spcBef>
                <a:spcPts val="0"/>
              </a:spcBef>
              <a:spcAft>
                <a:spcPts val="0"/>
              </a:spcAft>
              <a:buNone/>
            </a:pPr>
            <a:r>
              <a:rPr lang="en-US"/>
              <a:t>Inhibitory effect of deep-sea water on differentiation of 3T3-L1 adipocytes. Hwang HS, Kim SH, Yoo YG, Chu YS, Shon YH, Nam KS, Yun JW Mar Biotechnol (NY). 2009 Mar-Apr; 11(2):161-8. </a:t>
            </a:r>
            <a:endParaRPr/>
          </a:p>
          <a:p>
            <a:pPr marL="0" lvl="0" indent="0" algn="l" rtl="0">
              <a:lnSpc>
                <a:spcPct val="116000"/>
              </a:lnSpc>
              <a:spcBef>
                <a:spcPts val="0"/>
              </a:spcBef>
              <a:spcAft>
                <a:spcPts val="0"/>
              </a:spcAft>
              <a:buNone/>
            </a:pPr>
            <a:r>
              <a:rPr lang="en-US"/>
              <a:t>Drinking deep seawater decreases serum total and low-density lipoprotein-cholesterol in hypercholesterolemic subjects.Fu ZY, Yang FL, Hsu HW, Lu YF J Med Food. 2012 Jun; 15(6):535-41.</a:t>
            </a:r>
            <a:endParaRPr/>
          </a:p>
          <a:p>
            <a:pPr marL="0" lvl="0" indent="0" algn="l" rtl="0">
              <a:lnSpc>
                <a:spcPct val="116000"/>
              </a:lnSpc>
              <a:spcBef>
                <a:spcPts val="0"/>
              </a:spcBef>
              <a:spcAft>
                <a:spcPts val="0"/>
              </a:spcAft>
              <a:buNone/>
            </a:pPr>
            <a:endParaRPr/>
          </a:p>
          <a:p>
            <a:pPr marL="0" lvl="0" indent="0" algn="l" rtl="0">
              <a:lnSpc>
                <a:spcPct val="116000"/>
              </a:lnSpc>
              <a:spcBef>
                <a:spcPts val="0"/>
              </a:spcBef>
              <a:spcAft>
                <a:spcPts val="0"/>
              </a:spcAft>
              <a:buNone/>
            </a:pPr>
            <a:r>
              <a:rPr lang="en-US"/>
              <a:t>(3)</a:t>
            </a:r>
            <a:endParaRPr/>
          </a:p>
          <a:p>
            <a:pPr marL="0" lvl="0" indent="0" algn="l" rtl="0">
              <a:lnSpc>
                <a:spcPct val="116000"/>
              </a:lnSpc>
              <a:spcBef>
                <a:spcPts val="0"/>
              </a:spcBef>
              <a:spcAft>
                <a:spcPts val="0"/>
              </a:spcAft>
              <a:buNone/>
            </a:pPr>
            <a:r>
              <a:rPr lang="en-US"/>
              <a:t>Shen J.-L., Hsu T.-C., Chen Y.-C., et al. Effects of deep-sea water on cardiac abnormality in high-cholesterol dietary mice. Journal of Food Biochemistry. 2012;36(1):1–11</a:t>
            </a:r>
            <a:endParaRPr/>
          </a:p>
          <a:p>
            <a:pPr marL="0" lvl="0" indent="0" algn="l" rtl="0">
              <a:lnSpc>
                <a:spcPct val="116000"/>
              </a:lnSpc>
              <a:spcBef>
                <a:spcPts val="0"/>
              </a:spcBef>
              <a:spcAft>
                <a:spcPts val="0"/>
              </a:spcAft>
              <a:buNone/>
            </a:pPr>
            <a:r>
              <a:rPr lang="en-US"/>
              <a:t>Cardiovascular protection of deep-seawater drinking water in high-fat/cholesterol fed hamsters. Hsu CL, Chang YY, Chiu CH, Yang KT, Wang Y, Fu SG, Chen YC Food Chem. 2011 Aug 1; 127(3):1146-52.</a:t>
            </a:r>
            <a:endParaRPr/>
          </a:p>
          <a:p>
            <a:pPr marL="0" lvl="0" indent="0" algn="l" rtl="0">
              <a:lnSpc>
                <a:spcPct val="116000"/>
              </a:lnSpc>
              <a:spcBef>
                <a:spcPts val="0"/>
              </a:spcBef>
              <a:spcAft>
                <a:spcPts val="0"/>
              </a:spcAft>
              <a:buNone/>
            </a:pPr>
            <a:r>
              <a:rPr lang="en-US"/>
              <a:t>Deep-sea water improves cardiovascular hemodynamics in Kurosawa and Kusanagi-Hypercholesterolemic (KHC) rabbits. Katsuda S, Yasukawa T, Nakagawa K, Miyake M, Yamasaki M, Katahira K, Mohri M, Shimizu T, Hazama A Biol Pharm Bull. 2008 Jan; 31(1):38-44.</a:t>
            </a:r>
            <a:endParaRPr/>
          </a:p>
          <a:p>
            <a:pPr marL="0" lvl="0" indent="0" algn="l" rtl="0">
              <a:lnSpc>
                <a:spcPct val="116000"/>
              </a:lnSpc>
              <a:spcBef>
                <a:spcPts val="0"/>
              </a:spcBef>
              <a:spcAft>
                <a:spcPts val="0"/>
              </a:spcAft>
              <a:buNone/>
            </a:pPr>
            <a:r>
              <a:rPr lang="en-US"/>
              <a:t>Faryadi Q. The magnificent effect of magnesium to human health: a critical review. International Journal of Applied Science and Technology. 2012;2(3):118–126.</a:t>
            </a:r>
            <a:endParaRPr/>
          </a:p>
          <a:p>
            <a:pPr marL="0" lvl="0" indent="0" algn="l" rtl="0">
              <a:lnSpc>
                <a:spcPct val="116000"/>
              </a:lnSpc>
              <a:spcBef>
                <a:spcPts val="0"/>
              </a:spcBef>
              <a:spcAft>
                <a:spcPts val="0"/>
              </a:spcAft>
              <a:buNone/>
            </a:pPr>
            <a:r>
              <a:rPr lang="en-US"/>
              <a:t>- Deep sea water modulates blood pressure and exhibits hypolipidemic effects via the AMPK-ACC pathway: an in vivo study. Sheu MJ, Chou PY, Lin WH, Pan CH, Chien YC, Chung YL, Liu FC, Wu CH Mar Drugs. 2013 Jun 17; 11(6):2183-202.</a:t>
            </a:r>
            <a:endParaRPr/>
          </a:p>
          <a:p>
            <a:pPr marL="0" lvl="0" indent="0" algn="l" rtl="0">
              <a:lnSpc>
                <a:spcPct val="116000"/>
              </a:lnSpc>
              <a:spcBef>
                <a:spcPts val="0"/>
              </a:spcBef>
              <a:spcAft>
                <a:spcPts val="0"/>
              </a:spcAft>
              <a:buNone/>
            </a:pPr>
            <a:r>
              <a:rPr lang="en-US"/>
              <a:t>Miyamura M., Yoshioka S., Hamada A., et al. Difference between deep seawater and surface seawater in the preventive effect of atherosclerosis. Biological and Pharmaceutical Bulletin. 2004;27(11):1784–1787. doi: 10.1248/bpb.27.1784</a:t>
            </a:r>
            <a:endParaRPr/>
          </a:p>
          <a:p>
            <a:pPr marL="0" lvl="0" indent="0" algn="l" rtl="0">
              <a:lnSpc>
                <a:spcPct val="116000"/>
              </a:lnSpc>
              <a:spcBef>
                <a:spcPts val="0"/>
              </a:spcBef>
              <a:spcAft>
                <a:spcPts val="0"/>
              </a:spcAft>
              <a:buNone/>
            </a:pPr>
            <a:r>
              <a:rPr lang="en-US"/>
              <a:t>Pharmacological activity of deep-sea water: examination of hyperlipemia prevention and medical treatment effect. Yoshioka S, Hamada A, Cui T, Yokota J, Yamamoto S, Kusunose M, Miyamura M, Kyotani S, Kaneda R, Tsutsui Y, Odani K, Odani I, Nishioka Y Biol Pharm Bull. 2003 Nov; 26(11):1552-9.</a:t>
            </a:r>
            <a:endParaRPr/>
          </a:p>
          <a:p>
            <a:pPr marL="0" lvl="0" indent="0" algn="l" rtl="0">
              <a:lnSpc>
                <a:spcPct val="116000"/>
              </a:lnSpc>
              <a:spcBef>
                <a:spcPts val="0"/>
              </a:spcBef>
              <a:spcAft>
                <a:spcPts val="0"/>
              </a:spcAft>
              <a:buNone/>
            </a:pPr>
            <a:endParaRPr/>
          </a:p>
          <a:p>
            <a:pPr marL="0" lvl="0" indent="0" algn="l" rtl="0">
              <a:lnSpc>
                <a:spcPct val="116000"/>
              </a:lnSpc>
              <a:spcBef>
                <a:spcPts val="0"/>
              </a:spcBef>
              <a:spcAft>
                <a:spcPts val="0"/>
              </a:spcAft>
              <a:buNone/>
            </a:pPr>
            <a:r>
              <a:rPr lang="en-US"/>
              <a:t>(4)</a:t>
            </a:r>
            <a:endParaRPr/>
          </a:p>
          <a:p>
            <a:pPr marL="0" lvl="0" indent="0" algn="l" rtl="0">
              <a:lnSpc>
                <a:spcPct val="116000"/>
              </a:lnSpc>
              <a:spcBef>
                <a:spcPts val="0"/>
              </a:spcBef>
              <a:spcAft>
                <a:spcPts val="0"/>
              </a:spcAft>
              <a:buNone/>
            </a:pPr>
            <a:r>
              <a:rPr lang="en-US"/>
              <a:t>Liu H.-Y., Liu M.-C., Wang M.-F., et al. Potential osteoporosis recovery by deep sea water through bone regeneration in SAMP8 mice. Evidence-based Complementary and Alternative Medicine. 2013;2013</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0" name="Google Shape;57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5" name="Google Shape;585;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6000"/>
              </a:lnSpc>
              <a:spcBef>
                <a:spcPts val="0"/>
              </a:spcBef>
              <a:spcAft>
                <a:spcPts val="0"/>
              </a:spcAft>
              <a:buNone/>
            </a:pPr>
            <a:r>
              <a:rPr lang="en-US"/>
              <a:t>1 A particularly vulnerable category here is adolescents, university entrants or students. In consultation with a specialist, a dietary supplement can help reduce stress, which is also suitable for athletes and people with an active lifestyle.</a:t>
            </a:r>
            <a:endParaRPr/>
          </a:p>
          <a:p>
            <a:pPr marL="0" lvl="0" indent="0" algn="l" rtl="0">
              <a:lnSpc>
                <a:spcPct val="116000"/>
              </a:lnSpc>
              <a:spcBef>
                <a:spcPts val="0"/>
              </a:spcBef>
              <a:spcAft>
                <a:spcPts val="0"/>
              </a:spcAft>
              <a:buNone/>
            </a:pPr>
            <a:endParaRPr/>
          </a:p>
          <a:p>
            <a:pPr marL="0" lvl="0" indent="0" algn="l" rtl="0">
              <a:lnSpc>
                <a:spcPct val="116000"/>
              </a:lnSpc>
              <a:spcBef>
                <a:spcPts val="0"/>
              </a:spcBef>
              <a:spcAft>
                <a:spcPts val="0"/>
              </a:spcAft>
              <a:buNone/>
            </a:pPr>
            <a:r>
              <a:rPr lang="en-US"/>
              <a:t>2 This is especially true for women, in particular, in the period after the birth of a child. This is the time when it is especially important to control stress levels in order to prevent the development of postpartum depression.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3" name="Google Shape;623;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3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 name="Google Shape;99;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6000"/>
              </a:lnSpc>
              <a:spcBef>
                <a:spcPts val="0"/>
              </a:spcBef>
              <a:spcAft>
                <a:spcPts val="0"/>
              </a:spcAft>
              <a:buNone/>
            </a:pPr>
            <a:r>
              <a:rPr lang="en-US"/>
              <a:t>The health of the body depends on the health of each </a:t>
            </a: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cell</a:t>
            </a:r>
            <a:r>
              <a:rPr lang="en-US"/>
              <a:t>.</a:t>
            </a:r>
            <a:endParaRPr/>
          </a:p>
          <a:p>
            <a:pPr marL="0" lvl="0" indent="0" algn="l" rtl="0">
              <a:lnSpc>
                <a:spcPct val="116000"/>
              </a:lnSpc>
              <a:spcBef>
                <a:spcPts val="0"/>
              </a:spcBef>
              <a:spcAft>
                <a:spcPts val="0"/>
              </a:spcAft>
              <a:buNone/>
            </a:pPr>
            <a:r>
              <a:rPr lang="en-US"/>
              <a:t>Potassium is the key to cell health.</a:t>
            </a:r>
            <a:endParaRPr/>
          </a:p>
          <a:p>
            <a:pPr marL="0" lvl="0" indent="0" algn="l" rtl="0">
              <a:lnSpc>
                <a:spcPct val="116000"/>
              </a:lnSpc>
              <a:spcBef>
                <a:spcPts val="0"/>
              </a:spcBef>
              <a:spcAft>
                <a:spcPts val="0"/>
              </a:spcAft>
              <a:buNone/>
            </a:pPr>
            <a:r>
              <a:rPr lang="en-US"/>
              <a:t>Magnesium is the second most crucial element in the cell after potassium, and it is the fourth most important in the body from electrolytes, following sodium, potassium, and calcium.</a:t>
            </a:r>
            <a:endParaRPr/>
          </a:p>
          <a:p>
            <a:pPr marL="0" lvl="0" indent="0" algn="l" rtl="0">
              <a:lnSpc>
                <a:spcPct val="116000"/>
              </a:lnSpc>
              <a:spcBef>
                <a:spcPts val="0"/>
              </a:spcBef>
              <a:spcAft>
                <a:spcPts val="0"/>
              </a:spcAft>
              <a:buNone/>
            </a:pPr>
            <a:r>
              <a:rPr lang="en-US"/>
              <a:t>80–90% of intracellular magnesium is found in the energy stations of the cell - mitochondria - in combination with ATP (the primary source of energy in the body). Magnesium activates the enzyme Na + -K + -ATPase, which "pumps" potassium into each cell, ensuring its health and active functioning.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6" name="Google Shape;176;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6000"/>
              </a:lnSpc>
              <a:spcBef>
                <a:spcPts val="0"/>
              </a:spcBef>
              <a:spcAft>
                <a:spcPts val="0"/>
              </a:spcAft>
              <a:buNone/>
            </a:pPr>
            <a:r>
              <a:rPr lang="en-US" dirty="0"/>
              <a:t>Magnesium is involved in the generation and use of energy, since the accumulator and source of energy for any cell is the high-energy molecule adenosine triphosphate (ATP), which functions in the form of the ATP-Mg salt. That is why the higher the metabolic activity of the cell, the higher the need for magnesium.</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3" name="Google Shape;223;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6000"/>
              </a:lnSpc>
              <a:spcBef>
                <a:spcPts val="0"/>
              </a:spcBef>
              <a:spcAft>
                <a:spcPts val="0"/>
              </a:spcAft>
              <a:buNone/>
            </a:pPr>
            <a:r>
              <a:rPr lang="en-US"/>
              <a:t>In the human body, 99% of the total amount of magnesium is found in tissues and cells, while it is maximally concentrated in bones (60-65%) and muscles (25-30%). Bones and muscles are the main stores of magnesium in the body, and blood provides the transport of magnesium between tissues. With a magnesium deficiency, the body, of course, will try to compensate for its content on its own and release it from bones and muscles, preventing a decrease in serum concentration. Therefore, muscle cramps, lethargy, fatigue will be observed earlier than the deficiency of magnesium ion in the blood, which can be determined by analysis in the laboratory.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1" name="Google Shape;291;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6000"/>
              </a:lnSpc>
              <a:spcBef>
                <a:spcPts val="0"/>
              </a:spcBef>
              <a:spcAft>
                <a:spcPts val="0"/>
              </a:spcAft>
              <a:buNone/>
            </a:pPr>
            <a:r>
              <a:rPr lang="en-US"/>
              <a:t>Tardy, Anne-Laure et al. "Vitamins and Minerals for Energy, Fatigue and Cognition: A Narrative Review of the Biochemical and Clinical Evidence." Nutrients vol. 12.1 228.16 Jan. 2020, doi: 10.3390 / nu12010228</a:t>
            </a:r>
            <a:endParaRPr/>
          </a:p>
          <a:p>
            <a:pPr marL="0" lvl="0" indent="0" algn="l" rtl="0">
              <a:lnSpc>
                <a:spcPct val="116000"/>
              </a:lnSpc>
              <a:spcBef>
                <a:spcPts val="0"/>
              </a:spcBef>
              <a:spcAft>
                <a:spcPts val="0"/>
              </a:spcAft>
              <a:buNone/>
            </a:pPr>
            <a:endParaRPr/>
          </a:p>
          <a:p>
            <a:pPr marL="285750" lvl="0" indent="-285750" algn="l" rtl="0">
              <a:lnSpc>
                <a:spcPct val="116000"/>
              </a:lnSpc>
              <a:spcBef>
                <a:spcPts val="0"/>
              </a:spcBef>
              <a:spcAft>
                <a:spcPts val="0"/>
              </a:spcAft>
              <a:buSzPts val="1600"/>
              <a:buFont typeface="Arial"/>
              <a:buChar char="•"/>
            </a:pPr>
            <a:r>
              <a:rPr lang="en-US"/>
              <a:t>- * converts glucose from food - into energy; is a part of the ATP molecule, affects the level of potassium in the cell. ATP provides energy for basic body processes. These processes range from the production of enzymes to the processing and transport of nutrients.</a:t>
            </a:r>
            <a:endParaRPr/>
          </a:p>
          <a:p>
            <a:pPr marL="285750" lvl="0" indent="-146050" algn="l" rtl="0">
              <a:lnSpc>
                <a:spcPct val="116000"/>
              </a:lnSpc>
              <a:spcBef>
                <a:spcPts val="0"/>
              </a:spcBef>
              <a:spcAft>
                <a:spcPts val="0"/>
              </a:spcAft>
              <a:buSzPts val="2200"/>
              <a:buFont typeface="Arial"/>
              <a:buNone/>
            </a:pPr>
            <a:endParaRPr/>
          </a:p>
          <a:p>
            <a:pPr marL="285750" lvl="0" indent="-285750" algn="l" rtl="0">
              <a:lnSpc>
                <a:spcPct val="116000"/>
              </a:lnSpc>
              <a:spcBef>
                <a:spcPts val="0"/>
              </a:spcBef>
              <a:spcAft>
                <a:spcPts val="0"/>
              </a:spcAft>
              <a:buSzPts val="1600"/>
              <a:buFont typeface="Arial"/>
              <a:buChar char="•"/>
            </a:pPr>
            <a:r>
              <a:rPr lang="en-US"/>
              <a:t>** Randomized controlled trials evaluating the effects of magnesium supplementation on muscle strength and performance in adults with positive resultsBrilla L.R., Haley T.F. Effect of magnesium supplementation on strength training in humans. J. Am. Coll. Nutr. 1992; 11: 326–329Kass L.S., Poeira F. The effect of acute vs chronic magnesium supplementation on exercise and recovery on resistance exercise, blood pressure and total peripheral resistance on normotensive adults. J. Int. Soc. Sports Nutr. 2015; 12:19.Zhang Y., Xun P., Wang R., Mao L., He K. Can Magnesium Enhance Exercise Performance? Nutrients. 2017; 9: 946.Cinar V., Nizamlioglu M., Mogulkoc R. The effect of magnesium supplementation on lactate levels of sportsmen and sedanter. Acta Physiol. Hung. 2006; 93: 137-144</a:t>
            </a:r>
            <a:endParaRPr/>
          </a:p>
          <a:p>
            <a:pPr marL="285750" lvl="0" indent="-146050" algn="l" rtl="0">
              <a:lnSpc>
                <a:spcPct val="116000"/>
              </a:lnSpc>
              <a:spcBef>
                <a:spcPts val="0"/>
              </a:spcBef>
              <a:spcAft>
                <a:spcPts val="0"/>
              </a:spcAft>
              <a:buSzPts val="2200"/>
              <a:buFont typeface="Arial"/>
              <a:buNone/>
            </a:pPr>
            <a:endParaRPr/>
          </a:p>
          <a:p>
            <a:pPr marL="285750" lvl="0" indent="-285750" algn="l" rtl="0">
              <a:lnSpc>
                <a:spcPct val="116000"/>
              </a:lnSpc>
              <a:spcBef>
                <a:spcPts val="0"/>
              </a:spcBef>
              <a:spcAft>
                <a:spcPts val="0"/>
              </a:spcAft>
              <a:buSzPts val="1600"/>
              <a:buFont typeface="Arial"/>
              <a:buChar char="•"/>
            </a:pPr>
            <a:r>
              <a:rPr lang="en-US"/>
              <a:t>*** Magnesium is involved in the transmission of nerve signals and acts as a muscle relaxantDiNicolantonio JJ, O'Keefe JH, Wilson W. Subclinical magnesium deficiency: a principal driver of cardiovascular disease and a public health crisis [published correction appears in Open Heart. 2018 Apr 5; 5 (1): e000668corr1]. Open Heart. 2018; 5 (1): e000668. Published 2018 Jan 13. doi: 10.1136 / openhrt-2017-000668Magdolna Hornyak, Ulrich Voderholzer, Fritz Hohagen, Mathias Berger, Dieter Riemann, Magnesium Therapy for Periodic Leg Movements-related Insomnia and Restless Legs Syndrome: An Open Pilot Study, Sleep, Volume 21, Issue 5, August 1998, Pages 501-505,</a:t>
            </a:r>
            <a:endParaRPr/>
          </a:p>
          <a:p>
            <a:pPr marL="285750" lvl="0" indent="-146050" algn="l" rtl="0">
              <a:lnSpc>
                <a:spcPct val="116000"/>
              </a:lnSpc>
              <a:spcBef>
                <a:spcPts val="0"/>
              </a:spcBef>
              <a:spcAft>
                <a:spcPts val="0"/>
              </a:spcAft>
              <a:buSzPts val="2200"/>
              <a:buFont typeface="Arial"/>
              <a:buNone/>
            </a:pPr>
            <a:endParaRPr/>
          </a:p>
          <a:p>
            <a:pPr marL="285750" lvl="0" indent="-285750" algn="l" rtl="0">
              <a:lnSpc>
                <a:spcPct val="116000"/>
              </a:lnSpc>
              <a:spcBef>
                <a:spcPts val="0"/>
              </a:spcBef>
              <a:spcAft>
                <a:spcPts val="0"/>
              </a:spcAft>
              <a:buSzPts val="1600"/>
              <a:buFont typeface="Arial"/>
              <a:buChar char="•"/>
            </a:pPr>
            <a:r>
              <a:rPr lang="en-US"/>
              <a:t>**** Magnesium can improve sleep helps cells functionEvidence also suggests that magnesium can, such as poor sleep, early waking in the morning, and difficulty falling asleepWienecke E, Nolden C. Langzeit-HRV-Analyze zeigt Stressreduktion durch Magnesiumzufuhr [Long-term HRV analysis shows stress reduction by magnesium intake]. MMW Fortschr Med. 2016 Dec; 158 (Suppl 6): 12-16. German. doi: 10.1007 / s15006-016-9054-7. Epub 2016 Dec 8. PMID: 27933574.Abbasi B, Kimiagar M, Sadeghniiat K, Shirazi MM, Hedayati M, Rashidkhani B. The effect of magnesium supplementation on primary insomnia in elderly: A double-blind placebo-controlled clinical trial. J Res Med Sci. 2012 Dec; 17 (12): 1161-9. PMID: 23853635; PMCID: PMC3703169.</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2" name="Google Shape;312;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6000"/>
              </a:lnSpc>
              <a:spcBef>
                <a:spcPts val="0"/>
              </a:spcBef>
              <a:spcAft>
                <a:spcPts val="0"/>
              </a:spcAft>
              <a:buNone/>
            </a:pPr>
            <a:r>
              <a:rPr lang="en-US"/>
              <a:t>Magnesium is a universal regulator of biochemical and physiological processes. There are at least 500 magnesium-dependent proteins and more than 300 enzymes in the body, in the activation of which it is involved. The most important processes in cells are magnesium-dependent, these are the synthesis of nucleic acids, oxidative metabolism, the processes of nervous and muscle excitability, membrane transport, ensuring the stability of the genome, magnesium is absolutely necessary for the synthesis of immunoglobulin G (IgG).</a:t>
            </a:r>
            <a:endParaRPr/>
          </a:p>
          <a:p>
            <a:pPr marL="0" lvl="0" indent="0" algn="l" rtl="0">
              <a:lnSpc>
                <a:spcPct val="116000"/>
              </a:lnSpc>
              <a:spcBef>
                <a:spcPts val="0"/>
              </a:spcBef>
              <a:spcAft>
                <a:spcPts val="0"/>
              </a:spcAft>
              <a:buNone/>
            </a:pPr>
            <a:endParaRPr/>
          </a:p>
          <a:p>
            <a:pPr marL="0" lvl="0" indent="0" algn="l" rtl="0">
              <a:lnSpc>
                <a:spcPct val="116000"/>
              </a:lnSpc>
              <a:spcBef>
                <a:spcPts val="0"/>
              </a:spcBef>
              <a:spcAft>
                <a:spcPts val="0"/>
              </a:spcAft>
              <a:buNone/>
            </a:pPr>
            <a:r>
              <a:rPr lang="en-US"/>
              <a:t>*Nielsen F.H. Magnesium, inflammation, and obesity in chronic disease // Nutr. Rev. 2010. №68. Р. 333–340</a:t>
            </a:r>
            <a:endParaRPr/>
          </a:p>
          <a:p>
            <a:pPr marL="0" lvl="0" indent="0" algn="l" rtl="0">
              <a:lnSpc>
                <a:spcPct val="116000"/>
              </a:lnSpc>
              <a:spcBef>
                <a:spcPts val="0"/>
              </a:spcBef>
              <a:spcAft>
                <a:spcPts val="0"/>
              </a:spcAft>
              <a:buNone/>
            </a:pPr>
            <a:endParaRPr/>
          </a:p>
          <a:p>
            <a:pPr marL="0" lvl="0" indent="0" algn="l" rtl="0">
              <a:lnSpc>
                <a:spcPct val="116000"/>
              </a:lnSpc>
              <a:spcBef>
                <a:spcPts val="0"/>
              </a:spcBef>
              <a:spcAft>
                <a:spcPts val="0"/>
              </a:spcAft>
              <a:buNone/>
            </a:pPr>
            <a:r>
              <a:rPr lang="en-US"/>
              <a:t>** Orlova S.V. Chelated complexes in nutrition and dietetics. M., 3rd ed., Rev. and add. 2007.S. 72.</a:t>
            </a:r>
            <a:endParaRPr/>
          </a:p>
          <a:p>
            <a:pPr marL="0" lvl="0" indent="0" algn="l" rtl="0">
              <a:lnSpc>
                <a:spcPct val="116000"/>
              </a:lnSpc>
              <a:spcBef>
                <a:spcPts val="0"/>
              </a:spcBef>
              <a:spcAft>
                <a:spcPts val="0"/>
              </a:spcAft>
              <a:buNone/>
            </a:pPr>
            <a:endParaRPr/>
          </a:p>
          <a:p>
            <a:pPr marL="0" lvl="0" indent="0" algn="l" rtl="0">
              <a:lnSpc>
                <a:spcPct val="116000"/>
              </a:lnSpc>
              <a:spcBef>
                <a:spcPts val="0"/>
              </a:spcBef>
              <a:spcAft>
                <a:spcPts val="0"/>
              </a:spcAft>
              <a:buNone/>
            </a:pPr>
            <a:r>
              <a:rPr lang="en-US"/>
              <a:t>***National Agency for Food Safety, Environment and Work (ANSES). ANSES opinion on the assessment of vitamin and mineral intakes from unfortified food, fortified food and food supplements in the French population: estimate of usual intakes, inadequacy prevalence and risks of exceeding the safety limits (Referral n◦2012-SA-0142); ANSES, Ed .; ANSES: Maisons-Alfort, France, 2015</a:t>
            </a:r>
            <a:endParaRPr/>
          </a:p>
          <a:p>
            <a:pPr marL="0" lvl="0" indent="0" algn="l" rtl="0">
              <a:lnSpc>
                <a:spcPct val="116000"/>
              </a:lnSpc>
              <a:spcBef>
                <a:spcPts val="0"/>
              </a:spcBef>
              <a:spcAft>
                <a:spcPts val="0"/>
              </a:spcAft>
              <a:buNone/>
            </a:pPr>
            <a:endParaRPr/>
          </a:p>
          <a:p>
            <a:pPr marL="0" lvl="0" indent="0" algn="l" rtl="0">
              <a:lnSpc>
                <a:spcPct val="116000"/>
              </a:lnSpc>
              <a:spcBef>
                <a:spcPts val="0"/>
              </a:spcBef>
              <a:spcAft>
                <a:spcPts val="0"/>
              </a:spcAft>
              <a:buNone/>
            </a:pPr>
            <a:r>
              <a:rPr lang="en-US"/>
              <a:t>****Olza, J.; Aranceta-Bartrina, J.; González-Gross, M.; Ortega, R.M.; Serra-Majem, L.; Varela-Moreiras, G.; Gil, Á. Reported Dietary Intake, Disparity between the Reported Consumption and the Level Needed for Adequacy and Food Sources of Calcium, Phosphorus, Magnesium and Vitamin D in the Spanish Population: Findings from the ANIBES Study. Nutrients 2017, 9, 168</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efault" type="title">
  <p:cSld name="TITLE">
    <p:spTree>
      <p:nvGrpSpPr>
        <p:cNvPr id="1" name="Shape 9"/>
        <p:cNvGrpSpPr/>
        <p:nvPr/>
      </p:nvGrpSpPr>
      <p:grpSpPr>
        <a:xfrm>
          <a:off x="0" y="0"/>
          <a:ext cx="0" cy="0"/>
          <a:chOff x="0" y="0"/>
          <a:chExt cx="0" cy="0"/>
        </a:xfrm>
      </p:grpSpPr>
      <p:sp>
        <p:nvSpPr>
          <p:cNvPr id="10" name="Google Shape;10;p33"/>
          <p:cNvSpPr txBox="1">
            <a:spLocks noGrp="1"/>
          </p:cNvSpPr>
          <p:nvPr>
            <p:ph type="sldNum" idx="12"/>
          </p:nvPr>
        </p:nvSpPr>
        <p:spPr>
          <a:xfrm>
            <a:off x="11932840" y="13009562"/>
            <a:ext cx="494504" cy="511167"/>
          </a:xfrm>
          <a:prstGeom prst="rect">
            <a:avLst/>
          </a:prstGeom>
          <a:noFill/>
          <a:ln>
            <a:noFill/>
          </a:ln>
        </p:spPr>
        <p:txBody>
          <a:bodyPr spcFirstLastPara="1" wrap="square" lIns="71425" tIns="71425" rIns="71425" bIns="71425"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1828800" y="3975100"/>
            <a:ext cx="20726400" cy="3511550"/>
          </a:xfrm>
          <a:prstGeom prst="rect">
            <a:avLst/>
          </a:prstGeom>
          <a:noFill/>
          <a:ln>
            <a:noFill/>
          </a:ln>
        </p:spPr>
        <p:txBody>
          <a:bodyPr spcFirstLastPara="1" wrap="square" lIns="71425" tIns="71425" rIns="71425" bIns="71425" anchor="ctr" anchorCtr="0">
            <a:noAutofit/>
          </a:bodyPr>
          <a:lstStyle>
            <a:lvl1pPr marR="0" lvl="0"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1200"/>
              <a:buFont typeface="Helvetica Neue Light"/>
              <a:buNone/>
              <a:defRPr sz="11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7" name="Google Shape;7;p32"/>
          <p:cNvSpPr txBox="1">
            <a:spLocks noGrp="1"/>
          </p:cNvSpPr>
          <p:nvPr>
            <p:ph type="body" idx="1"/>
          </p:nvPr>
        </p:nvSpPr>
        <p:spPr>
          <a:xfrm>
            <a:off x="3657600" y="7486650"/>
            <a:ext cx="17068800" cy="4076700"/>
          </a:xfrm>
          <a:prstGeom prst="rect">
            <a:avLst/>
          </a:prstGeom>
          <a:noFill/>
          <a:ln>
            <a:noFill/>
          </a:ln>
        </p:spPr>
        <p:txBody>
          <a:bodyPr spcFirstLastPara="1" wrap="square" lIns="71425" tIns="71425" rIns="71425" bIns="71425" anchor="ctr" anchorCtr="0">
            <a:noAutofit/>
          </a:bodyPr>
          <a:lstStyle>
            <a:lvl1pPr marL="457200" marR="0" lvl="0" indent="-228600" algn="ctr" rtl="0">
              <a:lnSpc>
                <a:spcPct val="100000"/>
              </a:lnSpc>
              <a:spcBef>
                <a:spcPts val="590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1pPr>
            <a:lvl2pPr marL="914400" marR="0" lvl="1" indent="-228600" algn="ctr" rtl="0">
              <a:lnSpc>
                <a:spcPct val="100000"/>
              </a:lnSpc>
              <a:spcBef>
                <a:spcPts val="590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2pPr>
            <a:lvl3pPr marL="1371600" marR="0" lvl="2" indent="-228600" algn="ctr" rtl="0">
              <a:lnSpc>
                <a:spcPct val="100000"/>
              </a:lnSpc>
              <a:spcBef>
                <a:spcPts val="590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3pPr>
            <a:lvl4pPr marL="1828800" marR="0" lvl="3" indent="-228600" algn="ctr" rtl="0">
              <a:lnSpc>
                <a:spcPct val="100000"/>
              </a:lnSpc>
              <a:spcBef>
                <a:spcPts val="590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4pPr>
            <a:lvl5pPr marL="2286000" marR="0" lvl="4" indent="-228600" algn="ctr" rtl="0">
              <a:lnSpc>
                <a:spcPct val="100000"/>
              </a:lnSpc>
              <a:spcBef>
                <a:spcPts val="590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5pPr>
            <a:lvl6pPr marL="2743200" marR="0" lvl="5" indent="-228600" algn="ctr" rtl="0">
              <a:lnSpc>
                <a:spcPct val="100000"/>
              </a:lnSpc>
              <a:spcBef>
                <a:spcPts val="590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6pPr>
            <a:lvl7pPr marL="3200400" marR="0" lvl="6" indent="-228600" algn="ctr" rtl="0">
              <a:lnSpc>
                <a:spcPct val="100000"/>
              </a:lnSpc>
              <a:spcBef>
                <a:spcPts val="590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7pPr>
            <a:lvl8pPr marL="3657600" marR="0" lvl="7" indent="-228600" algn="ctr" rtl="0">
              <a:lnSpc>
                <a:spcPct val="100000"/>
              </a:lnSpc>
              <a:spcBef>
                <a:spcPts val="590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8pPr>
            <a:lvl9pPr marL="4114800" marR="0" lvl="8" indent="-228600" algn="ctr" rtl="0">
              <a:lnSpc>
                <a:spcPct val="100000"/>
              </a:lnSpc>
              <a:spcBef>
                <a:spcPts val="5900"/>
              </a:spcBef>
              <a:spcAft>
                <a:spcPts val="0"/>
              </a:spcAft>
              <a:buClr>
                <a:srgbClr val="000000"/>
              </a:buClr>
              <a:buSzPts val="5000"/>
              <a:buFont typeface="Helvetica Neue Light"/>
              <a:buNone/>
              <a:defRPr sz="50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 name="Google Shape;8;p32"/>
          <p:cNvSpPr txBox="1">
            <a:spLocks noGrp="1"/>
          </p:cNvSpPr>
          <p:nvPr>
            <p:ph type="sldNum" idx="12"/>
          </p:nvPr>
        </p:nvSpPr>
        <p:spPr>
          <a:xfrm>
            <a:off x="11932840" y="13009562"/>
            <a:ext cx="494504" cy="511167"/>
          </a:xfrm>
          <a:prstGeom prst="rect">
            <a:avLst/>
          </a:prstGeom>
          <a:noFill/>
          <a:ln>
            <a:noFill/>
          </a:ln>
        </p:spPr>
        <p:txBody>
          <a:bodyPr spcFirstLastPara="1" wrap="square" lIns="71425" tIns="71425" rIns="71425" bIns="71425" anchor="t" anchorCtr="0">
            <a:sp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emedicinehealth.com/fatigue/article_em.htm" TargetMode="External"/><Relationship Id="rId5" Type="http://schemas.openxmlformats.org/officeDocument/2006/relationships/hyperlink" Target="https://my.clevelandclinic.org/health/symptoms/21206-fatigue" TargetMode="External"/><Relationship Id="rId4" Type="http://schemas.openxmlformats.org/officeDocument/2006/relationships/hyperlink" Target="https://www.medicalnewstoday.com/articles/248002#cause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6.png"/><Relationship Id="rId7" Type="http://schemas.openxmlformats.org/officeDocument/2006/relationships/image" Target="../media/image53.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 Id="rId9" Type="http://schemas.openxmlformats.org/officeDocument/2006/relationships/image" Target="../media/image55.jp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pic>
        <p:nvPicPr>
          <p:cNvPr id="15" name="Google Shape;15;p1" descr="oceanmin-1.png"/>
          <p:cNvPicPr preferRelativeResize="0"/>
          <p:nvPr/>
        </p:nvPicPr>
        <p:blipFill rotWithShape="1">
          <a:blip r:embed="rId3">
            <a:alphaModFix/>
          </a:blip>
          <a:srcRect/>
          <a:stretch/>
        </p:blipFill>
        <p:spPr>
          <a:xfrm>
            <a:off x="0" y="0"/>
            <a:ext cx="24384000" cy="13716000"/>
          </a:xfrm>
          <a:prstGeom prst="rect">
            <a:avLst/>
          </a:prstGeom>
          <a:noFill/>
          <a:ln>
            <a:noFill/>
          </a:ln>
        </p:spPr>
      </p:pic>
      <p:sp>
        <p:nvSpPr>
          <p:cNvPr id="16" name="Google Shape;16;p1"/>
          <p:cNvSpPr txBox="1"/>
          <p:nvPr/>
        </p:nvSpPr>
        <p:spPr>
          <a:xfrm>
            <a:off x="13800757" y="4689321"/>
            <a:ext cx="7524047" cy="1845609"/>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285FB0"/>
              </a:buClr>
              <a:buSzPts val="12000"/>
              <a:buFont typeface="Arial"/>
              <a:buNone/>
            </a:pPr>
            <a:r>
              <a:rPr lang="en-US" sz="12000" b="1" i="0" u="none" strike="noStrike" cap="none">
                <a:solidFill>
                  <a:srgbClr val="285FB0"/>
                </a:solidFill>
                <a:latin typeface="Arial"/>
                <a:ea typeface="Arial"/>
                <a:cs typeface="Arial"/>
                <a:sym typeface="Arial"/>
              </a:rPr>
              <a:t>Oceanmin</a:t>
            </a:r>
            <a:endParaRPr sz="12000" b="1" i="0" u="none" strike="noStrike" cap="none">
              <a:solidFill>
                <a:srgbClr val="285FB0"/>
              </a:solidFill>
              <a:latin typeface="Arial"/>
              <a:ea typeface="Arial"/>
              <a:cs typeface="Arial"/>
              <a:sym typeface="Arial"/>
            </a:endParaRPr>
          </a:p>
        </p:txBody>
      </p:sp>
      <p:pic>
        <p:nvPicPr>
          <p:cNvPr id="17" name="Google Shape;17;p1" descr="image5.png"/>
          <p:cNvPicPr preferRelativeResize="0"/>
          <p:nvPr/>
        </p:nvPicPr>
        <p:blipFill rotWithShape="1">
          <a:blip r:embed="rId4">
            <a:alphaModFix/>
          </a:blip>
          <a:srcRect/>
          <a:stretch/>
        </p:blipFill>
        <p:spPr>
          <a:xfrm>
            <a:off x="20484616" y="12562306"/>
            <a:ext cx="2818645" cy="491710"/>
          </a:xfrm>
          <a:prstGeom prst="rect">
            <a:avLst/>
          </a:prstGeom>
          <a:noFill/>
          <a:ln>
            <a:noFill/>
          </a:ln>
        </p:spPr>
      </p:pic>
      <p:sp>
        <p:nvSpPr>
          <p:cNvPr id="18" name="Google Shape;18;p1"/>
          <p:cNvSpPr txBox="1"/>
          <p:nvPr/>
        </p:nvSpPr>
        <p:spPr>
          <a:xfrm>
            <a:off x="13800757" y="6534930"/>
            <a:ext cx="10360200" cy="2176200"/>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1800"/>
              </a:spcBef>
              <a:spcAft>
                <a:spcPts val="0"/>
              </a:spcAft>
              <a:buClr>
                <a:srgbClr val="363F47"/>
              </a:buClr>
              <a:buSzPts val="6600"/>
              <a:buFont typeface="Arial"/>
              <a:buNone/>
            </a:pPr>
            <a:r>
              <a:rPr lang="en-US" sz="6600" b="1">
                <a:solidFill>
                  <a:srgbClr val="363F47"/>
                </a:solidFill>
              </a:rPr>
              <a:t>The body's Deep-sea Energy</a:t>
            </a:r>
            <a:endParaRPr sz="6600" b="1" i="0" u="none" strike="noStrike" cap="none">
              <a:solidFill>
                <a:srgbClr val="363F47"/>
              </a:solidFill>
              <a:latin typeface="Arial"/>
              <a:ea typeface="Arial"/>
              <a:cs typeface="Arial"/>
              <a:sym typeface="Arial"/>
            </a:endParaRPr>
          </a:p>
        </p:txBody>
      </p:sp>
      <p:sp>
        <p:nvSpPr>
          <p:cNvPr id="19" name="Google Shape;19;p1"/>
          <p:cNvSpPr txBox="1"/>
          <p:nvPr/>
        </p:nvSpPr>
        <p:spPr>
          <a:xfrm>
            <a:off x="9809025" y="12081175"/>
            <a:ext cx="471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Helvetica Neue Light"/>
              <a:ea typeface="Helvetica Neue Light"/>
              <a:cs typeface="Helvetica Neue Light"/>
              <a:sym typeface="Helvetica Neue Light"/>
            </a:endParaRPr>
          </a:p>
        </p:txBody>
      </p:sp>
      <p:sp>
        <p:nvSpPr>
          <p:cNvPr id="20" name="Google Shape;20;p1"/>
          <p:cNvSpPr txBox="1"/>
          <p:nvPr/>
        </p:nvSpPr>
        <p:spPr>
          <a:xfrm>
            <a:off x="8853000" y="12678600"/>
            <a:ext cx="6678000" cy="615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t>These statements has not been evaluated by the Food and Drug Administration. This product is not intended to diagnose, treat, cure, or prevent any disease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13" descr="oceanmin-2.png"/>
          <p:cNvPicPr preferRelativeResize="0"/>
          <p:nvPr/>
        </p:nvPicPr>
        <p:blipFill rotWithShape="1">
          <a:blip r:embed="rId3">
            <a:alphaModFix/>
          </a:blip>
          <a:srcRect/>
          <a:stretch/>
        </p:blipFill>
        <p:spPr>
          <a:xfrm>
            <a:off x="0" y="0"/>
            <a:ext cx="24384000" cy="13716000"/>
          </a:xfrm>
          <a:prstGeom prst="rect">
            <a:avLst/>
          </a:prstGeom>
          <a:noFill/>
          <a:ln>
            <a:noFill/>
          </a:ln>
        </p:spPr>
      </p:pic>
      <p:sp>
        <p:nvSpPr>
          <p:cNvPr id="352" name="Google Shape;352;p13"/>
          <p:cNvSpPr/>
          <p:nvPr/>
        </p:nvSpPr>
        <p:spPr>
          <a:xfrm>
            <a:off x="15253422" y="-132873"/>
            <a:ext cx="9331005" cy="13981747"/>
          </a:xfrm>
          <a:prstGeom prst="rect">
            <a:avLst/>
          </a:prstGeom>
          <a:solidFill>
            <a:srgbClr val="285FB0"/>
          </a:solidFill>
          <a:ln>
            <a:noFill/>
          </a:ln>
          <a:effectLst>
            <a:outerShdw blurRad="495300" dist="249565" dir="10073668" rotWithShape="0">
              <a:srgbClr val="050F53">
                <a:alpha val="35294"/>
              </a:srgbClr>
            </a:outerShdw>
          </a:effectLst>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FF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53" name="Google Shape;353;p13"/>
          <p:cNvSpPr txBox="1"/>
          <p:nvPr/>
        </p:nvSpPr>
        <p:spPr>
          <a:xfrm>
            <a:off x="22160439" y="997136"/>
            <a:ext cx="1383647" cy="426657"/>
          </a:xfrm>
          <a:prstGeom prst="rect">
            <a:avLst/>
          </a:prstGeom>
          <a:noFill/>
          <a:ln>
            <a:noFill/>
          </a:ln>
        </p:spPr>
        <p:txBody>
          <a:bodyPr spcFirstLastPara="1" wrap="square" lIns="71425" tIns="71425" rIns="71425" bIns="71425" anchor="ctr" anchorCtr="0">
            <a:spAutoFit/>
          </a:bodyPr>
          <a:lstStyle/>
          <a:p>
            <a:pPr marL="0" marR="0" lvl="0" indent="0" algn="r" rtl="0">
              <a:lnSpc>
                <a:spcPct val="9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Oceanmin</a:t>
            </a:r>
            <a:endParaRPr/>
          </a:p>
        </p:txBody>
      </p:sp>
      <p:pic>
        <p:nvPicPr>
          <p:cNvPr id="354" name="Google Shape;354;p13" descr="image2.png"/>
          <p:cNvPicPr preferRelativeResize="0"/>
          <p:nvPr/>
        </p:nvPicPr>
        <p:blipFill rotWithShape="1">
          <a:blip r:embed="rId4">
            <a:alphaModFix/>
          </a:blip>
          <a:srcRect/>
          <a:stretch/>
        </p:blipFill>
        <p:spPr>
          <a:xfrm>
            <a:off x="1057090" y="947038"/>
            <a:ext cx="1738685" cy="304619"/>
          </a:xfrm>
          <a:prstGeom prst="rect">
            <a:avLst/>
          </a:prstGeom>
          <a:noFill/>
          <a:ln>
            <a:noFill/>
          </a:ln>
        </p:spPr>
      </p:pic>
      <p:sp>
        <p:nvSpPr>
          <p:cNvPr id="355" name="Google Shape;355;p13"/>
          <p:cNvSpPr txBox="1"/>
          <p:nvPr/>
        </p:nvSpPr>
        <p:spPr>
          <a:xfrm>
            <a:off x="16066949" y="6476051"/>
            <a:ext cx="7557600" cy="3222900"/>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FFFFFF"/>
              </a:buClr>
              <a:buSzPts val="4000"/>
              <a:buFont typeface="Helvetica Neue"/>
              <a:buNone/>
            </a:pPr>
            <a:r>
              <a:rPr lang="en-US" sz="4000" b="0" i="0" u="none" strike="noStrike" cap="none">
                <a:solidFill>
                  <a:srgbClr val="FFFFFF"/>
                </a:solidFill>
                <a:latin typeface="Helvetica Neue"/>
                <a:ea typeface="Helvetica Neue"/>
                <a:cs typeface="Helvetica Neue"/>
                <a:sym typeface="Helvetica Neue"/>
              </a:rPr>
              <a:t>100% natur</a:t>
            </a:r>
            <a:r>
              <a:rPr lang="en-US" sz="4000">
                <a:solidFill>
                  <a:srgbClr val="FFFFFF"/>
                </a:solidFill>
                <a:latin typeface="Helvetica Neue"/>
                <a:ea typeface="Helvetica Neue"/>
                <a:cs typeface="Helvetica Neue"/>
                <a:sym typeface="Helvetica Neue"/>
              </a:rPr>
              <a:t>ally-sourced </a:t>
            </a:r>
            <a:r>
              <a:rPr lang="en-US" sz="4000" b="0" i="0" u="none" strike="noStrike" cap="none">
                <a:solidFill>
                  <a:srgbClr val="FFFFFF"/>
                </a:solidFill>
                <a:latin typeface="Helvetica Neue"/>
                <a:ea typeface="Helvetica Neue"/>
                <a:cs typeface="Helvetica Neue"/>
                <a:sym typeface="Helvetica Neue"/>
              </a:rPr>
              <a:t>deep sea minerals in ionic form</a:t>
            </a:r>
            <a:r>
              <a:rPr lang="en-US" sz="4000">
                <a:solidFill>
                  <a:srgbClr val="FFFFFF"/>
                </a:solidFill>
                <a:latin typeface="Helvetica Neue"/>
                <a:ea typeface="Helvetica Neue"/>
                <a:cs typeface="Helvetica Neue"/>
                <a:sym typeface="Helvetica Neue"/>
              </a:rPr>
              <a:t> that help</a:t>
            </a:r>
            <a:r>
              <a:rPr lang="en-US" sz="4000" b="0" i="0" u="none" strike="noStrike" cap="none">
                <a:solidFill>
                  <a:srgbClr val="FFFFFF"/>
                </a:solidFill>
                <a:latin typeface="Helvetica Neue"/>
                <a:ea typeface="Helvetica Neue"/>
                <a:cs typeface="Helvetica Neue"/>
                <a:sym typeface="Helvetica Neue"/>
              </a:rPr>
              <a:t> optimize vital </a:t>
            </a:r>
            <a:r>
              <a:rPr lang="en-US" sz="4000">
                <a:solidFill>
                  <a:srgbClr val="FFFFFF"/>
                </a:solidFill>
                <a:latin typeface="Helvetica Neue"/>
                <a:ea typeface="Helvetica Neue"/>
                <a:cs typeface="Helvetica Neue"/>
                <a:sym typeface="Helvetica Neue"/>
              </a:rPr>
              <a:t>functions </a:t>
            </a:r>
            <a:r>
              <a:rPr lang="en-US" sz="4000" b="0" i="0" u="none" strike="noStrike" cap="none">
                <a:solidFill>
                  <a:srgbClr val="FFFFFF"/>
                </a:solidFill>
                <a:latin typeface="Helvetica Neue"/>
                <a:ea typeface="Helvetica Neue"/>
                <a:cs typeface="Helvetica Neue"/>
                <a:sym typeface="Helvetica Neue"/>
              </a:rPr>
              <a:t>in the body, and promote cellular energy production.</a:t>
            </a:r>
            <a:endParaRPr sz="5000" b="0" i="0" u="none" strike="noStrike" cap="none">
              <a:solidFill>
                <a:srgbClr val="000000"/>
              </a:solidFill>
              <a:latin typeface="Helvetica Neue"/>
              <a:ea typeface="Helvetica Neue"/>
              <a:cs typeface="Helvetica Neue"/>
              <a:sym typeface="Helvetica Neue"/>
            </a:endParaRPr>
          </a:p>
        </p:txBody>
      </p:sp>
      <p:sp>
        <p:nvSpPr>
          <p:cNvPr id="356" name="Google Shape;356;p13"/>
          <p:cNvSpPr txBox="1"/>
          <p:nvPr/>
        </p:nvSpPr>
        <p:spPr>
          <a:xfrm>
            <a:off x="16021575" y="3853084"/>
            <a:ext cx="8956085" cy="1821040"/>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FFFFFF"/>
              </a:buClr>
              <a:buSzPts val="11800"/>
              <a:buFont typeface="Arial"/>
              <a:buNone/>
            </a:pPr>
            <a:r>
              <a:rPr lang="en-US" sz="11800" b="1" i="0" u="none" strike="noStrike" cap="none">
                <a:solidFill>
                  <a:srgbClr val="FFFFFF"/>
                </a:solidFill>
                <a:latin typeface="Arial"/>
                <a:ea typeface="Arial"/>
                <a:cs typeface="Arial"/>
                <a:sym typeface="Arial"/>
              </a:rPr>
              <a:t>Oceanmin</a:t>
            </a:r>
            <a:endParaRPr/>
          </a:p>
        </p:txBody>
      </p:sp>
      <p:sp>
        <p:nvSpPr>
          <p:cNvPr id="2" name="Google Shape;20;p1">
            <a:extLst>
              <a:ext uri="{FF2B5EF4-FFF2-40B4-BE49-F238E27FC236}">
                <a16:creationId xmlns:a16="http://schemas.microsoft.com/office/drawing/2014/main" id="{CCAEC96E-079C-E808-77C6-FC8D7B1FDDD6}"/>
              </a:ext>
            </a:extLst>
          </p:cNvPr>
          <p:cNvSpPr txBox="1"/>
          <p:nvPr/>
        </p:nvSpPr>
        <p:spPr>
          <a:xfrm>
            <a:off x="8853000" y="12678600"/>
            <a:ext cx="6678000" cy="615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t>These statements has not been evaluated by the Food and Drug Administration. This product is not intended to diagnose, treat, cure, or prevent any disease</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14"/>
          <p:cNvSpPr/>
          <p:nvPr/>
        </p:nvSpPr>
        <p:spPr>
          <a:xfrm>
            <a:off x="-149425" y="-229990"/>
            <a:ext cx="24740000" cy="14175980"/>
          </a:xfrm>
          <a:prstGeom prst="rect">
            <a:avLst/>
          </a:prstGeom>
          <a:solidFill>
            <a:srgbClr val="285FB0"/>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62" name="Google Shape;362;p14"/>
          <p:cNvSpPr txBox="1"/>
          <p:nvPr/>
        </p:nvSpPr>
        <p:spPr>
          <a:xfrm>
            <a:off x="22160439" y="12782736"/>
            <a:ext cx="1383647" cy="426657"/>
          </a:xfrm>
          <a:prstGeom prst="rect">
            <a:avLst/>
          </a:prstGeom>
          <a:noFill/>
          <a:ln>
            <a:noFill/>
          </a:ln>
        </p:spPr>
        <p:txBody>
          <a:bodyPr spcFirstLastPara="1" wrap="square" lIns="71425" tIns="71425" rIns="71425" bIns="71425" anchor="ctr" anchorCtr="0">
            <a:spAutoFit/>
          </a:bodyPr>
          <a:lstStyle/>
          <a:p>
            <a:pPr marL="0" marR="0" lvl="0" indent="0" algn="r" rtl="0">
              <a:lnSpc>
                <a:spcPct val="90000"/>
              </a:lnSpc>
              <a:spcBef>
                <a:spcPts val="0"/>
              </a:spcBef>
              <a:spcAft>
                <a:spcPts val="0"/>
              </a:spcAft>
              <a:buClr>
                <a:srgbClr val="72B5E4"/>
              </a:buClr>
              <a:buSzPts val="2000"/>
              <a:buFont typeface="Arial"/>
              <a:buNone/>
            </a:pPr>
            <a:r>
              <a:rPr lang="en-US" sz="2000" b="1" i="0" u="none" strike="noStrike" cap="none">
                <a:solidFill>
                  <a:srgbClr val="72B5E4"/>
                </a:solidFill>
                <a:latin typeface="Arial"/>
                <a:ea typeface="Arial"/>
                <a:cs typeface="Arial"/>
                <a:sym typeface="Arial"/>
              </a:rPr>
              <a:t>Oceanmin</a:t>
            </a:r>
            <a:endParaRPr/>
          </a:p>
        </p:txBody>
      </p:sp>
      <p:sp>
        <p:nvSpPr>
          <p:cNvPr id="363" name="Google Shape;363;p14"/>
          <p:cNvSpPr txBox="1"/>
          <p:nvPr/>
        </p:nvSpPr>
        <p:spPr>
          <a:xfrm>
            <a:off x="967839" y="1113498"/>
            <a:ext cx="12686057" cy="1413573"/>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CEFDFF"/>
              </a:buClr>
              <a:buSzPts val="9000"/>
              <a:buFont typeface="Arial"/>
              <a:buNone/>
            </a:pPr>
            <a:r>
              <a:rPr lang="en-US" sz="9000" b="1" i="0" u="none" strike="noStrike" cap="none">
                <a:solidFill>
                  <a:srgbClr val="CEFDFF"/>
                </a:solidFill>
                <a:latin typeface="Arial"/>
                <a:ea typeface="Arial"/>
                <a:cs typeface="Arial"/>
                <a:sym typeface="Arial"/>
              </a:rPr>
              <a:t>Oceanmin —</a:t>
            </a:r>
            <a:endParaRPr/>
          </a:p>
        </p:txBody>
      </p:sp>
      <p:pic>
        <p:nvPicPr>
          <p:cNvPr id="364" name="Google Shape;364;p14" descr="image2.png"/>
          <p:cNvPicPr preferRelativeResize="0"/>
          <p:nvPr/>
        </p:nvPicPr>
        <p:blipFill rotWithShape="1">
          <a:blip r:embed="rId3">
            <a:alphaModFix/>
          </a:blip>
          <a:srcRect/>
          <a:stretch/>
        </p:blipFill>
        <p:spPr>
          <a:xfrm>
            <a:off x="1057090" y="12732639"/>
            <a:ext cx="1738685" cy="304618"/>
          </a:xfrm>
          <a:prstGeom prst="rect">
            <a:avLst/>
          </a:prstGeom>
          <a:noFill/>
          <a:ln>
            <a:noFill/>
          </a:ln>
        </p:spPr>
      </p:pic>
      <p:sp>
        <p:nvSpPr>
          <p:cNvPr id="365" name="Google Shape;365;p14"/>
          <p:cNvSpPr txBox="1"/>
          <p:nvPr/>
        </p:nvSpPr>
        <p:spPr>
          <a:xfrm>
            <a:off x="3239181" y="7889781"/>
            <a:ext cx="5219019" cy="1621589"/>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FFFFFF"/>
              </a:buClr>
              <a:buSzPts val="3200"/>
              <a:buFont typeface="Arial"/>
              <a:buNone/>
            </a:pPr>
            <a:r>
              <a:rPr lang="en-US" sz="3200" b="0" i="0" u="none" strike="noStrike" cap="none">
                <a:solidFill>
                  <a:srgbClr val="FFFFFF"/>
                </a:solidFill>
                <a:latin typeface="Arial"/>
                <a:ea typeface="Arial"/>
                <a:cs typeface="Arial"/>
                <a:sym typeface="Arial"/>
              </a:rPr>
              <a:t>Contains MAGNESIUM and about 70 other minerals from deep sea water.</a:t>
            </a:r>
            <a:endParaRPr sz="5000" b="0" i="0" u="none" strike="noStrike" cap="none">
              <a:solidFill>
                <a:srgbClr val="000000"/>
              </a:solidFill>
              <a:latin typeface="Helvetica Neue"/>
              <a:ea typeface="Helvetica Neue"/>
              <a:cs typeface="Helvetica Neue"/>
              <a:sym typeface="Helvetica Neue"/>
            </a:endParaRPr>
          </a:p>
        </p:txBody>
      </p:sp>
      <p:sp>
        <p:nvSpPr>
          <p:cNvPr id="366" name="Google Shape;366;p14"/>
          <p:cNvSpPr/>
          <p:nvPr/>
        </p:nvSpPr>
        <p:spPr>
          <a:xfrm>
            <a:off x="1076137" y="8029257"/>
            <a:ext cx="1700591" cy="1700591"/>
          </a:xfrm>
          <a:prstGeom prst="ellipse">
            <a:avLst/>
          </a:prstGeom>
          <a:noFill/>
          <a:ln w="381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67" name="Google Shape;367;p14"/>
          <p:cNvSpPr txBox="1"/>
          <p:nvPr/>
        </p:nvSpPr>
        <p:spPr>
          <a:xfrm>
            <a:off x="1305205" y="8271456"/>
            <a:ext cx="1242457" cy="1216190"/>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FFFFFF"/>
              </a:buClr>
              <a:buSzPts val="7600"/>
              <a:buFont typeface="Arial"/>
              <a:buNone/>
            </a:pPr>
            <a:r>
              <a:rPr lang="en-US" sz="7600" b="1" i="0" u="none" strike="noStrike" cap="none">
                <a:solidFill>
                  <a:srgbClr val="FFFFFF"/>
                </a:solidFill>
                <a:latin typeface="Arial"/>
                <a:ea typeface="Arial"/>
                <a:cs typeface="Arial"/>
                <a:sym typeface="Arial"/>
              </a:rPr>
              <a:t>70</a:t>
            </a:r>
            <a:endParaRPr/>
          </a:p>
        </p:txBody>
      </p:sp>
      <p:sp>
        <p:nvSpPr>
          <p:cNvPr id="368" name="Google Shape;368;p14"/>
          <p:cNvSpPr txBox="1"/>
          <p:nvPr/>
        </p:nvSpPr>
        <p:spPr>
          <a:xfrm>
            <a:off x="20650877" y="10407018"/>
            <a:ext cx="2230410" cy="1080645"/>
          </a:xfrm>
          <a:prstGeom prst="rect">
            <a:avLst/>
          </a:prstGeom>
          <a:noFill/>
          <a:ln>
            <a:noFill/>
          </a:ln>
        </p:spPr>
        <p:txBody>
          <a:bodyPr spcFirstLastPara="1" wrap="square" lIns="71425" tIns="71425" rIns="71425" bIns="71425" anchor="t" anchorCtr="0">
            <a:spAutoFit/>
          </a:bodyPr>
          <a:lstStyle/>
          <a:p>
            <a:pPr marL="0" marR="0" lvl="0" indent="0" algn="ctr" rtl="0">
              <a:lnSpc>
                <a:spcPct val="100000"/>
              </a:lnSpc>
              <a:spcBef>
                <a:spcPts val="0"/>
              </a:spcBef>
              <a:spcAft>
                <a:spcPts val="0"/>
              </a:spcAft>
              <a:buClr>
                <a:srgbClr val="E0F7FF"/>
              </a:buClr>
              <a:buSzPts val="6600"/>
              <a:buFont typeface="Arial"/>
              <a:buNone/>
            </a:pPr>
            <a:r>
              <a:rPr lang="en-US" sz="6600" b="1" i="0" u="none" strike="noStrike" cap="none">
                <a:solidFill>
                  <a:srgbClr val="E0F7FF"/>
                </a:solidFill>
                <a:latin typeface="Arial"/>
                <a:ea typeface="Arial"/>
                <a:cs typeface="Arial"/>
                <a:sym typeface="Arial"/>
              </a:rPr>
              <a:t>Br</a:t>
            </a:r>
            <a:endParaRPr/>
          </a:p>
        </p:txBody>
      </p:sp>
      <p:grpSp>
        <p:nvGrpSpPr>
          <p:cNvPr id="369" name="Google Shape;369;p14"/>
          <p:cNvGrpSpPr/>
          <p:nvPr/>
        </p:nvGrpSpPr>
        <p:grpSpPr>
          <a:xfrm>
            <a:off x="15689435" y="1014191"/>
            <a:ext cx="3121440" cy="3121440"/>
            <a:chOff x="-1" y="-1"/>
            <a:chExt cx="3121438" cy="3121438"/>
          </a:xfrm>
        </p:grpSpPr>
        <p:sp>
          <p:nvSpPr>
            <p:cNvPr id="370" name="Google Shape;370;p14"/>
            <p:cNvSpPr/>
            <p:nvPr/>
          </p:nvSpPr>
          <p:spPr>
            <a:xfrm>
              <a:off x="-1" y="-1"/>
              <a:ext cx="3121438" cy="3121438"/>
            </a:xfrm>
            <a:prstGeom prst="ellipse">
              <a:avLst/>
            </a:prstGeom>
            <a:noFill/>
            <a:ln w="381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71" name="Google Shape;371;p14"/>
            <p:cNvSpPr txBox="1"/>
            <p:nvPr/>
          </p:nvSpPr>
          <p:spPr>
            <a:xfrm>
              <a:off x="647771" y="692736"/>
              <a:ext cx="1851293" cy="1734633"/>
            </a:xfrm>
            <a:prstGeom prst="rect">
              <a:avLst/>
            </a:prstGeom>
            <a:noFill/>
            <a:ln>
              <a:noFill/>
            </a:ln>
          </p:spPr>
          <p:txBody>
            <a:bodyPr spcFirstLastPara="1" wrap="square" lIns="71425" tIns="71425" rIns="71425" bIns="71425" anchor="t" anchorCtr="0">
              <a:spAutoFit/>
            </a:bodyPr>
            <a:lstStyle/>
            <a:p>
              <a:pPr marL="0" marR="0" lvl="0" indent="0" algn="ctr" rtl="0">
                <a:lnSpc>
                  <a:spcPct val="100000"/>
                </a:lnSpc>
                <a:spcBef>
                  <a:spcPts val="0"/>
                </a:spcBef>
                <a:spcAft>
                  <a:spcPts val="0"/>
                </a:spcAft>
                <a:buClr>
                  <a:srgbClr val="E0F7FF"/>
                </a:buClr>
                <a:buSzPts val="11200"/>
                <a:buFont typeface="Arial"/>
                <a:buNone/>
              </a:pPr>
              <a:r>
                <a:rPr lang="en-US" sz="11200" b="1" i="0" u="none" strike="noStrike" cap="none">
                  <a:solidFill>
                    <a:srgbClr val="E0F7FF"/>
                  </a:solidFill>
                  <a:latin typeface="Arial"/>
                  <a:ea typeface="Arial"/>
                  <a:cs typeface="Arial"/>
                  <a:sym typeface="Arial"/>
                </a:rPr>
                <a:t>K</a:t>
              </a:r>
              <a:endParaRPr/>
            </a:p>
          </p:txBody>
        </p:sp>
      </p:grpSp>
      <p:grpSp>
        <p:nvGrpSpPr>
          <p:cNvPr id="372" name="Google Shape;372;p14"/>
          <p:cNvGrpSpPr/>
          <p:nvPr/>
        </p:nvGrpSpPr>
        <p:grpSpPr>
          <a:xfrm>
            <a:off x="12997406" y="8566196"/>
            <a:ext cx="3795952" cy="3517817"/>
            <a:chOff x="-1" y="-1"/>
            <a:chExt cx="3795950" cy="3517815"/>
          </a:xfrm>
        </p:grpSpPr>
        <p:sp>
          <p:nvSpPr>
            <p:cNvPr id="373" name="Google Shape;373;p14"/>
            <p:cNvSpPr/>
            <p:nvPr/>
          </p:nvSpPr>
          <p:spPr>
            <a:xfrm>
              <a:off x="100967" y="-1"/>
              <a:ext cx="3517817" cy="3517815"/>
            </a:xfrm>
            <a:prstGeom prst="ellipse">
              <a:avLst/>
            </a:prstGeom>
            <a:noFill/>
            <a:ln w="381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74" name="Google Shape;374;p14"/>
            <p:cNvSpPr txBox="1"/>
            <p:nvPr/>
          </p:nvSpPr>
          <p:spPr>
            <a:xfrm>
              <a:off x="-1" y="805596"/>
              <a:ext cx="3795950" cy="1932016"/>
            </a:xfrm>
            <a:prstGeom prst="rect">
              <a:avLst/>
            </a:prstGeom>
            <a:noFill/>
            <a:ln>
              <a:noFill/>
            </a:ln>
          </p:spPr>
          <p:txBody>
            <a:bodyPr spcFirstLastPara="1" wrap="square" lIns="71425" tIns="71425" rIns="71425" bIns="71425" anchor="t" anchorCtr="0">
              <a:spAutoFit/>
            </a:bodyPr>
            <a:lstStyle/>
            <a:p>
              <a:pPr marL="0" marR="0" lvl="0" indent="0" algn="ctr" rtl="0">
                <a:lnSpc>
                  <a:spcPct val="100000"/>
                </a:lnSpc>
                <a:spcBef>
                  <a:spcPts val="0"/>
                </a:spcBef>
                <a:spcAft>
                  <a:spcPts val="0"/>
                </a:spcAft>
                <a:buClr>
                  <a:srgbClr val="E0F7FF"/>
                </a:buClr>
                <a:buSzPts val="12600"/>
                <a:buFont typeface="Arial"/>
                <a:buNone/>
              </a:pPr>
              <a:r>
                <a:rPr lang="en-US" sz="12600" b="1" i="0" u="none" strike="noStrike" cap="none">
                  <a:solidFill>
                    <a:srgbClr val="E0F7FF"/>
                  </a:solidFill>
                  <a:latin typeface="Arial"/>
                  <a:ea typeface="Arial"/>
                  <a:cs typeface="Arial"/>
                  <a:sym typeface="Arial"/>
                </a:rPr>
                <a:t>Mg</a:t>
              </a:r>
              <a:endParaRPr/>
            </a:p>
          </p:txBody>
        </p:sp>
      </p:grpSp>
      <p:grpSp>
        <p:nvGrpSpPr>
          <p:cNvPr id="375" name="Google Shape;375;p14"/>
          <p:cNvGrpSpPr/>
          <p:nvPr/>
        </p:nvGrpSpPr>
        <p:grpSpPr>
          <a:xfrm>
            <a:off x="13907635" y="4028326"/>
            <a:ext cx="2373421" cy="2094893"/>
            <a:chOff x="-2" y="-1"/>
            <a:chExt cx="2373420" cy="2094891"/>
          </a:xfrm>
        </p:grpSpPr>
        <p:sp>
          <p:nvSpPr>
            <p:cNvPr id="376" name="Google Shape;376;p14"/>
            <p:cNvSpPr/>
            <p:nvPr/>
          </p:nvSpPr>
          <p:spPr>
            <a:xfrm>
              <a:off x="139266" y="-1"/>
              <a:ext cx="2094888" cy="2094891"/>
            </a:xfrm>
            <a:prstGeom prst="ellipse">
              <a:avLst/>
            </a:prstGeom>
            <a:noFill/>
            <a:ln w="381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77" name="Google Shape;377;p14"/>
            <p:cNvSpPr txBox="1"/>
            <p:nvPr/>
          </p:nvSpPr>
          <p:spPr>
            <a:xfrm>
              <a:off x="-2" y="439345"/>
              <a:ext cx="2373420" cy="1216190"/>
            </a:xfrm>
            <a:prstGeom prst="rect">
              <a:avLst/>
            </a:prstGeom>
            <a:noFill/>
            <a:ln>
              <a:noFill/>
            </a:ln>
          </p:spPr>
          <p:txBody>
            <a:bodyPr spcFirstLastPara="1" wrap="square" lIns="71425" tIns="71425" rIns="71425" bIns="71425" anchor="t" anchorCtr="0">
              <a:spAutoFit/>
            </a:bodyPr>
            <a:lstStyle/>
            <a:p>
              <a:pPr marL="0" marR="0" lvl="0" indent="0" algn="ctr" rtl="0">
                <a:lnSpc>
                  <a:spcPct val="100000"/>
                </a:lnSpc>
                <a:spcBef>
                  <a:spcPts val="0"/>
                </a:spcBef>
                <a:spcAft>
                  <a:spcPts val="0"/>
                </a:spcAft>
                <a:buClr>
                  <a:srgbClr val="E0F7FF"/>
                </a:buClr>
                <a:buSzPts val="7600"/>
                <a:buFont typeface="Arial"/>
                <a:buNone/>
              </a:pPr>
              <a:r>
                <a:rPr lang="en-US" sz="7600" b="1" i="0" u="none" strike="noStrike" cap="none">
                  <a:solidFill>
                    <a:srgbClr val="E0F7FF"/>
                  </a:solidFill>
                  <a:latin typeface="Arial"/>
                  <a:ea typeface="Arial"/>
                  <a:cs typeface="Arial"/>
                  <a:sym typeface="Arial"/>
                </a:rPr>
                <a:t>Ca</a:t>
              </a:r>
              <a:endParaRPr/>
            </a:p>
          </p:txBody>
        </p:sp>
      </p:grpSp>
      <p:grpSp>
        <p:nvGrpSpPr>
          <p:cNvPr id="378" name="Google Shape;378;p14"/>
          <p:cNvGrpSpPr/>
          <p:nvPr/>
        </p:nvGrpSpPr>
        <p:grpSpPr>
          <a:xfrm>
            <a:off x="18408207" y="10818590"/>
            <a:ext cx="2230415" cy="2094890"/>
            <a:chOff x="-1" y="-2"/>
            <a:chExt cx="2230413" cy="2094889"/>
          </a:xfrm>
        </p:grpSpPr>
        <p:sp>
          <p:nvSpPr>
            <p:cNvPr id="379" name="Google Shape;379;p14"/>
            <p:cNvSpPr/>
            <p:nvPr/>
          </p:nvSpPr>
          <p:spPr>
            <a:xfrm>
              <a:off x="67762" y="-2"/>
              <a:ext cx="2094891" cy="2094889"/>
            </a:xfrm>
            <a:prstGeom prst="ellipse">
              <a:avLst/>
            </a:prstGeom>
            <a:noFill/>
            <a:ln w="381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80" name="Google Shape;380;p14"/>
            <p:cNvSpPr txBox="1"/>
            <p:nvPr/>
          </p:nvSpPr>
          <p:spPr>
            <a:xfrm>
              <a:off x="-1" y="439345"/>
              <a:ext cx="2230413" cy="1216191"/>
            </a:xfrm>
            <a:prstGeom prst="rect">
              <a:avLst/>
            </a:prstGeom>
            <a:noFill/>
            <a:ln>
              <a:noFill/>
            </a:ln>
          </p:spPr>
          <p:txBody>
            <a:bodyPr spcFirstLastPara="1" wrap="square" lIns="71425" tIns="71425" rIns="71425" bIns="71425" anchor="t" anchorCtr="0">
              <a:spAutoFit/>
            </a:bodyPr>
            <a:lstStyle/>
            <a:p>
              <a:pPr marL="0" marR="0" lvl="0" indent="0" algn="ctr" rtl="0">
                <a:lnSpc>
                  <a:spcPct val="100000"/>
                </a:lnSpc>
                <a:spcBef>
                  <a:spcPts val="0"/>
                </a:spcBef>
                <a:spcAft>
                  <a:spcPts val="0"/>
                </a:spcAft>
                <a:buClr>
                  <a:srgbClr val="E0F7FF"/>
                </a:buClr>
                <a:buSzPts val="7600"/>
                <a:buFont typeface="Arial"/>
                <a:buNone/>
              </a:pPr>
              <a:r>
                <a:rPr lang="en-US" sz="7600" b="1" i="0" u="none" strike="noStrike" cap="none">
                  <a:solidFill>
                    <a:srgbClr val="E0F7FF"/>
                  </a:solidFill>
                  <a:latin typeface="Arial"/>
                  <a:ea typeface="Arial"/>
                  <a:cs typeface="Arial"/>
                  <a:sym typeface="Arial"/>
                </a:rPr>
                <a:t>Zn</a:t>
              </a:r>
              <a:endParaRPr/>
            </a:p>
          </p:txBody>
        </p:sp>
      </p:grpSp>
      <p:grpSp>
        <p:nvGrpSpPr>
          <p:cNvPr id="381" name="Google Shape;381;p14"/>
          <p:cNvGrpSpPr/>
          <p:nvPr/>
        </p:nvGrpSpPr>
        <p:grpSpPr>
          <a:xfrm>
            <a:off x="20650873" y="2724462"/>
            <a:ext cx="2230415" cy="2094885"/>
            <a:chOff x="-1" y="0"/>
            <a:chExt cx="2230413" cy="2094884"/>
          </a:xfrm>
        </p:grpSpPr>
        <p:sp>
          <p:nvSpPr>
            <p:cNvPr id="382" name="Google Shape;382;p14"/>
            <p:cNvSpPr/>
            <p:nvPr/>
          </p:nvSpPr>
          <p:spPr>
            <a:xfrm>
              <a:off x="67762" y="0"/>
              <a:ext cx="2094891" cy="2094884"/>
            </a:xfrm>
            <a:prstGeom prst="ellipse">
              <a:avLst/>
            </a:prstGeom>
            <a:noFill/>
            <a:ln w="381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83" name="Google Shape;383;p14"/>
            <p:cNvSpPr txBox="1"/>
            <p:nvPr/>
          </p:nvSpPr>
          <p:spPr>
            <a:xfrm>
              <a:off x="-1" y="439345"/>
              <a:ext cx="2230413" cy="1216190"/>
            </a:xfrm>
            <a:prstGeom prst="rect">
              <a:avLst/>
            </a:prstGeom>
            <a:noFill/>
            <a:ln>
              <a:noFill/>
            </a:ln>
          </p:spPr>
          <p:txBody>
            <a:bodyPr spcFirstLastPara="1" wrap="square" lIns="71425" tIns="71425" rIns="71425" bIns="71425" anchor="t" anchorCtr="0">
              <a:spAutoFit/>
            </a:bodyPr>
            <a:lstStyle/>
            <a:p>
              <a:pPr marL="0" marR="0" lvl="0" indent="0" algn="ctr" rtl="0">
                <a:lnSpc>
                  <a:spcPct val="100000"/>
                </a:lnSpc>
                <a:spcBef>
                  <a:spcPts val="0"/>
                </a:spcBef>
                <a:spcAft>
                  <a:spcPts val="0"/>
                </a:spcAft>
                <a:buClr>
                  <a:srgbClr val="E0F7FF"/>
                </a:buClr>
                <a:buSzPts val="7600"/>
                <a:buFont typeface="Arial"/>
                <a:buNone/>
              </a:pPr>
              <a:r>
                <a:rPr lang="en-US" sz="7600" b="1" i="0" u="none" strike="noStrike" cap="none">
                  <a:solidFill>
                    <a:srgbClr val="E0F7FF"/>
                  </a:solidFill>
                  <a:latin typeface="Arial"/>
                  <a:ea typeface="Arial"/>
                  <a:cs typeface="Arial"/>
                  <a:sym typeface="Arial"/>
                </a:rPr>
                <a:t>B</a:t>
              </a:r>
              <a:endParaRPr/>
            </a:p>
          </p:txBody>
        </p:sp>
      </p:grpSp>
      <p:grpSp>
        <p:nvGrpSpPr>
          <p:cNvPr id="384" name="Google Shape;384;p14"/>
          <p:cNvGrpSpPr/>
          <p:nvPr/>
        </p:nvGrpSpPr>
        <p:grpSpPr>
          <a:xfrm>
            <a:off x="17145673" y="7618192"/>
            <a:ext cx="2230415" cy="2094889"/>
            <a:chOff x="-1" y="-1"/>
            <a:chExt cx="2230413" cy="2094888"/>
          </a:xfrm>
        </p:grpSpPr>
        <p:sp>
          <p:nvSpPr>
            <p:cNvPr id="385" name="Google Shape;385;p14"/>
            <p:cNvSpPr/>
            <p:nvPr/>
          </p:nvSpPr>
          <p:spPr>
            <a:xfrm>
              <a:off x="67762" y="-1"/>
              <a:ext cx="2094891" cy="2094888"/>
            </a:xfrm>
            <a:prstGeom prst="ellipse">
              <a:avLst/>
            </a:prstGeom>
            <a:noFill/>
            <a:ln w="381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86" name="Google Shape;386;p14"/>
            <p:cNvSpPr txBox="1"/>
            <p:nvPr/>
          </p:nvSpPr>
          <p:spPr>
            <a:xfrm>
              <a:off x="-1" y="439345"/>
              <a:ext cx="2230413" cy="1216191"/>
            </a:xfrm>
            <a:prstGeom prst="rect">
              <a:avLst/>
            </a:prstGeom>
            <a:noFill/>
            <a:ln>
              <a:noFill/>
            </a:ln>
          </p:spPr>
          <p:txBody>
            <a:bodyPr spcFirstLastPara="1" wrap="square" lIns="71425" tIns="71425" rIns="71425" bIns="71425" anchor="t" anchorCtr="0">
              <a:spAutoFit/>
            </a:bodyPr>
            <a:lstStyle/>
            <a:p>
              <a:pPr marL="0" marR="0" lvl="0" indent="0" algn="ctr" rtl="0">
                <a:lnSpc>
                  <a:spcPct val="100000"/>
                </a:lnSpc>
                <a:spcBef>
                  <a:spcPts val="0"/>
                </a:spcBef>
                <a:spcAft>
                  <a:spcPts val="0"/>
                </a:spcAft>
                <a:buClr>
                  <a:srgbClr val="E0F7FF"/>
                </a:buClr>
                <a:buSzPts val="7600"/>
                <a:buFont typeface="Arial"/>
                <a:buNone/>
              </a:pPr>
              <a:r>
                <a:rPr lang="en-US" sz="7600" b="1" i="0" u="none" strike="noStrike" cap="none">
                  <a:solidFill>
                    <a:srgbClr val="E0F7FF"/>
                  </a:solidFill>
                  <a:latin typeface="Arial"/>
                  <a:ea typeface="Arial"/>
                  <a:cs typeface="Arial"/>
                  <a:sym typeface="Arial"/>
                </a:rPr>
                <a:t>Fe</a:t>
              </a:r>
              <a:endParaRPr/>
            </a:p>
          </p:txBody>
        </p:sp>
      </p:grpSp>
      <p:grpSp>
        <p:nvGrpSpPr>
          <p:cNvPr id="387" name="Google Shape;387;p14"/>
          <p:cNvGrpSpPr/>
          <p:nvPr/>
        </p:nvGrpSpPr>
        <p:grpSpPr>
          <a:xfrm>
            <a:off x="21798903" y="5400788"/>
            <a:ext cx="2335325" cy="2335325"/>
            <a:chOff x="-1" y="-1"/>
            <a:chExt cx="2335323" cy="2335323"/>
          </a:xfrm>
        </p:grpSpPr>
        <p:sp>
          <p:nvSpPr>
            <p:cNvPr id="388" name="Google Shape;388;p14"/>
            <p:cNvSpPr/>
            <p:nvPr/>
          </p:nvSpPr>
          <p:spPr>
            <a:xfrm>
              <a:off x="-1" y="-1"/>
              <a:ext cx="2335323" cy="2335323"/>
            </a:xfrm>
            <a:prstGeom prst="ellipse">
              <a:avLst/>
            </a:prstGeom>
            <a:noFill/>
            <a:ln w="381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89" name="Google Shape;389;p14"/>
            <p:cNvSpPr txBox="1"/>
            <p:nvPr/>
          </p:nvSpPr>
          <p:spPr>
            <a:xfrm>
              <a:off x="52453" y="559561"/>
              <a:ext cx="2230414" cy="1216191"/>
            </a:xfrm>
            <a:prstGeom prst="rect">
              <a:avLst/>
            </a:prstGeom>
            <a:noFill/>
            <a:ln>
              <a:noFill/>
            </a:ln>
          </p:spPr>
          <p:txBody>
            <a:bodyPr spcFirstLastPara="1" wrap="square" lIns="71425" tIns="71425" rIns="71425" bIns="71425" anchor="t" anchorCtr="0">
              <a:spAutoFit/>
            </a:bodyPr>
            <a:lstStyle/>
            <a:p>
              <a:pPr marL="0" marR="0" lvl="0" indent="0" algn="ctr" rtl="0">
                <a:lnSpc>
                  <a:spcPct val="100000"/>
                </a:lnSpc>
                <a:spcBef>
                  <a:spcPts val="0"/>
                </a:spcBef>
                <a:spcAft>
                  <a:spcPts val="0"/>
                </a:spcAft>
                <a:buClr>
                  <a:srgbClr val="E0F7FF"/>
                </a:buClr>
                <a:buSzPts val="7600"/>
                <a:buFont typeface="Arial"/>
                <a:buNone/>
              </a:pPr>
              <a:r>
                <a:rPr lang="en-US" sz="7600" b="1" i="0" u="none" strike="noStrike" cap="none">
                  <a:solidFill>
                    <a:srgbClr val="E0F7FF"/>
                  </a:solidFill>
                  <a:latin typeface="Arial"/>
                  <a:ea typeface="Arial"/>
                  <a:cs typeface="Arial"/>
                  <a:sym typeface="Arial"/>
                </a:rPr>
                <a:t>Mn</a:t>
              </a:r>
              <a:endParaRPr/>
            </a:p>
          </p:txBody>
        </p:sp>
      </p:grpSp>
      <p:sp>
        <p:nvSpPr>
          <p:cNvPr id="390" name="Google Shape;390;p14"/>
          <p:cNvSpPr/>
          <p:nvPr/>
        </p:nvSpPr>
        <p:spPr>
          <a:xfrm>
            <a:off x="22658271" y="1910127"/>
            <a:ext cx="1204359" cy="1204359"/>
          </a:xfrm>
          <a:prstGeom prst="ellipse">
            <a:avLst/>
          </a:prstGeom>
          <a:noFill/>
          <a:ln w="38100" cap="flat" cmpd="sng">
            <a:solidFill>
              <a:srgbClr val="72B6E3"/>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91" name="Google Shape;391;p14"/>
          <p:cNvSpPr/>
          <p:nvPr/>
        </p:nvSpPr>
        <p:spPr>
          <a:xfrm>
            <a:off x="17993185" y="13015160"/>
            <a:ext cx="823309" cy="823309"/>
          </a:xfrm>
          <a:prstGeom prst="ellipse">
            <a:avLst/>
          </a:prstGeom>
          <a:noFill/>
          <a:ln w="38100" cap="flat" cmpd="sng">
            <a:solidFill>
              <a:srgbClr val="72B6E3"/>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92" name="Google Shape;392;p14"/>
          <p:cNvSpPr/>
          <p:nvPr/>
        </p:nvSpPr>
        <p:spPr>
          <a:xfrm>
            <a:off x="12234316" y="11064619"/>
            <a:ext cx="656291" cy="656293"/>
          </a:xfrm>
          <a:prstGeom prst="ellipse">
            <a:avLst/>
          </a:prstGeom>
          <a:noFill/>
          <a:ln w="38100" cap="flat" cmpd="sng">
            <a:solidFill>
              <a:srgbClr val="72B6E3"/>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93" name="Google Shape;393;p14"/>
          <p:cNvSpPr/>
          <p:nvPr/>
        </p:nvSpPr>
        <p:spPr>
          <a:xfrm>
            <a:off x="21642319" y="-847795"/>
            <a:ext cx="1887949" cy="1887944"/>
          </a:xfrm>
          <a:prstGeom prst="ellipse">
            <a:avLst/>
          </a:prstGeom>
          <a:solidFill>
            <a:srgbClr val="2F71D9"/>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94" name="Google Shape;394;p14"/>
          <p:cNvSpPr/>
          <p:nvPr/>
        </p:nvSpPr>
        <p:spPr>
          <a:xfrm>
            <a:off x="17038499" y="5255685"/>
            <a:ext cx="1242459" cy="1242452"/>
          </a:xfrm>
          <a:prstGeom prst="ellipse">
            <a:avLst/>
          </a:prstGeom>
          <a:solidFill>
            <a:srgbClr val="2F71D9"/>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95" name="Google Shape;395;p14"/>
          <p:cNvSpPr/>
          <p:nvPr/>
        </p:nvSpPr>
        <p:spPr>
          <a:xfrm>
            <a:off x="16553853" y="5830242"/>
            <a:ext cx="823309" cy="823309"/>
          </a:xfrm>
          <a:prstGeom prst="ellipse">
            <a:avLst/>
          </a:prstGeom>
          <a:noFill/>
          <a:ln w="38100" cap="flat" cmpd="sng">
            <a:solidFill>
              <a:srgbClr val="72B6E3"/>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96" name="Google Shape;396;p14"/>
          <p:cNvSpPr/>
          <p:nvPr/>
        </p:nvSpPr>
        <p:spPr>
          <a:xfrm>
            <a:off x="19863874" y="8131291"/>
            <a:ext cx="2373419" cy="2373419"/>
          </a:xfrm>
          <a:prstGeom prst="ellipse">
            <a:avLst/>
          </a:prstGeom>
          <a:solidFill>
            <a:srgbClr val="2F71D9"/>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97" name="Google Shape;397;p14"/>
          <p:cNvSpPr/>
          <p:nvPr/>
        </p:nvSpPr>
        <p:spPr>
          <a:xfrm>
            <a:off x="20841157" y="10022419"/>
            <a:ext cx="1849849" cy="1849849"/>
          </a:xfrm>
          <a:prstGeom prst="ellipse">
            <a:avLst/>
          </a:prstGeom>
          <a:noFill/>
          <a:ln w="381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98" name="Google Shape;398;p14"/>
          <p:cNvSpPr/>
          <p:nvPr/>
        </p:nvSpPr>
        <p:spPr>
          <a:xfrm>
            <a:off x="20940478" y="7698092"/>
            <a:ext cx="1042549" cy="1042549"/>
          </a:xfrm>
          <a:prstGeom prst="ellipse">
            <a:avLst/>
          </a:prstGeom>
          <a:noFill/>
          <a:ln w="38100" cap="flat" cmpd="sng">
            <a:solidFill>
              <a:srgbClr val="72B6E3"/>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99" name="Google Shape;399;p14"/>
          <p:cNvSpPr txBox="1"/>
          <p:nvPr/>
        </p:nvSpPr>
        <p:spPr>
          <a:xfrm>
            <a:off x="967839" y="2840696"/>
            <a:ext cx="11890200" cy="2237700"/>
          </a:xfrm>
          <a:prstGeom prst="rect">
            <a:avLst/>
          </a:prstGeom>
          <a:noFill/>
          <a:ln>
            <a:noFill/>
          </a:ln>
        </p:spPr>
        <p:txBody>
          <a:bodyPr spcFirstLastPara="1" wrap="square" lIns="71425" tIns="71425" rIns="71425" bIns="71425" anchor="t" anchorCtr="0">
            <a:spAutoFit/>
          </a:bodyPr>
          <a:lstStyle/>
          <a:p>
            <a:pPr marL="0" marR="0" lvl="0" indent="0" algn="l" rtl="0">
              <a:lnSpc>
                <a:spcPct val="120000"/>
              </a:lnSpc>
              <a:spcBef>
                <a:spcPts val="0"/>
              </a:spcBef>
              <a:spcAft>
                <a:spcPts val="0"/>
              </a:spcAft>
              <a:buClr>
                <a:srgbClr val="FFFFFF"/>
              </a:buClr>
              <a:buSzPts val="4000"/>
              <a:buFont typeface="Arial"/>
              <a:buNone/>
            </a:pPr>
            <a:r>
              <a:rPr lang="en-US" sz="4000" b="1" i="0" u="none" strike="noStrike" cap="none">
                <a:solidFill>
                  <a:srgbClr val="FFFFFF"/>
                </a:solidFill>
                <a:latin typeface="Arial"/>
                <a:ea typeface="Arial"/>
                <a:cs typeface="Arial"/>
                <a:sym typeface="Arial"/>
              </a:rPr>
              <a:t>A </a:t>
            </a:r>
            <a:r>
              <a:rPr lang="en-US" sz="4000" b="1">
                <a:solidFill>
                  <a:srgbClr val="FFFFFF"/>
                </a:solidFill>
              </a:rPr>
              <a:t>naturally-sourced supplement</a:t>
            </a:r>
            <a:r>
              <a:rPr lang="en-US" sz="4000" b="1" i="0" u="none" strike="noStrike" cap="none">
                <a:solidFill>
                  <a:srgbClr val="FFFFFF"/>
                </a:solidFill>
                <a:latin typeface="Arial"/>
                <a:ea typeface="Arial"/>
                <a:cs typeface="Arial"/>
                <a:sym typeface="Arial"/>
              </a:rPr>
              <a:t> </a:t>
            </a:r>
            <a:r>
              <a:rPr lang="en-US" sz="4000" b="1">
                <a:solidFill>
                  <a:srgbClr val="FFFFFF"/>
                </a:solidFill>
              </a:rPr>
              <a:t>that can help</a:t>
            </a:r>
            <a:r>
              <a:rPr lang="en-US" sz="4000" b="1" i="0" u="none" strike="noStrike" cap="none">
                <a:solidFill>
                  <a:srgbClr val="FFFFFF"/>
                </a:solidFill>
                <a:latin typeface="Arial"/>
                <a:ea typeface="Arial"/>
                <a:cs typeface="Arial"/>
                <a:sym typeface="Arial"/>
              </a:rPr>
              <a:t> replenish magnesium </a:t>
            </a:r>
            <a:r>
              <a:rPr lang="en-US" sz="4000" b="1">
                <a:solidFill>
                  <a:srgbClr val="FFFFFF"/>
                </a:solidFill>
              </a:rPr>
              <a:t>deficiencies</a:t>
            </a:r>
            <a:r>
              <a:rPr lang="en-US" sz="4000" b="1" i="0" u="none" strike="noStrike" cap="none">
                <a:solidFill>
                  <a:srgbClr val="FFFFFF"/>
                </a:solidFill>
                <a:latin typeface="Arial"/>
                <a:ea typeface="Arial"/>
                <a:cs typeface="Arial"/>
                <a:sym typeface="Arial"/>
              </a:rPr>
              <a:t> and provide the body with essential minerals.</a:t>
            </a:r>
            <a:endParaRPr sz="5000" b="0" i="0" u="none" strike="noStrike" cap="none">
              <a:solidFill>
                <a:srgbClr val="000000"/>
              </a:solidFill>
              <a:latin typeface="Helvetica Neue"/>
              <a:ea typeface="Helvetica Neue"/>
              <a:cs typeface="Helvetica Neue"/>
              <a:sym typeface="Helvetica Neue"/>
            </a:endParaRPr>
          </a:p>
        </p:txBody>
      </p:sp>
      <p:sp>
        <p:nvSpPr>
          <p:cNvPr id="2" name="Google Shape;20;p1">
            <a:extLst>
              <a:ext uri="{FF2B5EF4-FFF2-40B4-BE49-F238E27FC236}">
                <a16:creationId xmlns:a16="http://schemas.microsoft.com/office/drawing/2014/main" id="{18CCBE1A-E805-8AC2-2B25-FCA8875DA4E4}"/>
              </a:ext>
            </a:extLst>
          </p:cNvPr>
          <p:cNvSpPr txBox="1"/>
          <p:nvPr/>
        </p:nvSpPr>
        <p:spPr>
          <a:xfrm>
            <a:off x="8853000" y="12678600"/>
            <a:ext cx="6678000" cy="615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t>These statements has not been evaluated by the Food and Drug Administration. This product is not intended to diagnose, treat, cure, or prevent any disease</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5"/>
          <p:cNvSpPr/>
          <p:nvPr/>
        </p:nvSpPr>
        <p:spPr>
          <a:xfrm>
            <a:off x="-178000" y="-229990"/>
            <a:ext cx="24740000" cy="14175980"/>
          </a:xfrm>
          <a:prstGeom prst="rect">
            <a:avLst/>
          </a:prstGeom>
          <a:solidFill>
            <a:srgbClr val="285F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pic>
        <p:nvPicPr>
          <p:cNvPr id="405" name="Google Shape;405;p15" descr="04.jpg"/>
          <p:cNvPicPr preferRelativeResize="0"/>
          <p:nvPr/>
        </p:nvPicPr>
        <p:blipFill rotWithShape="1">
          <a:blip r:embed="rId3">
            <a:alphaModFix/>
          </a:blip>
          <a:srcRect/>
          <a:stretch/>
        </p:blipFill>
        <p:spPr>
          <a:xfrm rot="5400000">
            <a:off x="3957570" y="-6161602"/>
            <a:ext cx="16357140" cy="24851724"/>
          </a:xfrm>
          <a:prstGeom prst="rect">
            <a:avLst/>
          </a:prstGeom>
          <a:noFill/>
          <a:ln>
            <a:noFill/>
          </a:ln>
        </p:spPr>
      </p:pic>
      <p:sp>
        <p:nvSpPr>
          <p:cNvPr id="406" name="Google Shape;406;p15"/>
          <p:cNvSpPr txBox="1"/>
          <p:nvPr/>
        </p:nvSpPr>
        <p:spPr>
          <a:xfrm>
            <a:off x="967841" y="1105033"/>
            <a:ext cx="12686100" cy="2277600"/>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CEFDFF"/>
              </a:buClr>
              <a:buSzPts val="9000"/>
              <a:buFont typeface="Arial"/>
              <a:buNone/>
            </a:pPr>
            <a:r>
              <a:rPr lang="en-US" sz="9000" b="1" i="0" u="none" strike="noStrike" cap="none">
                <a:solidFill>
                  <a:srgbClr val="CEFDFF"/>
                </a:solidFill>
                <a:latin typeface="Arial"/>
                <a:ea typeface="Arial"/>
                <a:cs typeface="Arial"/>
                <a:sym typeface="Arial"/>
              </a:rPr>
              <a:t>Oceanmin — </a:t>
            </a:r>
            <a:endParaRPr sz="18000" b="0" i="0" u="none" strike="noStrike" cap="none">
              <a:solidFill>
                <a:srgbClr val="000000"/>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FFFFFF"/>
              </a:buClr>
              <a:buSzPts val="6400"/>
              <a:buFont typeface="Arial"/>
              <a:buNone/>
            </a:pPr>
            <a:r>
              <a:rPr lang="en-US" sz="6400">
                <a:solidFill>
                  <a:srgbClr val="FFFFFF"/>
                </a:solidFill>
              </a:rPr>
              <a:t>The body's Deepsea Energy</a:t>
            </a:r>
            <a:endParaRPr sz="6400" b="0" i="0" u="none" strike="noStrike" cap="none">
              <a:solidFill>
                <a:srgbClr val="000000"/>
              </a:solidFill>
              <a:latin typeface="Helvetica Neue"/>
              <a:ea typeface="Helvetica Neue"/>
              <a:cs typeface="Helvetica Neue"/>
              <a:sym typeface="Helvetica Neue"/>
            </a:endParaRPr>
          </a:p>
        </p:txBody>
      </p:sp>
      <p:pic>
        <p:nvPicPr>
          <p:cNvPr id="407" name="Google Shape;407;p15" descr="image2.png"/>
          <p:cNvPicPr preferRelativeResize="0"/>
          <p:nvPr/>
        </p:nvPicPr>
        <p:blipFill rotWithShape="1">
          <a:blip r:embed="rId4">
            <a:alphaModFix/>
          </a:blip>
          <a:srcRect/>
          <a:stretch/>
        </p:blipFill>
        <p:spPr>
          <a:xfrm>
            <a:off x="1057091" y="12732639"/>
            <a:ext cx="1738686" cy="304618"/>
          </a:xfrm>
          <a:prstGeom prst="rect">
            <a:avLst/>
          </a:prstGeom>
          <a:noFill/>
          <a:ln>
            <a:noFill/>
          </a:ln>
        </p:spPr>
      </p:pic>
      <p:sp>
        <p:nvSpPr>
          <p:cNvPr id="408" name="Google Shape;408;p15"/>
          <p:cNvSpPr txBox="1"/>
          <p:nvPr/>
        </p:nvSpPr>
        <p:spPr>
          <a:xfrm>
            <a:off x="996517" y="6636715"/>
            <a:ext cx="8143500" cy="1621800"/>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FFFFFF"/>
              </a:buClr>
              <a:buSzPts val="3200"/>
              <a:buFont typeface="Arial"/>
              <a:buNone/>
            </a:pPr>
            <a:r>
              <a:rPr lang="en-US" sz="3200" b="1" i="0" u="none" strike="noStrike" cap="none">
                <a:solidFill>
                  <a:srgbClr val="FFFFF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Oceanmin </a:t>
            </a:r>
            <a:r>
              <a:rPr lang="en-US" sz="3200" b="1" i="0" u="none" strike="noStrike" cap="none">
                <a:solidFill>
                  <a:srgbClr val="FFFFF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is extracted from deep waters </a:t>
            </a:r>
            <a:r>
              <a:rPr lang="en-US" sz="3200" b="1">
                <a:solidFill>
                  <a:srgbClr val="FFFFFF"/>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going down to 2172 Feet, which is what gives it its </a:t>
            </a:r>
            <a:r>
              <a:rPr lang="en-US" sz="3200" b="1" i="0" u="none" strike="noStrike" cap="none">
                <a:solidFill>
                  <a:srgbClr val="FFFFFF"/>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special properties:</a:t>
            </a:r>
            <a:endParaRPr sz="3200" b="1" i="0" u="none" strike="noStrike" cap="none">
              <a:solidFill>
                <a:srgbClr val="FFFFFF"/>
              </a:solidFill>
              <a:latin typeface="Arial"/>
              <a:ea typeface="Arial"/>
              <a:cs typeface="Arial"/>
              <a:sym typeface="Arial"/>
            </a:endParaRPr>
          </a:p>
        </p:txBody>
      </p:sp>
      <p:sp>
        <p:nvSpPr>
          <p:cNvPr id="409" name="Google Shape;409;p15"/>
          <p:cNvSpPr txBox="1"/>
          <p:nvPr/>
        </p:nvSpPr>
        <p:spPr>
          <a:xfrm>
            <a:off x="13794867" y="8174672"/>
            <a:ext cx="11380200" cy="6547500"/>
          </a:xfrm>
          <a:prstGeom prst="rect">
            <a:avLst/>
          </a:prstGeom>
          <a:noFill/>
          <a:ln>
            <a:noFill/>
          </a:ln>
        </p:spPr>
        <p:txBody>
          <a:bodyPr spcFirstLastPara="1" wrap="square" lIns="71425" tIns="71425" rIns="71425" bIns="71425" anchor="t" anchorCtr="0">
            <a:spAutoFit/>
          </a:bodyPr>
          <a:lstStyle/>
          <a:p>
            <a:pPr marL="0" marR="0" lvl="0" indent="0" algn="ctr" rtl="0">
              <a:lnSpc>
                <a:spcPct val="100000"/>
              </a:lnSpc>
              <a:spcBef>
                <a:spcPts val="0"/>
              </a:spcBef>
              <a:spcAft>
                <a:spcPts val="0"/>
              </a:spcAft>
              <a:buClr>
                <a:srgbClr val="CEFDFF"/>
              </a:buClr>
              <a:buSzPts val="24400"/>
              <a:buFont typeface="Arial"/>
              <a:buNone/>
            </a:pPr>
            <a:r>
              <a:rPr lang="en-US" sz="20800" b="1">
                <a:solidFill>
                  <a:srgbClr val="CEFDFF"/>
                </a:solidFill>
              </a:rPr>
              <a:t>2100+ FT</a:t>
            </a:r>
            <a:endParaRPr sz="100"/>
          </a:p>
        </p:txBody>
      </p:sp>
      <p:sp>
        <p:nvSpPr>
          <p:cNvPr id="410" name="Google Shape;410;p15"/>
          <p:cNvSpPr txBox="1"/>
          <p:nvPr/>
        </p:nvSpPr>
        <p:spPr>
          <a:xfrm>
            <a:off x="6880982" y="10364603"/>
            <a:ext cx="4620900" cy="1129500"/>
          </a:xfrm>
          <a:prstGeom prst="rect">
            <a:avLst/>
          </a:prstGeom>
          <a:noFill/>
          <a:ln>
            <a:noFill/>
          </a:ln>
        </p:spPr>
        <p:txBody>
          <a:bodyPr spcFirstLastPara="1" wrap="square" lIns="71425" tIns="71425" rIns="71425" bIns="71425" anchor="t" anchorCtr="0">
            <a:spAutoFit/>
          </a:bodyPr>
          <a:lstStyle/>
          <a:p>
            <a:pPr marL="0" marR="0" lvl="0" indent="0" algn="ctr" rtl="0">
              <a:lnSpc>
                <a:spcPct val="100000"/>
              </a:lnSpc>
              <a:spcBef>
                <a:spcPts val="0"/>
              </a:spcBef>
              <a:spcAft>
                <a:spcPts val="0"/>
              </a:spcAft>
              <a:buClr>
                <a:srgbClr val="FFFFFF"/>
              </a:buClr>
              <a:buSzPts val="3200"/>
              <a:buFont typeface="Arial"/>
              <a:buNone/>
            </a:pPr>
            <a:r>
              <a:rPr lang="en-US" sz="3200">
                <a:solidFill>
                  <a:srgbClr val="FFFFFF"/>
                </a:solidFill>
              </a:rPr>
              <a:t>High M</a:t>
            </a:r>
            <a:r>
              <a:rPr lang="en-US" sz="3200" b="0" i="0" u="none" strike="noStrike" cap="none">
                <a:solidFill>
                  <a:srgbClr val="FFFFFF"/>
                </a:solidFill>
                <a:latin typeface="Arial"/>
                <a:ea typeface="Arial"/>
                <a:cs typeface="Arial"/>
                <a:sym typeface="Arial"/>
              </a:rPr>
              <a:t>ineral</a:t>
            </a:r>
            <a:endParaRPr/>
          </a:p>
          <a:p>
            <a:pPr marL="0" marR="0" lvl="0" indent="0" algn="ctr" rtl="0">
              <a:lnSpc>
                <a:spcPct val="100000"/>
              </a:lnSpc>
              <a:spcBef>
                <a:spcPts val="0"/>
              </a:spcBef>
              <a:spcAft>
                <a:spcPts val="0"/>
              </a:spcAft>
              <a:buClr>
                <a:srgbClr val="FFFFFF"/>
              </a:buClr>
              <a:buSzPts val="3200"/>
              <a:buFont typeface="Arial"/>
              <a:buNone/>
            </a:pPr>
            <a:r>
              <a:rPr lang="en-US" sz="3200">
                <a:solidFill>
                  <a:srgbClr val="FFFFFF"/>
                </a:solidFill>
              </a:rPr>
              <a:t>D</a:t>
            </a:r>
            <a:r>
              <a:rPr lang="en-US" sz="3200" b="0" i="0" u="none" strike="noStrike" cap="none">
                <a:solidFill>
                  <a:srgbClr val="FFFFFF"/>
                </a:solidFill>
                <a:latin typeface="Arial"/>
                <a:ea typeface="Arial"/>
                <a:cs typeface="Arial"/>
                <a:sym typeface="Arial"/>
              </a:rPr>
              <a:t>ensity</a:t>
            </a:r>
            <a:endParaRPr sz="3200" b="0" i="0" u="none" strike="noStrike" cap="none">
              <a:solidFill>
                <a:srgbClr val="000000"/>
              </a:solidFill>
              <a:latin typeface="Helvetica Neue"/>
              <a:ea typeface="Helvetica Neue"/>
              <a:cs typeface="Helvetica Neue"/>
              <a:sym typeface="Helvetica Neue"/>
            </a:endParaRPr>
          </a:p>
        </p:txBody>
      </p:sp>
      <p:sp>
        <p:nvSpPr>
          <p:cNvPr id="411" name="Google Shape;411;p15"/>
          <p:cNvSpPr txBox="1"/>
          <p:nvPr/>
        </p:nvSpPr>
        <p:spPr>
          <a:xfrm>
            <a:off x="278903" y="10362911"/>
            <a:ext cx="2956500" cy="636900"/>
          </a:xfrm>
          <a:prstGeom prst="rect">
            <a:avLst/>
          </a:prstGeom>
          <a:noFill/>
          <a:ln>
            <a:noFill/>
          </a:ln>
        </p:spPr>
        <p:txBody>
          <a:bodyPr spcFirstLastPara="1" wrap="square" lIns="71425" tIns="71425" rIns="71425" bIns="71425" anchor="t" anchorCtr="0">
            <a:spAutoFit/>
          </a:bodyPr>
          <a:lstStyle/>
          <a:p>
            <a:pPr marL="0" marR="0" lvl="0" indent="0" algn="ctr" rtl="0">
              <a:lnSpc>
                <a:spcPct val="140000"/>
              </a:lnSpc>
              <a:spcBef>
                <a:spcPts val="0"/>
              </a:spcBef>
              <a:spcAft>
                <a:spcPts val="0"/>
              </a:spcAft>
              <a:buClr>
                <a:srgbClr val="FFFFFF"/>
              </a:buClr>
              <a:buSzPts val="3200"/>
              <a:buFont typeface="Arial"/>
              <a:buNone/>
            </a:pPr>
            <a:r>
              <a:rPr lang="en-US" sz="3200">
                <a:solidFill>
                  <a:srgbClr val="FFFFFF"/>
                </a:solidFill>
              </a:rPr>
              <a:t>Bioavailable</a:t>
            </a:r>
            <a:endParaRPr sz="3200" b="0" i="0" u="none" strike="noStrike" cap="none">
              <a:solidFill>
                <a:srgbClr val="FFFFFF"/>
              </a:solidFill>
              <a:latin typeface="Arial"/>
              <a:ea typeface="Arial"/>
              <a:cs typeface="Arial"/>
              <a:sym typeface="Arial"/>
            </a:endParaRPr>
          </a:p>
        </p:txBody>
      </p:sp>
      <p:sp>
        <p:nvSpPr>
          <p:cNvPr id="412" name="Google Shape;412;p15"/>
          <p:cNvSpPr txBox="1"/>
          <p:nvPr/>
        </p:nvSpPr>
        <p:spPr>
          <a:xfrm>
            <a:off x="3137854" y="10362911"/>
            <a:ext cx="3860700" cy="1326300"/>
          </a:xfrm>
          <a:prstGeom prst="rect">
            <a:avLst/>
          </a:prstGeom>
          <a:noFill/>
          <a:ln>
            <a:noFill/>
          </a:ln>
        </p:spPr>
        <p:txBody>
          <a:bodyPr spcFirstLastPara="1" wrap="square" lIns="71425" tIns="71425" rIns="71425" bIns="71425" anchor="t" anchorCtr="0">
            <a:spAutoFit/>
          </a:bodyPr>
          <a:lstStyle/>
          <a:p>
            <a:pPr marL="0" marR="0" lvl="0" indent="0" algn="ctr" rtl="0">
              <a:lnSpc>
                <a:spcPct val="140000"/>
              </a:lnSpc>
              <a:spcBef>
                <a:spcPts val="0"/>
              </a:spcBef>
              <a:spcAft>
                <a:spcPts val="0"/>
              </a:spcAft>
              <a:buClr>
                <a:srgbClr val="FFFFFF"/>
              </a:buClr>
              <a:buSzPts val="3200"/>
              <a:buFont typeface="Arial"/>
              <a:buNone/>
            </a:pPr>
            <a:r>
              <a:rPr lang="en-US" sz="3200">
                <a:solidFill>
                  <a:srgbClr val="FFFFFF"/>
                </a:solidFill>
              </a:rPr>
              <a:t>Naturally </a:t>
            </a:r>
            <a:endParaRPr sz="3200">
              <a:solidFill>
                <a:srgbClr val="FFFFFF"/>
              </a:solidFill>
            </a:endParaRPr>
          </a:p>
          <a:p>
            <a:pPr marL="0" marR="0" lvl="0" indent="0" algn="ctr" rtl="0">
              <a:lnSpc>
                <a:spcPct val="140000"/>
              </a:lnSpc>
              <a:spcBef>
                <a:spcPts val="0"/>
              </a:spcBef>
              <a:spcAft>
                <a:spcPts val="0"/>
              </a:spcAft>
              <a:buClr>
                <a:srgbClr val="FFFFFF"/>
              </a:buClr>
              <a:buSzPts val="3200"/>
              <a:buFont typeface="Arial"/>
              <a:buNone/>
            </a:pPr>
            <a:r>
              <a:rPr lang="en-US" sz="3200">
                <a:solidFill>
                  <a:srgbClr val="FFFFFF"/>
                </a:solidFill>
              </a:rPr>
              <a:t>sourced</a:t>
            </a:r>
            <a:endParaRPr sz="3200">
              <a:solidFill>
                <a:srgbClr val="FFFFFF"/>
              </a:solidFill>
            </a:endParaRPr>
          </a:p>
        </p:txBody>
      </p:sp>
      <p:pic>
        <p:nvPicPr>
          <p:cNvPr id="413" name="Google Shape;413;p15" descr="Изображение"/>
          <p:cNvPicPr preferRelativeResize="0"/>
          <p:nvPr/>
        </p:nvPicPr>
        <p:blipFill rotWithShape="1">
          <a:blip r:embed="rId5">
            <a:alphaModFix/>
          </a:blip>
          <a:srcRect/>
          <a:stretch/>
        </p:blipFill>
        <p:spPr>
          <a:xfrm>
            <a:off x="1155974" y="8929488"/>
            <a:ext cx="1202320" cy="1202320"/>
          </a:xfrm>
          <a:prstGeom prst="rect">
            <a:avLst/>
          </a:prstGeom>
          <a:noFill/>
          <a:ln>
            <a:noFill/>
          </a:ln>
        </p:spPr>
      </p:pic>
      <p:pic>
        <p:nvPicPr>
          <p:cNvPr id="414" name="Google Shape;414;p15" descr="Изображение"/>
          <p:cNvPicPr preferRelativeResize="0"/>
          <p:nvPr/>
        </p:nvPicPr>
        <p:blipFill rotWithShape="1">
          <a:blip r:embed="rId6">
            <a:alphaModFix/>
          </a:blip>
          <a:srcRect/>
          <a:stretch/>
        </p:blipFill>
        <p:spPr>
          <a:xfrm>
            <a:off x="8590308" y="8929488"/>
            <a:ext cx="1202320" cy="1202320"/>
          </a:xfrm>
          <a:prstGeom prst="rect">
            <a:avLst/>
          </a:prstGeom>
          <a:noFill/>
          <a:ln>
            <a:noFill/>
          </a:ln>
        </p:spPr>
      </p:pic>
      <p:pic>
        <p:nvPicPr>
          <p:cNvPr id="415" name="Google Shape;415;p15" descr="Изображение"/>
          <p:cNvPicPr preferRelativeResize="0"/>
          <p:nvPr/>
        </p:nvPicPr>
        <p:blipFill rotWithShape="1">
          <a:blip r:embed="rId7">
            <a:alphaModFix/>
          </a:blip>
          <a:srcRect/>
          <a:stretch/>
        </p:blipFill>
        <p:spPr>
          <a:xfrm>
            <a:off x="4467042" y="8929488"/>
            <a:ext cx="1202320" cy="1202320"/>
          </a:xfrm>
          <a:prstGeom prst="rect">
            <a:avLst/>
          </a:prstGeom>
          <a:noFill/>
          <a:ln>
            <a:noFill/>
          </a:ln>
        </p:spPr>
      </p:pic>
      <p:sp>
        <p:nvSpPr>
          <p:cNvPr id="2" name="Google Shape;20;p1">
            <a:extLst>
              <a:ext uri="{FF2B5EF4-FFF2-40B4-BE49-F238E27FC236}">
                <a16:creationId xmlns:a16="http://schemas.microsoft.com/office/drawing/2014/main" id="{D2522992-24BE-B505-67AD-D06F2367962C}"/>
              </a:ext>
            </a:extLst>
          </p:cNvPr>
          <p:cNvSpPr txBox="1"/>
          <p:nvPr/>
        </p:nvSpPr>
        <p:spPr>
          <a:xfrm>
            <a:off x="8853000" y="12678600"/>
            <a:ext cx="6678000" cy="615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t>These statements has not been evaluated by the Food and Drug Administration. This product is not intended to diagnose, treat, cure, or prevent any disease</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16" descr="03.jpg"/>
          <p:cNvPicPr preferRelativeResize="0"/>
          <p:nvPr/>
        </p:nvPicPr>
        <p:blipFill rotWithShape="1">
          <a:blip r:embed="rId3">
            <a:alphaModFix/>
          </a:blip>
          <a:srcRect/>
          <a:stretch/>
        </p:blipFill>
        <p:spPr>
          <a:xfrm>
            <a:off x="-37439" y="-2568749"/>
            <a:ext cx="24458882" cy="16305918"/>
          </a:xfrm>
          <a:prstGeom prst="rect">
            <a:avLst/>
          </a:prstGeom>
          <a:noFill/>
          <a:ln>
            <a:noFill/>
          </a:ln>
        </p:spPr>
      </p:pic>
      <p:sp>
        <p:nvSpPr>
          <p:cNvPr id="421" name="Google Shape;421;p16"/>
          <p:cNvSpPr txBox="1"/>
          <p:nvPr/>
        </p:nvSpPr>
        <p:spPr>
          <a:xfrm>
            <a:off x="3376248" y="3475698"/>
            <a:ext cx="17631600" cy="2277300"/>
          </a:xfrm>
          <a:prstGeom prst="rect">
            <a:avLst/>
          </a:prstGeom>
          <a:noFill/>
          <a:ln>
            <a:noFill/>
          </a:ln>
        </p:spPr>
        <p:txBody>
          <a:bodyPr spcFirstLastPara="1" wrap="square" lIns="71425" tIns="71425" rIns="71425" bIns="71425" anchor="t" anchorCtr="0">
            <a:spAutoFit/>
          </a:bodyPr>
          <a:lstStyle/>
          <a:p>
            <a:pPr marL="0" marR="0" lvl="0" indent="0" algn="ctr" rtl="0">
              <a:lnSpc>
                <a:spcPct val="90000"/>
              </a:lnSpc>
              <a:spcBef>
                <a:spcPts val="0"/>
              </a:spcBef>
              <a:spcAft>
                <a:spcPts val="0"/>
              </a:spcAft>
              <a:buClr>
                <a:srgbClr val="FFFFFF"/>
              </a:buClr>
              <a:buSzPts val="9000"/>
              <a:buFont typeface="Arial"/>
              <a:buNone/>
            </a:pPr>
            <a:r>
              <a:rPr lang="en-US" sz="9000" b="1" i="0" u="none" strike="noStrike" cap="none">
                <a:solidFill>
                  <a:srgbClr val="FFFFFF"/>
                </a:solidFill>
                <a:latin typeface="Arial"/>
                <a:ea typeface="Arial"/>
                <a:cs typeface="Arial"/>
                <a:sym typeface="Arial"/>
              </a:rPr>
              <a:t>The source of Oceanmin – </a:t>
            </a:r>
            <a:endParaRPr sz="18000" b="0" i="0" u="none" strike="noStrike" cap="none">
              <a:solidFill>
                <a:srgbClr val="000000"/>
              </a:solidFill>
              <a:latin typeface="Helvetica Neue"/>
              <a:ea typeface="Helvetica Neue"/>
              <a:cs typeface="Helvetica Neue"/>
              <a:sym typeface="Helvetica Neue"/>
            </a:endParaRPr>
          </a:p>
          <a:p>
            <a:pPr marL="0" marR="0" lvl="0" indent="0" algn="ctr" rtl="0">
              <a:lnSpc>
                <a:spcPct val="90000"/>
              </a:lnSpc>
              <a:spcBef>
                <a:spcPts val="0"/>
              </a:spcBef>
              <a:spcAft>
                <a:spcPts val="0"/>
              </a:spcAft>
              <a:buClr>
                <a:srgbClr val="FFFFFF"/>
              </a:buClr>
              <a:buSzPts val="6400"/>
              <a:buFont typeface="Arial"/>
              <a:buNone/>
            </a:pPr>
            <a:r>
              <a:rPr lang="en-US" sz="6400" b="0" i="0" u="none" strike="noStrike" cap="none">
                <a:solidFill>
                  <a:srgbClr val="FFFFFF"/>
                </a:solidFill>
                <a:latin typeface="Arial"/>
                <a:ea typeface="Arial"/>
                <a:cs typeface="Arial"/>
                <a:sym typeface="Arial"/>
              </a:rPr>
              <a:t>Deep Ocean Water</a:t>
            </a:r>
            <a:endParaRPr/>
          </a:p>
        </p:txBody>
      </p:sp>
      <p:pic>
        <p:nvPicPr>
          <p:cNvPr id="422" name="Google Shape;422;p16" descr="image2.png"/>
          <p:cNvPicPr preferRelativeResize="0"/>
          <p:nvPr/>
        </p:nvPicPr>
        <p:blipFill rotWithShape="1">
          <a:blip r:embed="rId4">
            <a:alphaModFix/>
          </a:blip>
          <a:srcRect/>
          <a:stretch/>
        </p:blipFill>
        <p:spPr>
          <a:xfrm>
            <a:off x="1057091" y="12732639"/>
            <a:ext cx="1738686" cy="304618"/>
          </a:xfrm>
          <a:prstGeom prst="rect">
            <a:avLst/>
          </a:prstGeom>
          <a:noFill/>
          <a:ln>
            <a:noFill/>
          </a:ln>
        </p:spPr>
      </p:pic>
      <p:sp>
        <p:nvSpPr>
          <p:cNvPr id="423" name="Google Shape;423;p16"/>
          <p:cNvSpPr txBox="1"/>
          <p:nvPr/>
        </p:nvSpPr>
        <p:spPr>
          <a:xfrm>
            <a:off x="5756455" y="6158497"/>
            <a:ext cx="12871094" cy="4391576"/>
          </a:xfrm>
          <a:prstGeom prst="rect">
            <a:avLst/>
          </a:prstGeom>
          <a:noFill/>
          <a:ln>
            <a:noFill/>
          </a:ln>
        </p:spPr>
        <p:txBody>
          <a:bodyPr spcFirstLastPara="1" wrap="square" lIns="71425" tIns="71425" rIns="71425" bIns="71425" anchor="t" anchorCtr="0">
            <a:spAutoFit/>
          </a:bodyPr>
          <a:lstStyle/>
          <a:p>
            <a:pPr marL="0" marR="0" lvl="0" indent="0" algn="ctr" rtl="0">
              <a:lnSpc>
                <a:spcPct val="100000"/>
              </a:lnSpc>
              <a:spcBef>
                <a:spcPts val="0"/>
              </a:spcBef>
              <a:spcAft>
                <a:spcPts val="0"/>
              </a:spcAft>
              <a:buClr>
                <a:srgbClr val="FFFFFF"/>
              </a:buClr>
              <a:buSzPts val="27600"/>
              <a:buFont typeface="Arial"/>
              <a:buNone/>
            </a:pPr>
            <a:r>
              <a:rPr lang="en-US" sz="27600" b="1" i="0" u="none" strike="noStrike" cap="none">
                <a:solidFill>
                  <a:srgbClr val="FFFFFF"/>
                </a:solidFill>
                <a:latin typeface="Arial"/>
                <a:ea typeface="Arial"/>
                <a:cs typeface="Arial"/>
                <a:sym typeface="Arial"/>
              </a:rPr>
              <a:t>662 м</a:t>
            </a:r>
            <a:endParaRPr/>
          </a:p>
        </p:txBody>
      </p:sp>
      <p:pic>
        <p:nvPicPr>
          <p:cNvPr id="424" name="Google Shape;424;p16" descr="03.png"/>
          <p:cNvPicPr preferRelativeResize="0"/>
          <p:nvPr/>
        </p:nvPicPr>
        <p:blipFill rotWithShape="1">
          <a:blip r:embed="rId5">
            <a:alphaModFix/>
          </a:blip>
          <a:srcRect l="41593" t="68008" r="34346" b="19264"/>
          <a:stretch/>
        </p:blipFill>
        <p:spPr>
          <a:xfrm>
            <a:off x="10112899" y="8503904"/>
            <a:ext cx="5934186" cy="20927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17"/>
          <p:cNvSpPr/>
          <p:nvPr/>
        </p:nvSpPr>
        <p:spPr>
          <a:xfrm>
            <a:off x="-178000" y="-81396"/>
            <a:ext cx="24740000" cy="14175980"/>
          </a:xfrm>
          <a:prstGeom prst="rect">
            <a:avLst/>
          </a:prstGeom>
          <a:solidFill>
            <a:srgbClr val="FFFFFF"/>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430" name="Google Shape;430;p17"/>
          <p:cNvSpPr txBox="1"/>
          <p:nvPr/>
        </p:nvSpPr>
        <p:spPr>
          <a:xfrm>
            <a:off x="22160439" y="12782736"/>
            <a:ext cx="1383647" cy="426657"/>
          </a:xfrm>
          <a:prstGeom prst="rect">
            <a:avLst/>
          </a:prstGeom>
          <a:noFill/>
          <a:ln>
            <a:noFill/>
          </a:ln>
        </p:spPr>
        <p:txBody>
          <a:bodyPr spcFirstLastPara="1" wrap="square" lIns="71425" tIns="71425" rIns="71425" bIns="71425" anchor="ctr" anchorCtr="0">
            <a:spAutoFit/>
          </a:bodyPr>
          <a:lstStyle/>
          <a:p>
            <a:pPr marL="0" marR="0" lvl="0" indent="0" algn="r" rtl="0">
              <a:lnSpc>
                <a:spcPct val="90000"/>
              </a:lnSpc>
              <a:spcBef>
                <a:spcPts val="0"/>
              </a:spcBef>
              <a:spcAft>
                <a:spcPts val="0"/>
              </a:spcAft>
              <a:buClr>
                <a:srgbClr val="72B5E4"/>
              </a:buClr>
              <a:buSzPts val="2000"/>
              <a:buFont typeface="Arial"/>
              <a:buNone/>
            </a:pPr>
            <a:r>
              <a:rPr lang="en-US" sz="2000" b="1" i="0" u="none" strike="noStrike" cap="none">
                <a:solidFill>
                  <a:srgbClr val="72B5E4"/>
                </a:solidFill>
                <a:latin typeface="Arial"/>
                <a:ea typeface="Arial"/>
                <a:cs typeface="Arial"/>
                <a:sym typeface="Arial"/>
              </a:rPr>
              <a:t>Oceanmin</a:t>
            </a:r>
            <a:endParaRPr/>
          </a:p>
        </p:txBody>
      </p:sp>
      <p:pic>
        <p:nvPicPr>
          <p:cNvPr id="431" name="Google Shape;431;p17" descr="image5.png"/>
          <p:cNvPicPr preferRelativeResize="0"/>
          <p:nvPr/>
        </p:nvPicPr>
        <p:blipFill rotWithShape="1">
          <a:blip r:embed="rId3">
            <a:alphaModFix/>
          </a:blip>
          <a:srcRect/>
          <a:stretch/>
        </p:blipFill>
        <p:spPr>
          <a:xfrm>
            <a:off x="1046162" y="12715875"/>
            <a:ext cx="1938342" cy="338140"/>
          </a:xfrm>
          <a:prstGeom prst="rect">
            <a:avLst/>
          </a:prstGeom>
          <a:noFill/>
          <a:ln>
            <a:noFill/>
          </a:ln>
        </p:spPr>
      </p:pic>
      <p:sp>
        <p:nvSpPr>
          <p:cNvPr id="432" name="Google Shape;432;p17"/>
          <p:cNvSpPr txBox="1"/>
          <p:nvPr/>
        </p:nvSpPr>
        <p:spPr>
          <a:xfrm>
            <a:off x="967840" y="1164297"/>
            <a:ext cx="22448400" cy="1972500"/>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535353"/>
              </a:buClr>
              <a:buSzPts val="6600"/>
              <a:buFont typeface="Arial"/>
              <a:buNone/>
            </a:pPr>
            <a:r>
              <a:rPr lang="en-US" sz="6600" b="1" i="0" u="none" strike="noStrike" cap="none">
                <a:solidFill>
                  <a:srgbClr val="535353"/>
                </a:solidFill>
                <a:latin typeface="Arial"/>
                <a:ea typeface="Arial"/>
                <a:cs typeface="Arial"/>
                <a:sym typeface="Arial"/>
              </a:rPr>
              <a:t>What’s so unique about</a:t>
            </a:r>
            <a:endParaRPr/>
          </a:p>
          <a:p>
            <a:pPr marL="0" marR="0" lvl="0" indent="0" algn="l" rtl="0">
              <a:lnSpc>
                <a:spcPct val="90000"/>
              </a:lnSpc>
              <a:spcBef>
                <a:spcPts val="0"/>
              </a:spcBef>
              <a:spcAft>
                <a:spcPts val="0"/>
              </a:spcAft>
              <a:buClr>
                <a:srgbClr val="285FB0"/>
              </a:buClr>
              <a:buSzPts val="6600"/>
              <a:buFont typeface="Arial"/>
              <a:buNone/>
            </a:pPr>
            <a:r>
              <a:rPr lang="en-US" sz="6600" b="1" i="0" u="none" strike="noStrike" cap="none">
                <a:solidFill>
                  <a:srgbClr val="285FB0"/>
                </a:solidFill>
                <a:latin typeface="Arial"/>
                <a:ea typeface="Arial"/>
                <a:cs typeface="Arial"/>
                <a:sym typeface="Arial"/>
              </a:rPr>
              <a:t>Deep Ocean Water</a:t>
            </a:r>
            <a:r>
              <a:rPr lang="en-US" sz="6600" b="1" i="0" u="none" strike="noStrike" cap="none">
                <a:solidFill>
                  <a:srgbClr val="535353"/>
                </a:solidFill>
                <a:latin typeface="Arial"/>
                <a:ea typeface="Arial"/>
                <a:cs typeface="Arial"/>
                <a:sym typeface="Arial"/>
              </a:rPr>
              <a:t>?</a:t>
            </a:r>
            <a:endParaRPr/>
          </a:p>
        </p:txBody>
      </p:sp>
      <p:sp>
        <p:nvSpPr>
          <p:cNvPr id="433" name="Google Shape;433;p17"/>
          <p:cNvSpPr txBox="1"/>
          <p:nvPr/>
        </p:nvSpPr>
        <p:spPr>
          <a:xfrm>
            <a:off x="1001342" y="4464220"/>
            <a:ext cx="9489300" cy="3345900"/>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285FB0"/>
              </a:buClr>
              <a:buSzPts val="3200"/>
              <a:buFont typeface="Arial"/>
              <a:buNone/>
            </a:pPr>
            <a:r>
              <a:rPr lang="en-US" sz="3200" b="1" i="0" u="none" strike="noStrike" cap="none">
                <a:solidFill>
                  <a:srgbClr val="285FB0"/>
                </a:solidFill>
                <a:latin typeface="Arial"/>
                <a:ea typeface="Arial"/>
                <a:cs typeface="Arial"/>
                <a:sym typeface="Arial"/>
              </a:rPr>
              <a:t>LOCATION</a:t>
            </a:r>
            <a:endParaRPr/>
          </a:p>
          <a:p>
            <a:pPr marL="0" marR="0" lvl="0" indent="0" algn="l" rtl="0">
              <a:lnSpc>
                <a:spcPct val="110000"/>
              </a:lnSpc>
              <a:spcBef>
                <a:spcPts val="0"/>
              </a:spcBef>
              <a:spcAft>
                <a:spcPts val="0"/>
              </a:spcAft>
              <a:buClr>
                <a:srgbClr val="535353"/>
              </a:buClr>
              <a:buSzPts val="3200"/>
              <a:buFont typeface="Arial"/>
              <a:buNone/>
            </a:pPr>
            <a:r>
              <a:rPr lang="en-US" sz="3200" b="0" i="0" u="none" strike="noStrike" cap="none">
                <a:solidFill>
                  <a:srgbClr val="535353"/>
                </a:solidFill>
                <a:latin typeface="Arial"/>
                <a:ea typeface="Arial"/>
                <a:cs typeface="Arial"/>
                <a:sym typeface="Arial"/>
              </a:rPr>
              <a:t>Deep Ocean Water (DOW) starts below </a:t>
            </a:r>
            <a:r>
              <a:rPr lang="en-US" sz="3200">
                <a:solidFill>
                  <a:srgbClr val="535353"/>
                </a:solidFill>
              </a:rPr>
              <a:t>1312 ft</a:t>
            </a:r>
            <a:endParaRPr sz="32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3200"/>
              <a:buFont typeface="Arial"/>
              <a:buNone/>
            </a:pPr>
            <a:endParaRPr sz="32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3200"/>
              <a:buFont typeface="Arial"/>
              <a:buNone/>
            </a:pPr>
            <a:r>
              <a:rPr lang="en-US" sz="3200" b="0" i="0" u="none" strike="noStrike" cap="none">
                <a:solidFill>
                  <a:srgbClr val="535353"/>
                </a:solidFill>
                <a:latin typeface="Arial"/>
                <a:ea typeface="Arial"/>
                <a:cs typeface="Arial"/>
                <a:sym typeface="Arial"/>
              </a:rPr>
              <a:t>DOW is separated from surface water by a thermocline layer that prevents </a:t>
            </a:r>
            <a:r>
              <a:rPr lang="en-US" sz="3200">
                <a:solidFill>
                  <a:srgbClr val="535353"/>
                </a:solidFill>
              </a:rPr>
              <a:t>surface and deep water from mixing</a:t>
            </a:r>
            <a:r>
              <a:rPr lang="en-US" sz="3200" b="0" i="0" u="none" strike="noStrike" cap="none">
                <a:solidFill>
                  <a:srgbClr val="535353"/>
                </a:solidFill>
                <a:latin typeface="Arial"/>
                <a:ea typeface="Arial"/>
                <a:cs typeface="Arial"/>
                <a:sym typeface="Arial"/>
              </a:rPr>
              <a:t>. </a:t>
            </a:r>
            <a:endParaRPr sz="5000" b="0" i="0" u="none" strike="noStrike" cap="none">
              <a:solidFill>
                <a:srgbClr val="000000"/>
              </a:solidFill>
              <a:latin typeface="Helvetica Neue"/>
              <a:ea typeface="Helvetica Neue"/>
              <a:cs typeface="Helvetica Neue"/>
              <a:sym typeface="Helvetica Neue"/>
            </a:endParaRPr>
          </a:p>
        </p:txBody>
      </p:sp>
      <p:pic>
        <p:nvPicPr>
          <p:cNvPr id="434" name="Google Shape;434;p17" descr="Изображение"/>
          <p:cNvPicPr preferRelativeResize="0"/>
          <p:nvPr/>
        </p:nvPicPr>
        <p:blipFill rotWithShape="1">
          <a:blip r:embed="rId4">
            <a:alphaModFix/>
          </a:blip>
          <a:srcRect/>
          <a:stretch/>
        </p:blipFill>
        <p:spPr>
          <a:xfrm>
            <a:off x="11184128" y="2513034"/>
            <a:ext cx="13614762" cy="6657053"/>
          </a:xfrm>
          <a:prstGeom prst="rect">
            <a:avLst/>
          </a:prstGeom>
          <a:noFill/>
          <a:ln>
            <a:noFill/>
          </a:ln>
        </p:spPr>
      </p:pic>
      <p:sp>
        <p:nvSpPr>
          <p:cNvPr id="435" name="Google Shape;435;p17"/>
          <p:cNvSpPr/>
          <p:nvPr/>
        </p:nvSpPr>
        <p:spPr>
          <a:xfrm>
            <a:off x="9183961" y="5342931"/>
            <a:ext cx="3060292" cy="1727840"/>
          </a:xfrm>
          <a:custGeom>
            <a:avLst/>
            <a:gdLst/>
            <a:ahLst/>
            <a:cxnLst/>
            <a:rect l="l" t="t" r="r" b="b"/>
            <a:pathLst>
              <a:path w="21600" h="20744" extrusionOk="0">
                <a:moveTo>
                  <a:pt x="0" y="20685"/>
                </a:moveTo>
                <a:cubicBezTo>
                  <a:pt x="2957" y="21077"/>
                  <a:pt x="5887" y="19502"/>
                  <a:pt x="8175" y="16292"/>
                </a:cubicBezTo>
                <a:cubicBezTo>
                  <a:pt x="11047" y="12259"/>
                  <a:pt x="12617" y="6009"/>
                  <a:pt x="15712" y="2450"/>
                </a:cubicBezTo>
                <a:cubicBezTo>
                  <a:pt x="17450" y="451"/>
                  <a:pt x="19560" y="-523"/>
                  <a:pt x="21600" y="284"/>
                </a:cubicBezTo>
              </a:path>
            </a:pathLst>
          </a:custGeom>
          <a:noFill/>
          <a:ln w="25400" cap="flat" cmpd="sng">
            <a:solidFill>
              <a:srgbClr val="EC6463"/>
            </a:solidFill>
            <a:prstDash val="solid"/>
            <a:round/>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436" name="Google Shape;436;p17"/>
          <p:cNvSpPr/>
          <p:nvPr/>
        </p:nvSpPr>
        <p:spPr>
          <a:xfrm>
            <a:off x="8510926" y="5776226"/>
            <a:ext cx="3410337" cy="1467847"/>
          </a:xfrm>
          <a:custGeom>
            <a:avLst/>
            <a:gdLst/>
            <a:ahLst/>
            <a:cxnLst/>
            <a:rect l="l" t="t" r="r" b="b"/>
            <a:pathLst>
              <a:path w="21600" h="21380" extrusionOk="0">
                <a:moveTo>
                  <a:pt x="0" y="0"/>
                </a:moveTo>
                <a:cubicBezTo>
                  <a:pt x="2426" y="112"/>
                  <a:pt x="4789" y="1785"/>
                  <a:pt x="6823" y="4830"/>
                </a:cubicBezTo>
                <a:cubicBezTo>
                  <a:pt x="9952" y="9516"/>
                  <a:pt x="12174" y="17257"/>
                  <a:pt x="15725" y="20098"/>
                </a:cubicBezTo>
                <a:cubicBezTo>
                  <a:pt x="17603" y="21600"/>
                  <a:pt x="19620" y="21505"/>
                  <a:pt x="21600" y="21186"/>
                </a:cubicBezTo>
              </a:path>
            </a:pathLst>
          </a:custGeom>
          <a:noFill/>
          <a:ln w="25400" cap="flat" cmpd="sng">
            <a:solidFill>
              <a:srgbClr val="72B6E3"/>
            </a:solidFill>
            <a:prstDash val="solid"/>
            <a:round/>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437" name="Google Shape;437;p17"/>
          <p:cNvSpPr txBox="1"/>
          <p:nvPr/>
        </p:nvSpPr>
        <p:spPr>
          <a:xfrm>
            <a:off x="1001342" y="9635717"/>
            <a:ext cx="11248200" cy="2262300"/>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285FB0"/>
              </a:buClr>
              <a:buSzPts val="3200"/>
              <a:buFont typeface="Arial"/>
              <a:buNone/>
            </a:pPr>
            <a:r>
              <a:rPr lang="en-US" sz="3200" b="1" i="0" u="none" strike="noStrike" cap="none">
                <a:solidFill>
                  <a:srgbClr val="285FB0"/>
                </a:solidFill>
                <a:latin typeface="Arial"/>
                <a:ea typeface="Arial"/>
                <a:cs typeface="Arial"/>
                <a:sym typeface="Arial"/>
              </a:rPr>
              <a:t>CONDITIONS</a:t>
            </a: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3200"/>
              <a:buFont typeface="Arial"/>
              <a:buNone/>
            </a:pPr>
            <a:r>
              <a:rPr lang="en-US" sz="3200" b="0" i="0" u="none" strike="noStrike" cap="none">
                <a:solidFill>
                  <a:srgbClr val="535353"/>
                </a:solidFill>
                <a:latin typeface="Arial"/>
                <a:ea typeface="Arial"/>
                <a:cs typeface="Arial"/>
                <a:sym typeface="Arial"/>
              </a:rPr>
              <a:t>Deep ocean water has special conditions: sunlight does not reach it, it has minimum oxygen content, and it contains rare minerals.</a:t>
            </a:r>
            <a:endParaRPr sz="5000" b="0" i="0" u="none" strike="noStrike" cap="none">
              <a:solidFill>
                <a:srgbClr val="000000"/>
              </a:solidFill>
              <a:latin typeface="Helvetica Neue"/>
              <a:ea typeface="Helvetica Neue"/>
              <a:cs typeface="Helvetica Neue"/>
              <a:sym typeface="Helvetica Neue"/>
            </a:endParaRPr>
          </a:p>
        </p:txBody>
      </p:sp>
      <p:sp>
        <p:nvSpPr>
          <p:cNvPr id="438" name="Google Shape;438;p17"/>
          <p:cNvSpPr txBox="1"/>
          <p:nvPr/>
        </p:nvSpPr>
        <p:spPr>
          <a:xfrm>
            <a:off x="13601266" y="9635717"/>
            <a:ext cx="8509500" cy="2262300"/>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285FB0"/>
              </a:buClr>
              <a:buSzPts val="3200"/>
              <a:buFont typeface="Arial"/>
              <a:buNone/>
            </a:pPr>
            <a:r>
              <a:rPr lang="en-US" sz="3200" b="1" i="0" u="none" strike="noStrike" cap="none">
                <a:solidFill>
                  <a:srgbClr val="285FB0"/>
                </a:solidFill>
                <a:latin typeface="Arial"/>
                <a:ea typeface="Arial"/>
                <a:cs typeface="Arial"/>
                <a:sym typeface="Arial"/>
              </a:rPr>
              <a:t>DIFFICULT </a:t>
            </a:r>
            <a:r>
              <a:rPr lang="en-US" sz="3200" b="1">
                <a:solidFill>
                  <a:srgbClr val="285FB0"/>
                </a:solidFill>
              </a:rPr>
              <a:t>TO</a:t>
            </a:r>
            <a:r>
              <a:rPr lang="en-US" sz="3200" b="1" i="0" u="none" strike="noStrike" cap="none">
                <a:solidFill>
                  <a:srgbClr val="285FB0"/>
                </a:solidFill>
                <a:latin typeface="Arial"/>
                <a:ea typeface="Arial"/>
                <a:cs typeface="Arial"/>
                <a:sym typeface="Arial"/>
              </a:rPr>
              <a:t> PRODUC</a:t>
            </a:r>
            <a:r>
              <a:rPr lang="en-US" sz="3200" b="1">
                <a:solidFill>
                  <a:srgbClr val="285FB0"/>
                </a:solidFill>
              </a:rPr>
              <a:t>E</a:t>
            </a: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3200"/>
              <a:buFont typeface="Arial"/>
              <a:buNone/>
            </a:pPr>
            <a:r>
              <a:rPr lang="en-US" sz="3200" b="0" i="0" u="none" strike="noStrike" cap="none">
                <a:solidFill>
                  <a:srgbClr val="535353"/>
                </a:solidFill>
                <a:latin typeface="Arial"/>
                <a:ea typeface="Arial"/>
                <a:cs typeface="Arial"/>
                <a:sym typeface="Arial"/>
              </a:rPr>
              <a:t>Usually, deep ocean depths start far from the coastline, making deep water extractions </a:t>
            </a:r>
            <a:r>
              <a:rPr lang="en-US" sz="3200">
                <a:solidFill>
                  <a:srgbClr val="535353"/>
                </a:solidFill>
              </a:rPr>
              <a:t>very difficult</a:t>
            </a:r>
            <a:r>
              <a:rPr lang="en-US" sz="3200" b="0" i="0" u="none" strike="noStrike" cap="none">
                <a:solidFill>
                  <a:srgbClr val="535353"/>
                </a:solidFill>
                <a:latin typeface="Arial"/>
                <a:ea typeface="Arial"/>
                <a:cs typeface="Arial"/>
                <a:sym typeface="Arial"/>
              </a:rPr>
              <a:t>.</a:t>
            </a:r>
            <a:endParaRPr sz="5000" b="0" i="0" u="none" strike="noStrike" cap="none">
              <a:solidFill>
                <a:srgbClr val="000000"/>
              </a:solidFill>
              <a:latin typeface="Helvetica Neue"/>
              <a:ea typeface="Helvetica Neue"/>
              <a:cs typeface="Helvetica Neue"/>
              <a:sym typeface="Helvetica Neue"/>
            </a:endParaRPr>
          </a:p>
        </p:txBody>
      </p:sp>
      <p:sp>
        <p:nvSpPr>
          <p:cNvPr id="439" name="Google Shape;439;p17"/>
          <p:cNvSpPr txBox="1"/>
          <p:nvPr/>
        </p:nvSpPr>
        <p:spPr>
          <a:xfrm>
            <a:off x="1015631" y="3898898"/>
            <a:ext cx="1897803" cy="599471"/>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72B6E3"/>
              </a:buClr>
              <a:buSzPts val="3200"/>
              <a:buFont typeface="Arial"/>
              <a:buNone/>
            </a:pPr>
            <a:r>
              <a:rPr lang="en-US" sz="3200" b="1" i="0" u="none" strike="noStrike" cap="none">
                <a:solidFill>
                  <a:srgbClr val="72B6E3"/>
                </a:solidFill>
                <a:latin typeface="Arial"/>
                <a:ea typeface="Arial"/>
                <a:cs typeface="Arial"/>
                <a:sym typeface="Arial"/>
              </a:rPr>
              <a:t>01</a:t>
            </a:r>
            <a:endParaRPr/>
          </a:p>
        </p:txBody>
      </p:sp>
      <p:sp>
        <p:nvSpPr>
          <p:cNvPr id="440" name="Google Shape;440;p17"/>
          <p:cNvSpPr txBox="1"/>
          <p:nvPr/>
        </p:nvSpPr>
        <p:spPr>
          <a:xfrm>
            <a:off x="1015631" y="9080499"/>
            <a:ext cx="1897803" cy="599471"/>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72B6E3"/>
              </a:buClr>
              <a:buSzPts val="3200"/>
              <a:buFont typeface="Arial"/>
              <a:buNone/>
            </a:pPr>
            <a:r>
              <a:rPr lang="en-US" sz="3200" b="1" i="0" u="none" strike="noStrike" cap="none">
                <a:solidFill>
                  <a:srgbClr val="72B6E3"/>
                </a:solidFill>
                <a:latin typeface="Arial"/>
                <a:ea typeface="Arial"/>
                <a:cs typeface="Arial"/>
                <a:sym typeface="Arial"/>
              </a:rPr>
              <a:t>02</a:t>
            </a:r>
            <a:endParaRPr/>
          </a:p>
        </p:txBody>
      </p:sp>
      <p:sp>
        <p:nvSpPr>
          <p:cNvPr id="441" name="Google Shape;441;p17"/>
          <p:cNvSpPr txBox="1"/>
          <p:nvPr/>
        </p:nvSpPr>
        <p:spPr>
          <a:xfrm>
            <a:off x="13626732" y="9080499"/>
            <a:ext cx="1897802" cy="599471"/>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72B6E3"/>
              </a:buClr>
              <a:buSzPts val="3200"/>
              <a:buFont typeface="Arial"/>
              <a:buNone/>
            </a:pPr>
            <a:r>
              <a:rPr lang="en-US" sz="3200" b="1" i="0" u="none" strike="noStrike" cap="none">
                <a:solidFill>
                  <a:srgbClr val="72B6E3"/>
                </a:solidFill>
                <a:latin typeface="Arial"/>
                <a:ea typeface="Arial"/>
                <a:cs typeface="Arial"/>
                <a:sym typeface="Arial"/>
              </a:rPr>
              <a:t>03</a:t>
            </a:r>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18"/>
          <p:cNvSpPr/>
          <p:nvPr/>
        </p:nvSpPr>
        <p:spPr>
          <a:xfrm>
            <a:off x="-203599" y="-229990"/>
            <a:ext cx="24740000" cy="14175980"/>
          </a:xfrm>
          <a:prstGeom prst="rect">
            <a:avLst/>
          </a:prstGeom>
          <a:solidFill>
            <a:srgbClr val="E9F5FE"/>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447" name="Google Shape;447;p18"/>
          <p:cNvSpPr txBox="1"/>
          <p:nvPr/>
        </p:nvSpPr>
        <p:spPr>
          <a:xfrm>
            <a:off x="22160439" y="12782736"/>
            <a:ext cx="1383647" cy="426657"/>
          </a:xfrm>
          <a:prstGeom prst="rect">
            <a:avLst/>
          </a:prstGeom>
          <a:noFill/>
          <a:ln>
            <a:noFill/>
          </a:ln>
        </p:spPr>
        <p:txBody>
          <a:bodyPr spcFirstLastPara="1" wrap="square" lIns="71425" tIns="71425" rIns="71425" bIns="71425" anchor="ctr" anchorCtr="0">
            <a:spAutoFit/>
          </a:bodyPr>
          <a:lstStyle/>
          <a:p>
            <a:pPr marL="0" marR="0" lvl="0" indent="0" algn="r" rtl="0">
              <a:lnSpc>
                <a:spcPct val="90000"/>
              </a:lnSpc>
              <a:spcBef>
                <a:spcPts val="0"/>
              </a:spcBef>
              <a:spcAft>
                <a:spcPts val="0"/>
              </a:spcAft>
              <a:buClr>
                <a:srgbClr val="72B5E4"/>
              </a:buClr>
              <a:buSzPts val="2000"/>
              <a:buFont typeface="Arial"/>
              <a:buNone/>
            </a:pPr>
            <a:r>
              <a:rPr lang="en-US" sz="2000" b="1" i="0" u="none" strike="noStrike" cap="none">
                <a:solidFill>
                  <a:srgbClr val="72B5E4"/>
                </a:solidFill>
                <a:latin typeface="Arial"/>
                <a:ea typeface="Arial"/>
                <a:cs typeface="Arial"/>
                <a:sym typeface="Arial"/>
              </a:rPr>
              <a:t>Oceanmin</a:t>
            </a:r>
            <a:endParaRPr/>
          </a:p>
        </p:txBody>
      </p:sp>
      <p:pic>
        <p:nvPicPr>
          <p:cNvPr id="448" name="Google Shape;448;p18" descr="image5.png"/>
          <p:cNvPicPr preferRelativeResize="0"/>
          <p:nvPr/>
        </p:nvPicPr>
        <p:blipFill rotWithShape="1">
          <a:blip r:embed="rId3">
            <a:alphaModFix/>
          </a:blip>
          <a:srcRect/>
          <a:stretch/>
        </p:blipFill>
        <p:spPr>
          <a:xfrm>
            <a:off x="1046162" y="12715875"/>
            <a:ext cx="1938342" cy="338140"/>
          </a:xfrm>
          <a:prstGeom prst="rect">
            <a:avLst/>
          </a:prstGeom>
          <a:noFill/>
          <a:ln>
            <a:noFill/>
          </a:ln>
        </p:spPr>
      </p:pic>
      <p:sp>
        <p:nvSpPr>
          <p:cNvPr id="449" name="Google Shape;449;p18"/>
          <p:cNvSpPr txBox="1"/>
          <p:nvPr/>
        </p:nvSpPr>
        <p:spPr>
          <a:xfrm>
            <a:off x="967840" y="1164298"/>
            <a:ext cx="22448320" cy="1056076"/>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535353"/>
              </a:buClr>
              <a:buSzPts val="6400"/>
              <a:buFont typeface="Arial"/>
              <a:buNone/>
            </a:pPr>
            <a:r>
              <a:rPr lang="en-US" sz="6400" b="1" i="0" u="none" strike="noStrike" cap="none">
                <a:solidFill>
                  <a:srgbClr val="535353"/>
                </a:solidFill>
                <a:latin typeface="Arial"/>
                <a:ea typeface="Arial"/>
                <a:cs typeface="Arial"/>
                <a:sym typeface="Arial"/>
              </a:rPr>
              <a:t>Properties of </a:t>
            </a:r>
            <a:r>
              <a:rPr lang="en-US" sz="6400" b="1" i="0" u="none" strike="noStrike" cap="none">
                <a:solidFill>
                  <a:srgbClr val="285FB0"/>
                </a:solidFill>
                <a:latin typeface="Arial"/>
                <a:ea typeface="Arial"/>
                <a:cs typeface="Arial"/>
                <a:sym typeface="Arial"/>
              </a:rPr>
              <a:t>Deep Ocean Water</a:t>
            </a:r>
            <a:endParaRPr sz="5000" b="0" i="0" u="none" strike="noStrike" cap="none">
              <a:solidFill>
                <a:srgbClr val="285FB0"/>
              </a:solidFill>
              <a:latin typeface="Helvetica Neue"/>
              <a:ea typeface="Helvetica Neue"/>
              <a:cs typeface="Helvetica Neue"/>
              <a:sym typeface="Helvetica Neue"/>
            </a:endParaRPr>
          </a:p>
        </p:txBody>
      </p:sp>
      <p:sp>
        <p:nvSpPr>
          <p:cNvPr id="450" name="Google Shape;450;p18"/>
          <p:cNvSpPr txBox="1"/>
          <p:nvPr/>
        </p:nvSpPr>
        <p:spPr>
          <a:xfrm>
            <a:off x="2440040" y="3503002"/>
            <a:ext cx="7485300" cy="2804100"/>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535353"/>
              </a:buClr>
              <a:buSzPts val="3200"/>
              <a:buFont typeface="Arial"/>
              <a:buNone/>
            </a:pPr>
            <a:r>
              <a:rPr lang="en-US" sz="3200" b="1" i="0" u="none" strike="noStrike" cap="none">
                <a:solidFill>
                  <a:srgbClr val="535353"/>
                </a:solidFill>
                <a:latin typeface="Arial"/>
                <a:ea typeface="Arial"/>
                <a:cs typeface="Arial"/>
                <a:sym typeface="Arial"/>
              </a:rPr>
              <a:t>The composition is rich in macro- and microelements</a:t>
            </a:r>
            <a:endParaRPr/>
          </a:p>
          <a:p>
            <a:pPr marL="0" marR="0" lvl="0" indent="0" algn="l" rtl="0">
              <a:lnSpc>
                <a:spcPct val="110000"/>
              </a:lnSpc>
              <a:spcBef>
                <a:spcPts val="0"/>
              </a:spcBef>
              <a:spcAft>
                <a:spcPts val="0"/>
              </a:spcAft>
              <a:buClr>
                <a:srgbClr val="535353"/>
              </a:buClr>
              <a:buSzPts val="3200"/>
              <a:buFont typeface="Arial"/>
              <a:buNone/>
            </a:pPr>
            <a:r>
              <a:rPr lang="en-US" sz="3200">
                <a:solidFill>
                  <a:srgbClr val="535353"/>
                </a:solidFill>
              </a:rPr>
              <a:t>d</a:t>
            </a:r>
            <a:r>
              <a:rPr lang="en-US" sz="3200" b="0" i="0" u="none" strike="noStrike" cap="none">
                <a:solidFill>
                  <a:srgbClr val="535353"/>
                </a:solidFill>
                <a:latin typeface="Arial"/>
                <a:ea typeface="Arial"/>
                <a:cs typeface="Arial"/>
                <a:sym typeface="Arial"/>
              </a:rPr>
              <a:t>ue to minerals from hydrothermal vents and little movement of DOW layers to the ocean surface </a:t>
            </a:r>
            <a:endParaRPr sz="5000" b="0" i="0" u="none" strike="noStrike" cap="none">
              <a:solidFill>
                <a:srgbClr val="000000"/>
              </a:solidFill>
              <a:latin typeface="Helvetica Neue"/>
              <a:ea typeface="Helvetica Neue"/>
              <a:cs typeface="Helvetica Neue"/>
              <a:sym typeface="Helvetica Neue"/>
            </a:endParaRPr>
          </a:p>
        </p:txBody>
      </p:sp>
      <p:sp>
        <p:nvSpPr>
          <p:cNvPr id="451" name="Google Shape;451;p18"/>
          <p:cNvSpPr txBox="1"/>
          <p:nvPr/>
        </p:nvSpPr>
        <p:spPr>
          <a:xfrm>
            <a:off x="13124777" y="3464902"/>
            <a:ext cx="7143600" cy="2262300"/>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535353"/>
              </a:buClr>
              <a:buSzPts val="3200"/>
              <a:buFont typeface="Arial"/>
              <a:buNone/>
            </a:pPr>
            <a:r>
              <a:rPr lang="en-US" sz="3200" b="1" i="0" u="none" strike="noStrike" cap="none">
                <a:solidFill>
                  <a:srgbClr val="535353"/>
                </a:solidFill>
                <a:latin typeface="Arial"/>
                <a:ea typeface="Arial"/>
                <a:cs typeface="Arial"/>
                <a:sym typeface="Arial"/>
              </a:rPr>
              <a:t>Low temperature and high stability</a:t>
            </a: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3200"/>
              <a:buFont typeface="Arial"/>
              <a:buNone/>
            </a:pPr>
            <a:r>
              <a:rPr lang="en-US" sz="3200" b="0" i="0" u="none" strike="noStrike" cap="none">
                <a:solidFill>
                  <a:srgbClr val="535353"/>
                </a:solidFill>
                <a:latin typeface="Arial"/>
                <a:ea typeface="Arial"/>
                <a:cs typeface="Arial"/>
                <a:sym typeface="Arial"/>
              </a:rPr>
              <a:t>Does not depend on climate changes, remains stable </a:t>
            </a:r>
            <a:r>
              <a:rPr lang="en-US" sz="3200">
                <a:solidFill>
                  <a:srgbClr val="535353"/>
                </a:solidFill>
              </a:rPr>
              <a:t>at</a:t>
            </a:r>
            <a:r>
              <a:rPr lang="en-US" sz="3200" b="0" i="0" u="none" strike="noStrike" cap="none">
                <a:solidFill>
                  <a:srgbClr val="535353"/>
                </a:solidFill>
                <a:latin typeface="Arial"/>
                <a:ea typeface="Arial"/>
                <a:cs typeface="Arial"/>
                <a:sym typeface="Arial"/>
              </a:rPr>
              <a:t> </a:t>
            </a:r>
            <a:r>
              <a:rPr lang="en-US" sz="3200">
                <a:solidFill>
                  <a:srgbClr val="535353"/>
                </a:solidFill>
              </a:rPr>
              <a:t>a</a:t>
            </a:r>
            <a:r>
              <a:rPr lang="en-US" sz="3200" b="0" i="0" u="none" strike="noStrike" cap="none">
                <a:solidFill>
                  <a:srgbClr val="535353"/>
                </a:solidFill>
                <a:latin typeface="Arial"/>
                <a:ea typeface="Arial"/>
                <a:cs typeface="Arial"/>
                <a:sym typeface="Arial"/>
              </a:rPr>
              <a:t> temperature range of 6-9° С</a:t>
            </a:r>
            <a:endParaRPr sz="5000" b="0" i="0" u="none" strike="noStrike" cap="none">
              <a:solidFill>
                <a:srgbClr val="000000"/>
              </a:solidFill>
              <a:latin typeface="Helvetica Neue"/>
              <a:ea typeface="Helvetica Neue"/>
              <a:cs typeface="Helvetica Neue"/>
              <a:sym typeface="Helvetica Neue"/>
            </a:endParaRPr>
          </a:p>
        </p:txBody>
      </p:sp>
      <p:grpSp>
        <p:nvGrpSpPr>
          <p:cNvPr id="452" name="Google Shape;452;p18"/>
          <p:cNvGrpSpPr/>
          <p:nvPr/>
        </p:nvGrpSpPr>
        <p:grpSpPr>
          <a:xfrm>
            <a:off x="1066728" y="3600510"/>
            <a:ext cx="1050544" cy="1050543"/>
            <a:chOff x="-2" y="-1"/>
            <a:chExt cx="1050543" cy="1050542"/>
          </a:xfrm>
        </p:grpSpPr>
        <p:pic>
          <p:nvPicPr>
            <p:cNvPr id="453" name="Google Shape;453;p18" descr="object 5"/>
            <p:cNvPicPr preferRelativeResize="0"/>
            <p:nvPr/>
          </p:nvPicPr>
          <p:blipFill rotWithShape="1">
            <a:blip r:embed="rId4">
              <a:alphaModFix/>
            </a:blip>
            <a:srcRect/>
            <a:stretch/>
          </p:blipFill>
          <p:spPr>
            <a:xfrm>
              <a:off x="172476" y="165755"/>
              <a:ext cx="704841" cy="719029"/>
            </a:xfrm>
            <a:prstGeom prst="rect">
              <a:avLst/>
            </a:prstGeom>
            <a:noFill/>
            <a:ln>
              <a:noFill/>
            </a:ln>
          </p:spPr>
        </p:pic>
        <p:sp>
          <p:nvSpPr>
            <p:cNvPr id="454" name="Google Shape;454;p18"/>
            <p:cNvSpPr/>
            <p:nvPr/>
          </p:nvSpPr>
          <p:spPr>
            <a:xfrm>
              <a:off x="-2" y="-1"/>
              <a:ext cx="1050543" cy="1050542"/>
            </a:xfrm>
            <a:custGeom>
              <a:avLst/>
              <a:gdLst/>
              <a:ahLst/>
              <a:cxnLst/>
              <a:rect l="l" t="t" r="r" b="b"/>
              <a:pathLst>
                <a:path w="21600" h="21600" extrusionOk="0">
                  <a:moveTo>
                    <a:pt x="10800" y="21600"/>
                  </a:moveTo>
                  <a:lnTo>
                    <a:pt x="12741" y="21426"/>
                  </a:lnTo>
                  <a:lnTo>
                    <a:pt x="14568" y="20924"/>
                  </a:lnTo>
                  <a:lnTo>
                    <a:pt x="16251" y="20125"/>
                  </a:lnTo>
                  <a:lnTo>
                    <a:pt x="17758" y="19060"/>
                  </a:lnTo>
                  <a:lnTo>
                    <a:pt x="19060" y="17758"/>
                  </a:lnTo>
                  <a:lnTo>
                    <a:pt x="20125" y="16251"/>
                  </a:lnTo>
                  <a:lnTo>
                    <a:pt x="20924" y="14568"/>
                  </a:lnTo>
                  <a:lnTo>
                    <a:pt x="21426" y="12741"/>
                  </a:lnTo>
                  <a:lnTo>
                    <a:pt x="21600" y="10800"/>
                  </a:lnTo>
                  <a:lnTo>
                    <a:pt x="21426" y="8859"/>
                  </a:lnTo>
                  <a:lnTo>
                    <a:pt x="20924" y="7032"/>
                  </a:lnTo>
                  <a:lnTo>
                    <a:pt x="20125" y="5349"/>
                  </a:lnTo>
                  <a:lnTo>
                    <a:pt x="19060" y="3842"/>
                  </a:lnTo>
                  <a:lnTo>
                    <a:pt x="17758" y="2540"/>
                  </a:lnTo>
                  <a:lnTo>
                    <a:pt x="16251" y="1475"/>
                  </a:lnTo>
                  <a:lnTo>
                    <a:pt x="14568" y="676"/>
                  </a:lnTo>
                  <a:lnTo>
                    <a:pt x="12741" y="174"/>
                  </a:lnTo>
                  <a:lnTo>
                    <a:pt x="10800" y="0"/>
                  </a:lnTo>
                  <a:lnTo>
                    <a:pt x="8859" y="174"/>
                  </a:lnTo>
                  <a:lnTo>
                    <a:pt x="7032" y="676"/>
                  </a:lnTo>
                  <a:lnTo>
                    <a:pt x="5349" y="1475"/>
                  </a:lnTo>
                  <a:lnTo>
                    <a:pt x="3842" y="2540"/>
                  </a:lnTo>
                  <a:lnTo>
                    <a:pt x="2540" y="3842"/>
                  </a:lnTo>
                  <a:lnTo>
                    <a:pt x="1475" y="5349"/>
                  </a:lnTo>
                  <a:lnTo>
                    <a:pt x="676" y="7032"/>
                  </a:lnTo>
                  <a:lnTo>
                    <a:pt x="174" y="8859"/>
                  </a:lnTo>
                  <a:lnTo>
                    <a:pt x="0" y="10800"/>
                  </a:lnTo>
                  <a:lnTo>
                    <a:pt x="174" y="12741"/>
                  </a:lnTo>
                  <a:lnTo>
                    <a:pt x="676" y="14568"/>
                  </a:lnTo>
                  <a:lnTo>
                    <a:pt x="1475" y="16251"/>
                  </a:lnTo>
                  <a:lnTo>
                    <a:pt x="2540" y="17758"/>
                  </a:lnTo>
                  <a:lnTo>
                    <a:pt x="3842" y="19060"/>
                  </a:lnTo>
                  <a:lnTo>
                    <a:pt x="5349" y="20125"/>
                  </a:lnTo>
                  <a:lnTo>
                    <a:pt x="7032" y="20924"/>
                  </a:lnTo>
                  <a:lnTo>
                    <a:pt x="8859" y="21426"/>
                  </a:lnTo>
                  <a:lnTo>
                    <a:pt x="10800" y="21600"/>
                  </a:lnTo>
                  <a:close/>
                </a:path>
              </a:pathLst>
            </a:custGeom>
            <a:noFill/>
            <a:ln w="22300" cap="flat" cmpd="sng">
              <a:solidFill>
                <a:srgbClr val="1BDAF1"/>
              </a:solidFill>
              <a:prstDash val="solid"/>
              <a:round/>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Arial"/>
                <a:buNone/>
              </a:pPr>
              <a:endParaRPr sz="5000" b="0" i="0" u="none" strike="noStrike" cap="none">
                <a:solidFill>
                  <a:srgbClr val="000000"/>
                </a:solidFill>
                <a:latin typeface="Helvetica Neue"/>
                <a:ea typeface="Helvetica Neue"/>
                <a:cs typeface="Helvetica Neue"/>
                <a:sym typeface="Helvetica Neue"/>
              </a:endParaRPr>
            </a:p>
          </p:txBody>
        </p:sp>
      </p:grpSp>
      <p:grpSp>
        <p:nvGrpSpPr>
          <p:cNvPr id="455" name="Google Shape;455;p18"/>
          <p:cNvGrpSpPr/>
          <p:nvPr/>
        </p:nvGrpSpPr>
        <p:grpSpPr>
          <a:xfrm>
            <a:off x="1184067" y="7827411"/>
            <a:ext cx="1050544" cy="1050543"/>
            <a:chOff x="-2" y="-1"/>
            <a:chExt cx="1050543" cy="1050542"/>
          </a:xfrm>
        </p:grpSpPr>
        <p:sp>
          <p:nvSpPr>
            <p:cNvPr id="456" name="Google Shape;456;p18"/>
            <p:cNvSpPr/>
            <p:nvPr/>
          </p:nvSpPr>
          <p:spPr>
            <a:xfrm>
              <a:off x="302393" y="190395"/>
              <a:ext cx="445754" cy="686923"/>
            </a:xfrm>
            <a:custGeom>
              <a:avLst/>
              <a:gdLst/>
              <a:ahLst/>
              <a:cxnLst/>
              <a:rect l="l" t="t" r="r" b="b"/>
              <a:pathLst>
                <a:path w="21600" h="21600" extrusionOk="0">
                  <a:moveTo>
                    <a:pt x="21600" y="14559"/>
                  </a:moveTo>
                  <a:lnTo>
                    <a:pt x="20751" y="17299"/>
                  </a:lnTo>
                  <a:lnTo>
                    <a:pt x="18437" y="19538"/>
                  </a:lnTo>
                  <a:lnTo>
                    <a:pt x="15004" y="21047"/>
                  </a:lnTo>
                  <a:lnTo>
                    <a:pt x="10800" y="21600"/>
                  </a:lnTo>
                  <a:lnTo>
                    <a:pt x="6596" y="21047"/>
                  </a:lnTo>
                  <a:lnTo>
                    <a:pt x="3163" y="19538"/>
                  </a:lnTo>
                  <a:lnTo>
                    <a:pt x="849" y="17299"/>
                  </a:lnTo>
                  <a:lnTo>
                    <a:pt x="0" y="14559"/>
                  </a:lnTo>
                  <a:lnTo>
                    <a:pt x="1687" y="10643"/>
                  </a:lnTo>
                  <a:lnTo>
                    <a:pt x="5400" y="5821"/>
                  </a:lnTo>
                  <a:lnTo>
                    <a:pt x="9112" y="1728"/>
                  </a:lnTo>
                  <a:lnTo>
                    <a:pt x="10800" y="0"/>
                  </a:lnTo>
                  <a:lnTo>
                    <a:pt x="17044" y="6229"/>
                  </a:lnTo>
                  <a:lnTo>
                    <a:pt x="20250" y="9823"/>
                  </a:lnTo>
                  <a:lnTo>
                    <a:pt x="21431" y="12144"/>
                  </a:lnTo>
                  <a:lnTo>
                    <a:pt x="21600" y="14559"/>
                  </a:lnTo>
                  <a:close/>
                  <a:moveTo>
                    <a:pt x="10728" y="19173"/>
                  </a:moveTo>
                  <a:lnTo>
                    <a:pt x="8038" y="18819"/>
                  </a:lnTo>
                  <a:lnTo>
                    <a:pt x="5842" y="17854"/>
                  </a:lnTo>
                  <a:lnTo>
                    <a:pt x="4361" y="16421"/>
                  </a:lnTo>
                  <a:lnTo>
                    <a:pt x="3818" y="14667"/>
                  </a:lnTo>
                </a:path>
              </a:pathLst>
            </a:custGeom>
            <a:noFill/>
            <a:ln w="19075" cap="flat" cmpd="sng">
              <a:solidFill>
                <a:srgbClr val="1BDAF1"/>
              </a:solidFill>
              <a:prstDash val="solid"/>
              <a:round/>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Arial"/>
                <a:buNone/>
              </a:pPr>
              <a:endParaRPr sz="5000" b="0" i="0" u="none" strike="noStrike" cap="none">
                <a:solidFill>
                  <a:srgbClr val="000000"/>
                </a:solidFill>
                <a:latin typeface="Helvetica Neue"/>
                <a:ea typeface="Helvetica Neue"/>
                <a:cs typeface="Helvetica Neue"/>
                <a:sym typeface="Helvetica Neue"/>
              </a:endParaRPr>
            </a:p>
          </p:txBody>
        </p:sp>
        <p:sp>
          <p:nvSpPr>
            <p:cNvPr id="457" name="Google Shape;457;p18"/>
            <p:cNvSpPr/>
            <p:nvPr/>
          </p:nvSpPr>
          <p:spPr>
            <a:xfrm>
              <a:off x="-2" y="-1"/>
              <a:ext cx="1050543" cy="1050542"/>
            </a:xfrm>
            <a:custGeom>
              <a:avLst/>
              <a:gdLst/>
              <a:ahLst/>
              <a:cxnLst/>
              <a:rect l="l" t="t" r="r" b="b"/>
              <a:pathLst>
                <a:path w="21600" h="21600" extrusionOk="0">
                  <a:moveTo>
                    <a:pt x="10800" y="21600"/>
                  </a:moveTo>
                  <a:lnTo>
                    <a:pt x="12741" y="21426"/>
                  </a:lnTo>
                  <a:lnTo>
                    <a:pt x="14568" y="20924"/>
                  </a:lnTo>
                  <a:lnTo>
                    <a:pt x="16251" y="20125"/>
                  </a:lnTo>
                  <a:lnTo>
                    <a:pt x="17758" y="19060"/>
                  </a:lnTo>
                  <a:lnTo>
                    <a:pt x="19060" y="17758"/>
                  </a:lnTo>
                  <a:lnTo>
                    <a:pt x="20125" y="16251"/>
                  </a:lnTo>
                  <a:lnTo>
                    <a:pt x="20924" y="14568"/>
                  </a:lnTo>
                  <a:lnTo>
                    <a:pt x="21426" y="12741"/>
                  </a:lnTo>
                  <a:lnTo>
                    <a:pt x="21600" y="10800"/>
                  </a:lnTo>
                  <a:lnTo>
                    <a:pt x="21426" y="8859"/>
                  </a:lnTo>
                  <a:lnTo>
                    <a:pt x="20924" y="7032"/>
                  </a:lnTo>
                  <a:lnTo>
                    <a:pt x="20125" y="5349"/>
                  </a:lnTo>
                  <a:lnTo>
                    <a:pt x="19060" y="3842"/>
                  </a:lnTo>
                  <a:lnTo>
                    <a:pt x="17758" y="2540"/>
                  </a:lnTo>
                  <a:lnTo>
                    <a:pt x="16251" y="1475"/>
                  </a:lnTo>
                  <a:lnTo>
                    <a:pt x="14568" y="676"/>
                  </a:lnTo>
                  <a:lnTo>
                    <a:pt x="12741" y="174"/>
                  </a:lnTo>
                  <a:lnTo>
                    <a:pt x="10800" y="0"/>
                  </a:lnTo>
                  <a:lnTo>
                    <a:pt x="8859" y="174"/>
                  </a:lnTo>
                  <a:lnTo>
                    <a:pt x="7032" y="676"/>
                  </a:lnTo>
                  <a:lnTo>
                    <a:pt x="5349" y="1475"/>
                  </a:lnTo>
                  <a:lnTo>
                    <a:pt x="3842" y="2540"/>
                  </a:lnTo>
                  <a:lnTo>
                    <a:pt x="2540" y="3842"/>
                  </a:lnTo>
                  <a:lnTo>
                    <a:pt x="1475" y="5349"/>
                  </a:lnTo>
                  <a:lnTo>
                    <a:pt x="676" y="7032"/>
                  </a:lnTo>
                  <a:lnTo>
                    <a:pt x="174" y="8859"/>
                  </a:lnTo>
                  <a:lnTo>
                    <a:pt x="0" y="10800"/>
                  </a:lnTo>
                  <a:lnTo>
                    <a:pt x="174" y="12741"/>
                  </a:lnTo>
                  <a:lnTo>
                    <a:pt x="676" y="14568"/>
                  </a:lnTo>
                  <a:lnTo>
                    <a:pt x="1475" y="16251"/>
                  </a:lnTo>
                  <a:lnTo>
                    <a:pt x="2540" y="17758"/>
                  </a:lnTo>
                  <a:lnTo>
                    <a:pt x="3842" y="19060"/>
                  </a:lnTo>
                  <a:lnTo>
                    <a:pt x="5349" y="20125"/>
                  </a:lnTo>
                  <a:lnTo>
                    <a:pt x="7032" y="20924"/>
                  </a:lnTo>
                  <a:lnTo>
                    <a:pt x="8859" y="21426"/>
                  </a:lnTo>
                  <a:lnTo>
                    <a:pt x="10800" y="21600"/>
                  </a:lnTo>
                  <a:close/>
                </a:path>
              </a:pathLst>
            </a:custGeom>
            <a:noFill/>
            <a:ln w="22300" cap="flat" cmpd="sng">
              <a:solidFill>
                <a:srgbClr val="1BDAF1"/>
              </a:solidFill>
              <a:prstDash val="solid"/>
              <a:round/>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Arial"/>
                <a:buNone/>
              </a:pPr>
              <a:endParaRPr sz="5000" b="0" i="0" u="none" strike="noStrike" cap="none">
                <a:solidFill>
                  <a:srgbClr val="000000"/>
                </a:solidFill>
                <a:latin typeface="Helvetica Neue"/>
                <a:ea typeface="Helvetica Neue"/>
                <a:cs typeface="Helvetica Neue"/>
                <a:sym typeface="Helvetica Neue"/>
              </a:endParaRPr>
            </a:p>
          </p:txBody>
        </p:sp>
      </p:grpSp>
      <p:grpSp>
        <p:nvGrpSpPr>
          <p:cNvPr id="458" name="Google Shape;458;p18"/>
          <p:cNvGrpSpPr/>
          <p:nvPr/>
        </p:nvGrpSpPr>
        <p:grpSpPr>
          <a:xfrm>
            <a:off x="11670087" y="3603870"/>
            <a:ext cx="1043827" cy="1043828"/>
            <a:chOff x="-3" y="-3"/>
            <a:chExt cx="1043826" cy="1043827"/>
          </a:xfrm>
        </p:grpSpPr>
        <p:sp>
          <p:nvSpPr>
            <p:cNvPr id="459" name="Google Shape;459;p18"/>
            <p:cNvSpPr/>
            <p:nvPr/>
          </p:nvSpPr>
          <p:spPr>
            <a:xfrm>
              <a:off x="-3" y="-3"/>
              <a:ext cx="1043826" cy="1043827"/>
            </a:xfrm>
            <a:custGeom>
              <a:avLst/>
              <a:gdLst/>
              <a:ahLst/>
              <a:cxnLst/>
              <a:rect l="l" t="t" r="r" b="b"/>
              <a:pathLst>
                <a:path w="21600" h="21600" extrusionOk="0">
                  <a:moveTo>
                    <a:pt x="21600" y="10800"/>
                  </a:moveTo>
                  <a:lnTo>
                    <a:pt x="21426" y="12741"/>
                  </a:lnTo>
                  <a:lnTo>
                    <a:pt x="20924" y="14569"/>
                  </a:lnTo>
                  <a:lnTo>
                    <a:pt x="20126" y="16251"/>
                  </a:lnTo>
                  <a:lnTo>
                    <a:pt x="19060" y="17758"/>
                  </a:lnTo>
                  <a:lnTo>
                    <a:pt x="17758" y="19060"/>
                  </a:lnTo>
                  <a:lnTo>
                    <a:pt x="16251" y="20126"/>
                  </a:lnTo>
                  <a:lnTo>
                    <a:pt x="14569" y="20924"/>
                  </a:lnTo>
                  <a:lnTo>
                    <a:pt x="12741" y="21426"/>
                  </a:lnTo>
                  <a:lnTo>
                    <a:pt x="10800" y="21600"/>
                  </a:lnTo>
                  <a:lnTo>
                    <a:pt x="8859" y="21426"/>
                  </a:lnTo>
                  <a:lnTo>
                    <a:pt x="7031" y="20924"/>
                  </a:lnTo>
                  <a:lnTo>
                    <a:pt x="5349" y="20126"/>
                  </a:lnTo>
                  <a:lnTo>
                    <a:pt x="3842" y="19060"/>
                  </a:lnTo>
                  <a:lnTo>
                    <a:pt x="2540" y="17758"/>
                  </a:lnTo>
                  <a:lnTo>
                    <a:pt x="1474" y="16251"/>
                  </a:lnTo>
                  <a:lnTo>
                    <a:pt x="676" y="14569"/>
                  </a:lnTo>
                  <a:lnTo>
                    <a:pt x="174" y="12741"/>
                  </a:lnTo>
                  <a:lnTo>
                    <a:pt x="0" y="10800"/>
                  </a:lnTo>
                  <a:lnTo>
                    <a:pt x="174" y="8859"/>
                  </a:lnTo>
                  <a:lnTo>
                    <a:pt x="676" y="7031"/>
                  </a:lnTo>
                  <a:lnTo>
                    <a:pt x="1474" y="5349"/>
                  </a:lnTo>
                  <a:lnTo>
                    <a:pt x="2540" y="3842"/>
                  </a:lnTo>
                  <a:lnTo>
                    <a:pt x="3842" y="2540"/>
                  </a:lnTo>
                  <a:lnTo>
                    <a:pt x="5349" y="1474"/>
                  </a:lnTo>
                  <a:lnTo>
                    <a:pt x="7031" y="676"/>
                  </a:lnTo>
                  <a:lnTo>
                    <a:pt x="8859" y="174"/>
                  </a:lnTo>
                  <a:lnTo>
                    <a:pt x="10800" y="0"/>
                  </a:lnTo>
                  <a:lnTo>
                    <a:pt x="12741" y="174"/>
                  </a:lnTo>
                  <a:lnTo>
                    <a:pt x="14569" y="676"/>
                  </a:lnTo>
                  <a:lnTo>
                    <a:pt x="16251" y="1474"/>
                  </a:lnTo>
                  <a:lnTo>
                    <a:pt x="17758" y="2540"/>
                  </a:lnTo>
                  <a:lnTo>
                    <a:pt x="19060" y="3842"/>
                  </a:lnTo>
                  <a:lnTo>
                    <a:pt x="20126" y="5349"/>
                  </a:lnTo>
                  <a:lnTo>
                    <a:pt x="20924" y="7031"/>
                  </a:lnTo>
                  <a:lnTo>
                    <a:pt x="21426" y="8859"/>
                  </a:lnTo>
                  <a:lnTo>
                    <a:pt x="21600" y="10800"/>
                  </a:lnTo>
                  <a:close/>
                </a:path>
              </a:pathLst>
            </a:custGeom>
            <a:noFill/>
            <a:ln w="25550" cap="flat" cmpd="sng">
              <a:solidFill>
                <a:srgbClr val="1562BF"/>
              </a:solidFill>
              <a:prstDash val="solid"/>
              <a:round/>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Arial"/>
                <a:buNone/>
              </a:pPr>
              <a:endParaRPr sz="5000" b="0" i="0" u="none" strike="noStrike" cap="none">
                <a:solidFill>
                  <a:srgbClr val="000000"/>
                </a:solidFill>
                <a:latin typeface="Helvetica Neue"/>
                <a:ea typeface="Helvetica Neue"/>
                <a:cs typeface="Helvetica Neue"/>
                <a:sym typeface="Helvetica Neue"/>
              </a:endParaRPr>
            </a:p>
          </p:txBody>
        </p:sp>
        <p:sp>
          <p:nvSpPr>
            <p:cNvPr id="460" name="Google Shape;460;p18"/>
            <p:cNvSpPr/>
            <p:nvPr/>
          </p:nvSpPr>
          <p:spPr>
            <a:xfrm>
              <a:off x="339725" y="290447"/>
              <a:ext cx="227734" cy="486821"/>
            </a:xfrm>
            <a:custGeom>
              <a:avLst/>
              <a:gdLst/>
              <a:ahLst/>
              <a:cxnLst/>
              <a:rect l="l" t="t" r="r" b="b"/>
              <a:pathLst>
                <a:path w="21600" h="21600" extrusionOk="0">
                  <a:moveTo>
                    <a:pt x="21600" y="4500"/>
                  </a:moveTo>
                  <a:lnTo>
                    <a:pt x="20893" y="2748"/>
                  </a:lnTo>
                  <a:lnTo>
                    <a:pt x="18964" y="1318"/>
                  </a:lnTo>
                  <a:lnTo>
                    <a:pt x="16104" y="353"/>
                  </a:lnTo>
                  <a:lnTo>
                    <a:pt x="12601" y="0"/>
                  </a:lnTo>
                  <a:lnTo>
                    <a:pt x="8999" y="0"/>
                  </a:lnTo>
                  <a:lnTo>
                    <a:pt x="5496" y="353"/>
                  </a:lnTo>
                  <a:lnTo>
                    <a:pt x="2636" y="1318"/>
                  </a:lnTo>
                  <a:lnTo>
                    <a:pt x="707" y="2748"/>
                  </a:lnTo>
                  <a:lnTo>
                    <a:pt x="0" y="4500"/>
                  </a:lnTo>
                  <a:lnTo>
                    <a:pt x="0" y="17100"/>
                  </a:lnTo>
                  <a:lnTo>
                    <a:pt x="707" y="18852"/>
                  </a:lnTo>
                  <a:lnTo>
                    <a:pt x="2636" y="20282"/>
                  </a:lnTo>
                  <a:lnTo>
                    <a:pt x="5496" y="21246"/>
                  </a:lnTo>
                  <a:lnTo>
                    <a:pt x="8999" y="21600"/>
                  </a:lnTo>
                  <a:lnTo>
                    <a:pt x="12601" y="21600"/>
                  </a:lnTo>
                  <a:lnTo>
                    <a:pt x="16104" y="21246"/>
                  </a:lnTo>
                  <a:lnTo>
                    <a:pt x="18964" y="20282"/>
                  </a:lnTo>
                  <a:lnTo>
                    <a:pt x="20893" y="18852"/>
                  </a:lnTo>
                  <a:lnTo>
                    <a:pt x="21600" y="17100"/>
                  </a:lnTo>
                </a:path>
              </a:pathLst>
            </a:custGeom>
            <a:noFill/>
            <a:ln w="25550" cap="flat" cmpd="sng">
              <a:solidFill>
                <a:srgbClr val="1562BF"/>
              </a:solidFill>
              <a:prstDash val="solid"/>
              <a:round/>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Arial"/>
                <a:buNone/>
              </a:pPr>
              <a:endParaRPr sz="5000" b="0" i="0" u="none" strike="noStrike" cap="none">
                <a:solidFill>
                  <a:srgbClr val="000000"/>
                </a:solidFill>
                <a:latin typeface="Helvetica Neue"/>
                <a:ea typeface="Helvetica Neue"/>
                <a:cs typeface="Helvetica Neue"/>
                <a:sym typeface="Helvetica Neue"/>
              </a:endParaRPr>
            </a:p>
          </p:txBody>
        </p:sp>
        <p:pic>
          <p:nvPicPr>
            <p:cNvPr id="461" name="Google Shape;461;p18" descr="object 20"/>
            <p:cNvPicPr preferRelativeResize="0"/>
            <p:nvPr/>
          </p:nvPicPr>
          <p:blipFill rotWithShape="1">
            <a:blip r:embed="rId5">
              <a:alphaModFix/>
            </a:blip>
            <a:srcRect/>
            <a:stretch/>
          </p:blipFill>
          <p:spPr>
            <a:xfrm>
              <a:off x="621960" y="203089"/>
              <a:ext cx="183680" cy="191892"/>
            </a:xfrm>
            <a:prstGeom prst="rect">
              <a:avLst/>
            </a:prstGeom>
            <a:noFill/>
            <a:ln>
              <a:noFill/>
            </a:ln>
          </p:spPr>
        </p:pic>
      </p:grpSp>
      <p:grpSp>
        <p:nvGrpSpPr>
          <p:cNvPr id="462" name="Google Shape;462;p18"/>
          <p:cNvGrpSpPr/>
          <p:nvPr/>
        </p:nvGrpSpPr>
        <p:grpSpPr>
          <a:xfrm>
            <a:off x="11666727" y="7827411"/>
            <a:ext cx="1050544" cy="1050543"/>
            <a:chOff x="-2" y="-1"/>
            <a:chExt cx="1050543" cy="1050542"/>
          </a:xfrm>
        </p:grpSpPr>
        <p:sp>
          <p:nvSpPr>
            <p:cNvPr id="463" name="Google Shape;463;p18"/>
            <p:cNvSpPr/>
            <p:nvPr/>
          </p:nvSpPr>
          <p:spPr>
            <a:xfrm>
              <a:off x="195622" y="187408"/>
              <a:ext cx="660042" cy="601059"/>
            </a:xfrm>
            <a:custGeom>
              <a:avLst/>
              <a:gdLst/>
              <a:ahLst/>
              <a:cxnLst/>
              <a:rect l="l" t="t" r="r" b="b"/>
              <a:pathLst>
                <a:path w="21600" h="21600" extrusionOk="0">
                  <a:moveTo>
                    <a:pt x="11447" y="10922"/>
                  </a:moveTo>
                  <a:lnTo>
                    <a:pt x="10113" y="10922"/>
                  </a:lnTo>
                  <a:lnTo>
                    <a:pt x="9572" y="11460"/>
                  </a:lnTo>
                  <a:lnTo>
                    <a:pt x="9572" y="12792"/>
                  </a:lnTo>
                  <a:lnTo>
                    <a:pt x="10113" y="13331"/>
                  </a:lnTo>
                  <a:lnTo>
                    <a:pt x="11447" y="13331"/>
                  </a:lnTo>
                  <a:lnTo>
                    <a:pt x="11988" y="12792"/>
                  </a:lnTo>
                  <a:lnTo>
                    <a:pt x="11988" y="11460"/>
                  </a:lnTo>
                  <a:lnTo>
                    <a:pt x="11447" y="10922"/>
                  </a:lnTo>
                  <a:close/>
                  <a:moveTo>
                    <a:pt x="6642" y="19191"/>
                  </a:moveTo>
                  <a:lnTo>
                    <a:pt x="5307" y="19191"/>
                  </a:lnTo>
                  <a:lnTo>
                    <a:pt x="4767" y="19730"/>
                  </a:lnTo>
                  <a:lnTo>
                    <a:pt x="4767" y="21061"/>
                  </a:lnTo>
                  <a:lnTo>
                    <a:pt x="5307" y="21600"/>
                  </a:lnTo>
                  <a:lnTo>
                    <a:pt x="6642" y="21600"/>
                  </a:lnTo>
                  <a:lnTo>
                    <a:pt x="7183" y="21061"/>
                  </a:lnTo>
                  <a:lnTo>
                    <a:pt x="7183" y="19730"/>
                  </a:lnTo>
                  <a:lnTo>
                    <a:pt x="6642" y="19191"/>
                  </a:lnTo>
                  <a:close/>
                  <a:moveTo>
                    <a:pt x="1876" y="10922"/>
                  </a:moveTo>
                  <a:lnTo>
                    <a:pt x="542" y="10922"/>
                  </a:lnTo>
                  <a:lnTo>
                    <a:pt x="1" y="11460"/>
                  </a:lnTo>
                  <a:lnTo>
                    <a:pt x="1" y="12792"/>
                  </a:lnTo>
                  <a:lnTo>
                    <a:pt x="542" y="13331"/>
                  </a:lnTo>
                  <a:lnTo>
                    <a:pt x="1876" y="13331"/>
                  </a:lnTo>
                  <a:lnTo>
                    <a:pt x="2417" y="12792"/>
                  </a:lnTo>
                  <a:lnTo>
                    <a:pt x="2417" y="11460"/>
                  </a:lnTo>
                  <a:lnTo>
                    <a:pt x="1876" y="10922"/>
                  </a:lnTo>
                  <a:close/>
                  <a:moveTo>
                    <a:pt x="6642" y="8211"/>
                  </a:moveTo>
                  <a:lnTo>
                    <a:pt x="5307" y="8211"/>
                  </a:lnTo>
                  <a:lnTo>
                    <a:pt x="4767" y="8751"/>
                  </a:lnTo>
                  <a:lnTo>
                    <a:pt x="4767" y="10082"/>
                  </a:lnTo>
                  <a:lnTo>
                    <a:pt x="5307" y="10622"/>
                  </a:lnTo>
                  <a:lnTo>
                    <a:pt x="6642" y="10622"/>
                  </a:lnTo>
                  <a:lnTo>
                    <a:pt x="7183" y="10082"/>
                  </a:lnTo>
                  <a:lnTo>
                    <a:pt x="7183" y="8751"/>
                  </a:lnTo>
                  <a:lnTo>
                    <a:pt x="6642" y="8211"/>
                  </a:lnTo>
                  <a:close/>
                  <a:moveTo>
                    <a:pt x="11447" y="0"/>
                  </a:moveTo>
                  <a:lnTo>
                    <a:pt x="10113" y="0"/>
                  </a:lnTo>
                  <a:lnTo>
                    <a:pt x="9572" y="540"/>
                  </a:lnTo>
                  <a:lnTo>
                    <a:pt x="9572" y="1871"/>
                  </a:lnTo>
                  <a:lnTo>
                    <a:pt x="10113" y="2409"/>
                  </a:lnTo>
                  <a:lnTo>
                    <a:pt x="11447" y="2409"/>
                  </a:lnTo>
                  <a:lnTo>
                    <a:pt x="11988" y="1871"/>
                  </a:lnTo>
                  <a:lnTo>
                    <a:pt x="11988" y="540"/>
                  </a:lnTo>
                  <a:lnTo>
                    <a:pt x="11447" y="0"/>
                  </a:lnTo>
                  <a:close/>
                  <a:moveTo>
                    <a:pt x="16329" y="8211"/>
                  </a:moveTo>
                  <a:lnTo>
                    <a:pt x="14994" y="8211"/>
                  </a:lnTo>
                  <a:lnTo>
                    <a:pt x="14453" y="8751"/>
                  </a:lnTo>
                  <a:lnTo>
                    <a:pt x="14453" y="10082"/>
                  </a:lnTo>
                  <a:lnTo>
                    <a:pt x="14994" y="10622"/>
                  </a:lnTo>
                  <a:lnTo>
                    <a:pt x="16329" y="10622"/>
                  </a:lnTo>
                  <a:lnTo>
                    <a:pt x="16870" y="10082"/>
                  </a:lnTo>
                  <a:lnTo>
                    <a:pt x="16870" y="8751"/>
                  </a:lnTo>
                  <a:lnTo>
                    <a:pt x="16329" y="8211"/>
                  </a:lnTo>
                  <a:close/>
                  <a:moveTo>
                    <a:pt x="21060" y="10922"/>
                  </a:moveTo>
                  <a:lnTo>
                    <a:pt x="19725" y="10922"/>
                  </a:lnTo>
                  <a:lnTo>
                    <a:pt x="19185" y="11460"/>
                  </a:lnTo>
                  <a:lnTo>
                    <a:pt x="19185" y="12792"/>
                  </a:lnTo>
                  <a:lnTo>
                    <a:pt x="19725" y="13331"/>
                  </a:lnTo>
                  <a:lnTo>
                    <a:pt x="21060" y="13331"/>
                  </a:lnTo>
                  <a:lnTo>
                    <a:pt x="21600" y="12792"/>
                  </a:lnTo>
                  <a:lnTo>
                    <a:pt x="21600" y="11460"/>
                  </a:lnTo>
                  <a:lnTo>
                    <a:pt x="21060" y="10922"/>
                  </a:lnTo>
                  <a:close/>
                  <a:moveTo>
                    <a:pt x="16222" y="19191"/>
                  </a:moveTo>
                  <a:lnTo>
                    <a:pt x="14888" y="19191"/>
                  </a:lnTo>
                  <a:lnTo>
                    <a:pt x="14347" y="19730"/>
                  </a:lnTo>
                  <a:lnTo>
                    <a:pt x="14347" y="21061"/>
                  </a:lnTo>
                  <a:lnTo>
                    <a:pt x="14888" y="21600"/>
                  </a:lnTo>
                  <a:lnTo>
                    <a:pt x="16222" y="21600"/>
                  </a:lnTo>
                  <a:lnTo>
                    <a:pt x="16763" y="21061"/>
                  </a:lnTo>
                  <a:lnTo>
                    <a:pt x="16763" y="19730"/>
                  </a:lnTo>
                  <a:lnTo>
                    <a:pt x="16222" y="19191"/>
                  </a:lnTo>
                  <a:close/>
                  <a:moveTo>
                    <a:pt x="11490" y="16496"/>
                  </a:moveTo>
                  <a:lnTo>
                    <a:pt x="10156" y="16496"/>
                  </a:lnTo>
                  <a:lnTo>
                    <a:pt x="9615" y="17035"/>
                  </a:lnTo>
                  <a:lnTo>
                    <a:pt x="9615" y="18365"/>
                  </a:lnTo>
                  <a:lnTo>
                    <a:pt x="10156" y="18906"/>
                  </a:lnTo>
                  <a:lnTo>
                    <a:pt x="11490" y="18906"/>
                  </a:lnTo>
                  <a:lnTo>
                    <a:pt x="12031" y="18365"/>
                  </a:lnTo>
                  <a:lnTo>
                    <a:pt x="12031" y="17035"/>
                  </a:lnTo>
                  <a:lnTo>
                    <a:pt x="11490" y="16496"/>
                  </a:lnTo>
                  <a:close/>
                  <a:moveTo>
                    <a:pt x="3043" y="18196"/>
                  </a:moveTo>
                  <a:lnTo>
                    <a:pt x="2958" y="18228"/>
                  </a:lnTo>
                  <a:lnTo>
                    <a:pt x="2813" y="18540"/>
                  </a:lnTo>
                  <a:lnTo>
                    <a:pt x="2660" y="18747"/>
                  </a:lnTo>
                  <a:lnTo>
                    <a:pt x="2408" y="18976"/>
                  </a:lnTo>
                  <a:lnTo>
                    <a:pt x="2414" y="19055"/>
                  </a:lnTo>
                  <a:lnTo>
                    <a:pt x="2487" y="19096"/>
                  </a:lnTo>
                  <a:lnTo>
                    <a:pt x="4047" y="19996"/>
                  </a:lnTo>
                  <a:lnTo>
                    <a:pt x="4122" y="19961"/>
                  </a:lnTo>
                  <a:lnTo>
                    <a:pt x="4216" y="19630"/>
                  </a:lnTo>
                  <a:lnTo>
                    <a:pt x="4334" y="19404"/>
                  </a:lnTo>
                  <a:lnTo>
                    <a:pt x="4546" y="19142"/>
                  </a:lnTo>
                  <a:lnTo>
                    <a:pt x="4532" y="19054"/>
                  </a:lnTo>
                  <a:lnTo>
                    <a:pt x="3043" y="18196"/>
                  </a:lnTo>
                  <a:close/>
                  <a:moveTo>
                    <a:pt x="1876" y="16318"/>
                  </a:moveTo>
                  <a:lnTo>
                    <a:pt x="542" y="16318"/>
                  </a:lnTo>
                  <a:lnTo>
                    <a:pt x="0" y="16858"/>
                  </a:lnTo>
                  <a:lnTo>
                    <a:pt x="8" y="18196"/>
                  </a:lnTo>
                  <a:lnTo>
                    <a:pt x="542" y="18728"/>
                  </a:lnTo>
                  <a:lnTo>
                    <a:pt x="1876" y="18728"/>
                  </a:lnTo>
                  <a:lnTo>
                    <a:pt x="2409" y="18196"/>
                  </a:lnTo>
                  <a:lnTo>
                    <a:pt x="2416" y="16858"/>
                  </a:lnTo>
                  <a:lnTo>
                    <a:pt x="1876" y="16318"/>
                  </a:lnTo>
                  <a:close/>
                  <a:moveTo>
                    <a:pt x="6642" y="2651"/>
                  </a:moveTo>
                  <a:lnTo>
                    <a:pt x="5307" y="2651"/>
                  </a:lnTo>
                  <a:lnTo>
                    <a:pt x="4767" y="3191"/>
                  </a:lnTo>
                  <a:lnTo>
                    <a:pt x="4767" y="4522"/>
                  </a:lnTo>
                  <a:lnTo>
                    <a:pt x="5307" y="5061"/>
                  </a:lnTo>
                  <a:lnTo>
                    <a:pt x="6642" y="5061"/>
                  </a:lnTo>
                  <a:lnTo>
                    <a:pt x="7183" y="4522"/>
                  </a:lnTo>
                  <a:lnTo>
                    <a:pt x="7183" y="3191"/>
                  </a:lnTo>
                  <a:lnTo>
                    <a:pt x="6642" y="2651"/>
                  </a:lnTo>
                  <a:close/>
                  <a:moveTo>
                    <a:pt x="21060" y="16433"/>
                  </a:moveTo>
                  <a:lnTo>
                    <a:pt x="19725" y="16433"/>
                  </a:lnTo>
                  <a:lnTo>
                    <a:pt x="19185" y="16971"/>
                  </a:lnTo>
                  <a:lnTo>
                    <a:pt x="19185" y="18302"/>
                  </a:lnTo>
                  <a:lnTo>
                    <a:pt x="19725" y="18842"/>
                  </a:lnTo>
                  <a:lnTo>
                    <a:pt x="21060" y="18842"/>
                  </a:lnTo>
                  <a:lnTo>
                    <a:pt x="21600" y="18302"/>
                  </a:lnTo>
                  <a:lnTo>
                    <a:pt x="21600" y="16971"/>
                  </a:lnTo>
                  <a:lnTo>
                    <a:pt x="21060" y="16433"/>
                  </a:lnTo>
                  <a:close/>
                  <a:moveTo>
                    <a:pt x="16222" y="2804"/>
                  </a:moveTo>
                  <a:lnTo>
                    <a:pt x="14888" y="2804"/>
                  </a:lnTo>
                  <a:lnTo>
                    <a:pt x="14347" y="3344"/>
                  </a:lnTo>
                  <a:lnTo>
                    <a:pt x="14347" y="4675"/>
                  </a:lnTo>
                  <a:lnTo>
                    <a:pt x="14888" y="5215"/>
                  </a:lnTo>
                  <a:lnTo>
                    <a:pt x="16222" y="5215"/>
                  </a:lnTo>
                  <a:lnTo>
                    <a:pt x="16763" y="4675"/>
                  </a:lnTo>
                  <a:lnTo>
                    <a:pt x="16763" y="3344"/>
                  </a:lnTo>
                  <a:lnTo>
                    <a:pt x="16222" y="2804"/>
                  </a:lnTo>
                  <a:close/>
                  <a:moveTo>
                    <a:pt x="4078" y="9874"/>
                  </a:moveTo>
                  <a:lnTo>
                    <a:pt x="4001" y="9917"/>
                  </a:lnTo>
                  <a:lnTo>
                    <a:pt x="2577" y="10738"/>
                  </a:lnTo>
                  <a:lnTo>
                    <a:pt x="2567" y="10822"/>
                  </a:lnTo>
                  <a:lnTo>
                    <a:pt x="2790" y="11075"/>
                  </a:lnTo>
                  <a:lnTo>
                    <a:pt x="2918" y="11295"/>
                  </a:lnTo>
                  <a:lnTo>
                    <a:pt x="3026" y="11622"/>
                  </a:lnTo>
                  <a:lnTo>
                    <a:pt x="3103" y="11655"/>
                  </a:lnTo>
                  <a:lnTo>
                    <a:pt x="4597" y="10796"/>
                  </a:lnTo>
                  <a:lnTo>
                    <a:pt x="4607" y="10711"/>
                  </a:lnTo>
                  <a:lnTo>
                    <a:pt x="4386" y="10455"/>
                  </a:lnTo>
                  <a:lnTo>
                    <a:pt x="4259" y="10234"/>
                  </a:lnTo>
                  <a:lnTo>
                    <a:pt x="4154" y="9908"/>
                  </a:lnTo>
                  <a:lnTo>
                    <a:pt x="4078" y="9874"/>
                  </a:lnTo>
                  <a:close/>
                  <a:moveTo>
                    <a:pt x="687" y="13933"/>
                  </a:moveTo>
                  <a:lnTo>
                    <a:pt x="619" y="13981"/>
                  </a:lnTo>
                  <a:lnTo>
                    <a:pt x="619" y="15668"/>
                  </a:lnTo>
                  <a:lnTo>
                    <a:pt x="687" y="15716"/>
                  </a:lnTo>
                  <a:lnTo>
                    <a:pt x="912" y="15663"/>
                  </a:lnTo>
                  <a:lnTo>
                    <a:pt x="1058" y="15645"/>
                  </a:lnTo>
                  <a:lnTo>
                    <a:pt x="1664" y="15645"/>
                  </a:lnTo>
                  <a:lnTo>
                    <a:pt x="1680" y="15632"/>
                  </a:lnTo>
                  <a:lnTo>
                    <a:pt x="1680" y="14018"/>
                  </a:lnTo>
                  <a:lnTo>
                    <a:pt x="1664" y="14006"/>
                  </a:lnTo>
                  <a:lnTo>
                    <a:pt x="1058" y="14006"/>
                  </a:lnTo>
                  <a:lnTo>
                    <a:pt x="912" y="13988"/>
                  </a:lnTo>
                  <a:lnTo>
                    <a:pt x="687" y="13933"/>
                  </a:lnTo>
                  <a:close/>
                  <a:moveTo>
                    <a:pt x="1664" y="15645"/>
                  </a:moveTo>
                  <a:lnTo>
                    <a:pt x="1316" y="15645"/>
                  </a:lnTo>
                  <a:lnTo>
                    <a:pt x="1421" y="15654"/>
                  </a:lnTo>
                  <a:lnTo>
                    <a:pt x="1610" y="15686"/>
                  </a:lnTo>
                  <a:lnTo>
                    <a:pt x="1664" y="15645"/>
                  </a:lnTo>
                  <a:close/>
                  <a:moveTo>
                    <a:pt x="1610" y="13964"/>
                  </a:moveTo>
                  <a:lnTo>
                    <a:pt x="1421" y="13995"/>
                  </a:lnTo>
                  <a:lnTo>
                    <a:pt x="1316" y="14006"/>
                  </a:lnTo>
                  <a:lnTo>
                    <a:pt x="1664" y="14006"/>
                  </a:lnTo>
                  <a:lnTo>
                    <a:pt x="1610" y="13964"/>
                  </a:lnTo>
                  <a:close/>
                  <a:moveTo>
                    <a:pt x="7869" y="9884"/>
                  </a:moveTo>
                  <a:lnTo>
                    <a:pt x="7792" y="9917"/>
                  </a:lnTo>
                  <a:lnTo>
                    <a:pt x="7684" y="10248"/>
                  </a:lnTo>
                  <a:lnTo>
                    <a:pt x="7552" y="10473"/>
                  </a:lnTo>
                  <a:lnTo>
                    <a:pt x="7325" y="10729"/>
                  </a:lnTo>
                  <a:lnTo>
                    <a:pt x="7334" y="10814"/>
                  </a:lnTo>
                  <a:lnTo>
                    <a:pt x="8860" y="11692"/>
                  </a:lnTo>
                  <a:lnTo>
                    <a:pt x="8936" y="11658"/>
                  </a:lnTo>
                  <a:lnTo>
                    <a:pt x="9037" y="11324"/>
                  </a:lnTo>
                  <a:lnTo>
                    <a:pt x="9163" y="11096"/>
                  </a:lnTo>
                  <a:lnTo>
                    <a:pt x="9328" y="10901"/>
                  </a:lnTo>
                  <a:lnTo>
                    <a:pt x="9385" y="10835"/>
                  </a:lnTo>
                  <a:lnTo>
                    <a:pt x="9374" y="10750"/>
                  </a:lnTo>
                  <a:lnTo>
                    <a:pt x="7869" y="9884"/>
                  </a:lnTo>
                  <a:close/>
                  <a:moveTo>
                    <a:pt x="17550" y="9912"/>
                  </a:moveTo>
                  <a:lnTo>
                    <a:pt x="17472" y="9945"/>
                  </a:lnTo>
                  <a:lnTo>
                    <a:pt x="17360" y="10269"/>
                  </a:lnTo>
                  <a:lnTo>
                    <a:pt x="17229" y="10488"/>
                  </a:lnTo>
                  <a:lnTo>
                    <a:pt x="17002" y="10739"/>
                  </a:lnTo>
                  <a:lnTo>
                    <a:pt x="17011" y="10823"/>
                  </a:lnTo>
                  <a:lnTo>
                    <a:pt x="17087" y="10865"/>
                  </a:lnTo>
                  <a:lnTo>
                    <a:pt x="18417" y="11631"/>
                  </a:lnTo>
                  <a:lnTo>
                    <a:pt x="18494" y="11676"/>
                  </a:lnTo>
                  <a:lnTo>
                    <a:pt x="18570" y="11642"/>
                  </a:lnTo>
                  <a:lnTo>
                    <a:pt x="18674" y="11314"/>
                  </a:lnTo>
                  <a:lnTo>
                    <a:pt x="18799" y="11093"/>
                  </a:lnTo>
                  <a:lnTo>
                    <a:pt x="19019" y="10837"/>
                  </a:lnTo>
                  <a:lnTo>
                    <a:pt x="19009" y="10752"/>
                  </a:lnTo>
                  <a:lnTo>
                    <a:pt x="17550" y="9912"/>
                  </a:lnTo>
                  <a:close/>
                  <a:moveTo>
                    <a:pt x="5503" y="5696"/>
                  </a:moveTo>
                  <a:lnTo>
                    <a:pt x="5443" y="5740"/>
                  </a:lnTo>
                  <a:lnTo>
                    <a:pt x="5443" y="7552"/>
                  </a:lnTo>
                  <a:lnTo>
                    <a:pt x="5503" y="7596"/>
                  </a:lnTo>
                  <a:lnTo>
                    <a:pt x="5722" y="7551"/>
                  </a:lnTo>
                  <a:lnTo>
                    <a:pt x="5842" y="7538"/>
                  </a:lnTo>
                  <a:lnTo>
                    <a:pt x="6495" y="7538"/>
                  </a:lnTo>
                  <a:lnTo>
                    <a:pt x="6495" y="5753"/>
                  </a:lnTo>
                  <a:lnTo>
                    <a:pt x="5842" y="5753"/>
                  </a:lnTo>
                  <a:lnTo>
                    <a:pt x="5714" y="5740"/>
                  </a:lnTo>
                  <a:lnTo>
                    <a:pt x="5503" y="5696"/>
                  </a:lnTo>
                  <a:close/>
                  <a:moveTo>
                    <a:pt x="6495" y="7538"/>
                  </a:moveTo>
                  <a:lnTo>
                    <a:pt x="6100" y="7538"/>
                  </a:lnTo>
                  <a:lnTo>
                    <a:pt x="6227" y="7552"/>
                  </a:lnTo>
                  <a:lnTo>
                    <a:pt x="6341" y="7573"/>
                  </a:lnTo>
                  <a:lnTo>
                    <a:pt x="6426" y="7590"/>
                  </a:lnTo>
                  <a:lnTo>
                    <a:pt x="6495" y="7540"/>
                  </a:lnTo>
                  <a:close/>
                  <a:moveTo>
                    <a:pt x="6426" y="5700"/>
                  </a:moveTo>
                  <a:lnTo>
                    <a:pt x="6222" y="5741"/>
                  </a:lnTo>
                  <a:lnTo>
                    <a:pt x="6100" y="5753"/>
                  </a:lnTo>
                  <a:lnTo>
                    <a:pt x="6495" y="5753"/>
                  </a:lnTo>
                  <a:lnTo>
                    <a:pt x="6426" y="5700"/>
                  </a:lnTo>
                  <a:close/>
                  <a:moveTo>
                    <a:pt x="8929" y="18172"/>
                  </a:moveTo>
                  <a:lnTo>
                    <a:pt x="7408" y="19048"/>
                  </a:lnTo>
                  <a:lnTo>
                    <a:pt x="7397" y="19134"/>
                  </a:lnTo>
                  <a:lnTo>
                    <a:pt x="7610" y="19396"/>
                  </a:lnTo>
                  <a:lnTo>
                    <a:pt x="7730" y="19621"/>
                  </a:lnTo>
                  <a:lnTo>
                    <a:pt x="7826" y="19951"/>
                  </a:lnTo>
                  <a:lnTo>
                    <a:pt x="7901" y="19985"/>
                  </a:lnTo>
                  <a:lnTo>
                    <a:pt x="7977" y="19942"/>
                  </a:lnTo>
                  <a:lnTo>
                    <a:pt x="9456" y="19090"/>
                  </a:lnTo>
                  <a:lnTo>
                    <a:pt x="9466" y="19005"/>
                  </a:lnTo>
                  <a:lnTo>
                    <a:pt x="9242" y="18751"/>
                  </a:lnTo>
                  <a:lnTo>
                    <a:pt x="9114" y="18532"/>
                  </a:lnTo>
                  <a:lnTo>
                    <a:pt x="9006" y="18206"/>
                  </a:lnTo>
                  <a:lnTo>
                    <a:pt x="8929" y="18172"/>
                  </a:lnTo>
                  <a:close/>
                  <a:moveTo>
                    <a:pt x="8867" y="1586"/>
                  </a:moveTo>
                  <a:lnTo>
                    <a:pt x="7356" y="2456"/>
                  </a:lnTo>
                  <a:lnTo>
                    <a:pt x="7346" y="2541"/>
                  </a:lnTo>
                  <a:lnTo>
                    <a:pt x="7569" y="2794"/>
                  </a:lnTo>
                  <a:lnTo>
                    <a:pt x="7698" y="3014"/>
                  </a:lnTo>
                  <a:lnTo>
                    <a:pt x="7807" y="3339"/>
                  </a:lnTo>
                  <a:lnTo>
                    <a:pt x="7884" y="3373"/>
                  </a:lnTo>
                  <a:lnTo>
                    <a:pt x="7960" y="3330"/>
                  </a:lnTo>
                  <a:lnTo>
                    <a:pt x="9348" y="2529"/>
                  </a:lnTo>
                  <a:lnTo>
                    <a:pt x="9361" y="2442"/>
                  </a:lnTo>
                  <a:lnTo>
                    <a:pt x="9150" y="2179"/>
                  </a:lnTo>
                  <a:lnTo>
                    <a:pt x="9033" y="1952"/>
                  </a:lnTo>
                  <a:lnTo>
                    <a:pt x="8941" y="1620"/>
                  </a:lnTo>
                  <a:lnTo>
                    <a:pt x="8867" y="1586"/>
                  </a:lnTo>
                  <a:close/>
                  <a:moveTo>
                    <a:pt x="18505" y="18204"/>
                  </a:moveTo>
                  <a:lnTo>
                    <a:pt x="16991" y="19076"/>
                  </a:lnTo>
                  <a:lnTo>
                    <a:pt x="16979" y="19162"/>
                  </a:lnTo>
                  <a:lnTo>
                    <a:pt x="17189" y="19427"/>
                  </a:lnTo>
                  <a:lnTo>
                    <a:pt x="17306" y="19654"/>
                  </a:lnTo>
                  <a:lnTo>
                    <a:pt x="17396" y="19986"/>
                  </a:lnTo>
                  <a:lnTo>
                    <a:pt x="17470" y="20021"/>
                  </a:lnTo>
                  <a:lnTo>
                    <a:pt x="19075" y="19096"/>
                  </a:lnTo>
                  <a:lnTo>
                    <a:pt x="19083" y="19015"/>
                  </a:lnTo>
                  <a:lnTo>
                    <a:pt x="18848" y="18770"/>
                  </a:lnTo>
                  <a:lnTo>
                    <a:pt x="18710" y="18556"/>
                  </a:lnTo>
                  <a:lnTo>
                    <a:pt x="18586" y="18237"/>
                  </a:lnTo>
                  <a:lnTo>
                    <a:pt x="18505" y="18204"/>
                  </a:lnTo>
                  <a:close/>
                  <a:moveTo>
                    <a:pt x="15135" y="5861"/>
                  </a:moveTo>
                  <a:lnTo>
                    <a:pt x="15073" y="5907"/>
                  </a:lnTo>
                  <a:lnTo>
                    <a:pt x="15066" y="7563"/>
                  </a:lnTo>
                  <a:lnTo>
                    <a:pt x="15133" y="7611"/>
                  </a:lnTo>
                  <a:lnTo>
                    <a:pt x="15361" y="7556"/>
                  </a:lnTo>
                  <a:lnTo>
                    <a:pt x="15509" y="7538"/>
                  </a:lnTo>
                  <a:lnTo>
                    <a:pt x="16109" y="7538"/>
                  </a:lnTo>
                  <a:lnTo>
                    <a:pt x="16126" y="7525"/>
                  </a:lnTo>
                  <a:lnTo>
                    <a:pt x="16126" y="5907"/>
                  </a:lnTo>
                  <a:lnTo>
                    <a:pt x="15441" y="5907"/>
                  </a:lnTo>
                  <a:lnTo>
                    <a:pt x="15330" y="5895"/>
                  </a:lnTo>
                  <a:lnTo>
                    <a:pt x="15135" y="5861"/>
                  </a:lnTo>
                  <a:close/>
                  <a:moveTo>
                    <a:pt x="16109" y="7538"/>
                  </a:moveTo>
                  <a:lnTo>
                    <a:pt x="15767" y="7538"/>
                  </a:lnTo>
                  <a:lnTo>
                    <a:pt x="15870" y="7546"/>
                  </a:lnTo>
                  <a:lnTo>
                    <a:pt x="16057" y="7577"/>
                  </a:lnTo>
                  <a:lnTo>
                    <a:pt x="16109" y="7538"/>
                  </a:lnTo>
                  <a:close/>
                  <a:moveTo>
                    <a:pt x="16059" y="5841"/>
                  </a:moveTo>
                  <a:lnTo>
                    <a:pt x="15838" y="5890"/>
                  </a:lnTo>
                  <a:lnTo>
                    <a:pt x="15698" y="5907"/>
                  </a:lnTo>
                  <a:lnTo>
                    <a:pt x="16126" y="5907"/>
                  </a:lnTo>
                  <a:lnTo>
                    <a:pt x="16126" y="5890"/>
                  </a:lnTo>
                  <a:lnTo>
                    <a:pt x="16059" y="5841"/>
                  </a:lnTo>
                  <a:close/>
                  <a:moveTo>
                    <a:pt x="20941" y="15741"/>
                  </a:moveTo>
                  <a:lnTo>
                    <a:pt x="20528" y="15741"/>
                  </a:lnTo>
                  <a:lnTo>
                    <a:pt x="20660" y="15755"/>
                  </a:lnTo>
                  <a:lnTo>
                    <a:pt x="20874" y="15801"/>
                  </a:lnTo>
                  <a:lnTo>
                    <a:pt x="20935" y="15755"/>
                  </a:lnTo>
                  <a:lnTo>
                    <a:pt x="20941" y="15741"/>
                  </a:lnTo>
                  <a:close/>
                  <a:moveTo>
                    <a:pt x="19950" y="13955"/>
                  </a:moveTo>
                  <a:lnTo>
                    <a:pt x="19883" y="14006"/>
                  </a:lnTo>
                  <a:lnTo>
                    <a:pt x="19883" y="15741"/>
                  </a:lnTo>
                  <a:lnTo>
                    <a:pt x="19950" y="15790"/>
                  </a:lnTo>
                  <a:lnTo>
                    <a:pt x="20152" y="15752"/>
                  </a:lnTo>
                  <a:lnTo>
                    <a:pt x="20271" y="15741"/>
                  </a:lnTo>
                  <a:lnTo>
                    <a:pt x="20941" y="15741"/>
                  </a:lnTo>
                  <a:lnTo>
                    <a:pt x="20941" y="14006"/>
                  </a:lnTo>
                  <a:lnTo>
                    <a:pt x="20270" y="14006"/>
                  </a:lnTo>
                  <a:lnTo>
                    <a:pt x="20152" y="13994"/>
                  </a:lnTo>
                  <a:lnTo>
                    <a:pt x="19950" y="13955"/>
                  </a:lnTo>
                  <a:close/>
                  <a:moveTo>
                    <a:pt x="20874" y="13946"/>
                  </a:moveTo>
                  <a:lnTo>
                    <a:pt x="20660" y="13991"/>
                  </a:lnTo>
                  <a:lnTo>
                    <a:pt x="20528" y="14006"/>
                  </a:lnTo>
                  <a:lnTo>
                    <a:pt x="20941" y="14006"/>
                  </a:lnTo>
                  <a:lnTo>
                    <a:pt x="20936" y="13991"/>
                  </a:lnTo>
                  <a:lnTo>
                    <a:pt x="20874" y="13946"/>
                  </a:lnTo>
                  <a:close/>
                  <a:moveTo>
                    <a:pt x="13757" y="9846"/>
                  </a:moveTo>
                  <a:lnTo>
                    <a:pt x="12186" y="10750"/>
                  </a:lnTo>
                  <a:lnTo>
                    <a:pt x="12176" y="10835"/>
                  </a:lnTo>
                  <a:lnTo>
                    <a:pt x="12398" y="11096"/>
                  </a:lnTo>
                  <a:lnTo>
                    <a:pt x="12523" y="11324"/>
                  </a:lnTo>
                  <a:lnTo>
                    <a:pt x="12625" y="11658"/>
                  </a:lnTo>
                  <a:lnTo>
                    <a:pt x="12701" y="11692"/>
                  </a:lnTo>
                  <a:lnTo>
                    <a:pt x="14273" y="10786"/>
                  </a:lnTo>
                  <a:lnTo>
                    <a:pt x="14284" y="10701"/>
                  </a:lnTo>
                  <a:lnTo>
                    <a:pt x="14226" y="10635"/>
                  </a:lnTo>
                  <a:lnTo>
                    <a:pt x="14062" y="10440"/>
                  </a:lnTo>
                  <a:lnTo>
                    <a:pt x="13935" y="10213"/>
                  </a:lnTo>
                  <a:lnTo>
                    <a:pt x="13833" y="9879"/>
                  </a:lnTo>
                  <a:lnTo>
                    <a:pt x="13757" y="9846"/>
                  </a:lnTo>
                  <a:close/>
                  <a:moveTo>
                    <a:pt x="12707" y="18215"/>
                  </a:moveTo>
                  <a:lnTo>
                    <a:pt x="12627" y="18249"/>
                  </a:lnTo>
                  <a:lnTo>
                    <a:pt x="12512" y="18571"/>
                  </a:lnTo>
                  <a:lnTo>
                    <a:pt x="12379" y="18789"/>
                  </a:lnTo>
                  <a:lnTo>
                    <a:pt x="12150" y="19037"/>
                  </a:lnTo>
                  <a:lnTo>
                    <a:pt x="12158" y="19120"/>
                  </a:lnTo>
                  <a:lnTo>
                    <a:pt x="13648" y="19978"/>
                  </a:lnTo>
                  <a:lnTo>
                    <a:pt x="13724" y="19944"/>
                  </a:lnTo>
                  <a:lnTo>
                    <a:pt x="13821" y="19614"/>
                  </a:lnTo>
                  <a:lnTo>
                    <a:pt x="13943" y="19391"/>
                  </a:lnTo>
                  <a:lnTo>
                    <a:pt x="14159" y="19130"/>
                  </a:lnTo>
                  <a:lnTo>
                    <a:pt x="14148" y="19045"/>
                  </a:lnTo>
                  <a:lnTo>
                    <a:pt x="12707" y="18215"/>
                  </a:lnTo>
                  <a:close/>
                  <a:moveTo>
                    <a:pt x="10319" y="13967"/>
                  </a:moveTo>
                  <a:lnTo>
                    <a:pt x="10250" y="14018"/>
                  </a:lnTo>
                  <a:lnTo>
                    <a:pt x="10250" y="15838"/>
                  </a:lnTo>
                  <a:lnTo>
                    <a:pt x="10318" y="15888"/>
                  </a:lnTo>
                  <a:lnTo>
                    <a:pt x="10538" y="15838"/>
                  </a:lnTo>
                  <a:lnTo>
                    <a:pt x="10679" y="15822"/>
                  </a:lnTo>
                  <a:lnTo>
                    <a:pt x="11300" y="15822"/>
                  </a:lnTo>
                  <a:lnTo>
                    <a:pt x="11311" y="15814"/>
                  </a:lnTo>
                  <a:lnTo>
                    <a:pt x="11311" y="14023"/>
                  </a:lnTo>
                  <a:lnTo>
                    <a:pt x="10652" y="14023"/>
                  </a:lnTo>
                  <a:lnTo>
                    <a:pt x="10526" y="14010"/>
                  </a:lnTo>
                  <a:lnTo>
                    <a:pt x="10319" y="13967"/>
                  </a:lnTo>
                  <a:close/>
                  <a:moveTo>
                    <a:pt x="11300" y="15822"/>
                  </a:moveTo>
                  <a:lnTo>
                    <a:pt x="10936" y="15822"/>
                  </a:lnTo>
                  <a:lnTo>
                    <a:pt x="11048" y="15832"/>
                  </a:lnTo>
                  <a:lnTo>
                    <a:pt x="11242" y="15867"/>
                  </a:lnTo>
                  <a:lnTo>
                    <a:pt x="11300" y="15822"/>
                  </a:lnTo>
                  <a:close/>
                  <a:moveTo>
                    <a:pt x="11242" y="13967"/>
                  </a:moveTo>
                  <a:lnTo>
                    <a:pt x="11035" y="14010"/>
                  </a:lnTo>
                  <a:lnTo>
                    <a:pt x="10910" y="14023"/>
                  </a:lnTo>
                  <a:lnTo>
                    <a:pt x="11311" y="14023"/>
                  </a:lnTo>
                  <a:lnTo>
                    <a:pt x="11242" y="13967"/>
                  </a:lnTo>
                  <a:close/>
                  <a:moveTo>
                    <a:pt x="12694" y="1586"/>
                  </a:moveTo>
                  <a:lnTo>
                    <a:pt x="12619" y="1621"/>
                  </a:lnTo>
                  <a:lnTo>
                    <a:pt x="12528" y="1952"/>
                  </a:lnTo>
                  <a:lnTo>
                    <a:pt x="12410" y="2179"/>
                  </a:lnTo>
                  <a:lnTo>
                    <a:pt x="12200" y="2442"/>
                  </a:lnTo>
                  <a:lnTo>
                    <a:pt x="12212" y="2529"/>
                  </a:lnTo>
                  <a:lnTo>
                    <a:pt x="13688" y="3379"/>
                  </a:lnTo>
                  <a:lnTo>
                    <a:pt x="13771" y="3347"/>
                  </a:lnTo>
                  <a:lnTo>
                    <a:pt x="13906" y="3032"/>
                  </a:lnTo>
                  <a:lnTo>
                    <a:pt x="14052" y="2821"/>
                  </a:lnTo>
                  <a:lnTo>
                    <a:pt x="14297" y="2585"/>
                  </a:lnTo>
                  <a:lnTo>
                    <a:pt x="14290" y="2505"/>
                  </a:lnTo>
                  <a:lnTo>
                    <a:pt x="12694" y="1586"/>
                  </a:lnTo>
                  <a:close/>
                </a:path>
              </a:pathLst>
            </a:custGeom>
            <a:solidFill>
              <a:srgbClr val="1BDAF1"/>
            </a:solid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Arial"/>
                <a:buNone/>
              </a:pPr>
              <a:endParaRPr sz="5000" b="0" i="0" u="none" strike="noStrike" cap="none">
                <a:solidFill>
                  <a:srgbClr val="000000"/>
                </a:solidFill>
                <a:latin typeface="Helvetica Neue"/>
                <a:ea typeface="Helvetica Neue"/>
                <a:cs typeface="Helvetica Neue"/>
                <a:sym typeface="Helvetica Neue"/>
              </a:endParaRPr>
            </a:p>
          </p:txBody>
        </p:sp>
        <p:sp>
          <p:nvSpPr>
            <p:cNvPr id="464" name="Google Shape;464;p18"/>
            <p:cNvSpPr/>
            <p:nvPr/>
          </p:nvSpPr>
          <p:spPr>
            <a:xfrm>
              <a:off x="-2" y="-1"/>
              <a:ext cx="1050543" cy="1050542"/>
            </a:xfrm>
            <a:custGeom>
              <a:avLst/>
              <a:gdLst/>
              <a:ahLst/>
              <a:cxnLst/>
              <a:rect l="l" t="t" r="r" b="b"/>
              <a:pathLst>
                <a:path w="21600" h="21600" extrusionOk="0">
                  <a:moveTo>
                    <a:pt x="10800" y="21600"/>
                  </a:moveTo>
                  <a:lnTo>
                    <a:pt x="12741" y="21426"/>
                  </a:lnTo>
                  <a:lnTo>
                    <a:pt x="14568" y="20924"/>
                  </a:lnTo>
                  <a:lnTo>
                    <a:pt x="16251" y="20125"/>
                  </a:lnTo>
                  <a:lnTo>
                    <a:pt x="17758" y="19060"/>
                  </a:lnTo>
                  <a:lnTo>
                    <a:pt x="19060" y="17758"/>
                  </a:lnTo>
                  <a:lnTo>
                    <a:pt x="20125" y="16251"/>
                  </a:lnTo>
                  <a:lnTo>
                    <a:pt x="20924" y="14568"/>
                  </a:lnTo>
                  <a:lnTo>
                    <a:pt x="21426" y="12741"/>
                  </a:lnTo>
                  <a:lnTo>
                    <a:pt x="21600" y="10800"/>
                  </a:lnTo>
                  <a:lnTo>
                    <a:pt x="21426" y="8859"/>
                  </a:lnTo>
                  <a:lnTo>
                    <a:pt x="20924" y="7032"/>
                  </a:lnTo>
                  <a:lnTo>
                    <a:pt x="20125" y="5349"/>
                  </a:lnTo>
                  <a:lnTo>
                    <a:pt x="19060" y="3842"/>
                  </a:lnTo>
                  <a:lnTo>
                    <a:pt x="17758" y="2540"/>
                  </a:lnTo>
                  <a:lnTo>
                    <a:pt x="16251" y="1475"/>
                  </a:lnTo>
                  <a:lnTo>
                    <a:pt x="14568" y="676"/>
                  </a:lnTo>
                  <a:lnTo>
                    <a:pt x="12741" y="174"/>
                  </a:lnTo>
                  <a:lnTo>
                    <a:pt x="10800" y="0"/>
                  </a:lnTo>
                  <a:lnTo>
                    <a:pt x="8859" y="174"/>
                  </a:lnTo>
                  <a:lnTo>
                    <a:pt x="7032" y="676"/>
                  </a:lnTo>
                  <a:lnTo>
                    <a:pt x="5349" y="1475"/>
                  </a:lnTo>
                  <a:lnTo>
                    <a:pt x="3842" y="2540"/>
                  </a:lnTo>
                  <a:lnTo>
                    <a:pt x="2540" y="3842"/>
                  </a:lnTo>
                  <a:lnTo>
                    <a:pt x="1475" y="5349"/>
                  </a:lnTo>
                  <a:lnTo>
                    <a:pt x="676" y="7032"/>
                  </a:lnTo>
                  <a:lnTo>
                    <a:pt x="174" y="8859"/>
                  </a:lnTo>
                  <a:lnTo>
                    <a:pt x="0" y="10800"/>
                  </a:lnTo>
                  <a:lnTo>
                    <a:pt x="174" y="12741"/>
                  </a:lnTo>
                  <a:lnTo>
                    <a:pt x="676" y="14568"/>
                  </a:lnTo>
                  <a:lnTo>
                    <a:pt x="1475" y="16251"/>
                  </a:lnTo>
                  <a:lnTo>
                    <a:pt x="2540" y="17758"/>
                  </a:lnTo>
                  <a:lnTo>
                    <a:pt x="3842" y="19060"/>
                  </a:lnTo>
                  <a:lnTo>
                    <a:pt x="5349" y="20125"/>
                  </a:lnTo>
                  <a:lnTo>
                    <a:pt x="7032" y="20924"/>
                  </a:lnTo>
                  <a:lnTo>
                    <a:pt x="8859" y="21426"/>
                  </a:lnTo>
                  <a:lnTo>
                    <a:pt x="10800" y="21600"/>
                  </a:lnTo>
                  <a:close/>
                </a:path>
              </a:pathLst>
            </a:custGeom>
            <a:noFill/>
            <a:ln w="22300" cap="flat" cmpd="sng">
              <a:solidFill>
                <a:srgbClr val="1BDAF1"/>
              </a:solidFill>
              <a:prstDash val="solid"/>
              <a:round/>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Arial"/>
                <a:buNone/>
              </a:pPr>
              <a:endParaRPr sz="5000" b="0" i="0" u="none" strike="noStrike" cap="none">
                <a:solidFill>
                  <a:srgbClr val="000000"/>
                </a:solidFill>
                <a:latin typeface="Helvetica Neue"/>
                <a:ea typeface="Helvetica Neue"/>
                <a:cs typeface="Helvetica Neue"/>
                <a:sym typeface="Helvetica Neue"/>
              </a:endParaRPr>
            </a:p>
          </p:txBody>
        </p:sp>
      </p:grpSp>
      <p:sp>
        <p:nvSpPr>
          <p:cNvPr id="465" name="Google Shape;465;p18"/>
          <p:cNvSpPr txBox="1"/>
          <p:nvPr/>
        </p:nvSpPr>
        <p:spPr>
          <a:xfrm>
            <a:off x="2440040" y="7730676"/>
            <a:ext cx="7485300" cy="1720500"/>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535353"/>
              </a:buClr>
              <a:buSzPts val="3200"/>
              <a:buFont typeface="Arial"/>
              <a:buNone/>
            </a:pPr>
            <a:r>
              <a:rPr lang="en-US" sz="3200" b="1" i="0" u="none" strike="noStrike" cap="none">
                <a:solidFill>
                  <a:srgbClr val="535353"/>
                </a:solidFill>
                <a:latin typeface="Arial"/>
                <a:ea typeface="Arial"/>
                <a:cs typeface="Arial"/>
                <a:sym typeface="Arial"/>
              </a:rPr>
              <a:t>Very clean and pure</a:t>
            </a: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3200"/>
              <a:buFont typeface="Arial"/>
              <a:buNone/>
            </a:pPr>
            <a:r>
              <a:rPr lang="en-US" sz="3200" b="0" i="0" u="none" strike="noStrike" cap="none">
                <a:solidFill>
                  <a:srgbClr val="535353"/>
                </a:solidFill>
                <a:latin typeface="Arial"/>
                <a:ea typeface="Arial"/>
                <a:cs typeface="Arial"/>
                <a:sym typeface="Arial"/>
              </a:rPr>
              <a:t>Human waste and pollution does not reach</a:t>
            </a:r>
            <a:r>
              <a:rPr lang="en-US" sz="3200">
                <a:solidFill>
                  <a:srgbClr val="535353"/>
                </a:solidFill>
              </a:rPr>
              <a:t> </a:t>
            </a:r>
            <a:r>
              <a:rPr lang="en-US" sz="3200" b="0" i="0" u="none" strike="noStrike" cap="none">
                <a:solidFill>
                  <a:srgbClr val="535353"/>
                </a:solidFill>
                <a:latin typeface="Arial"/>
                <a:ea typeface="Arial"/>
                <a:cs typeface="Arial"/>
                <a:sym typeface="Arial"/>
              </a:rPr>
              <a:t>DOW depths</a:t>
            </a:r>
            <a:endParaRPr sz="5000" b="0" i="0" u="none" strike="noStrike" cap="none">
              <a:solidFill>
                <a:srgbClr val="000000"/>
              </a:solidFill>
              <a:latin typeface="Helvetica Neue"/>
              <a:ea typeface="Helvetica Neue"/>
              <a:cs typeface="Helvetica Neue"/>
              <a:sym typeface="Helvetica Neue"/>
            </a:endParaRPr>
          </a:p>
        </p:txBody>
      </p:sp>
      <p:sp>
        <p:nvSpPr>
          <p:cNvPr id="466" name="Google Shape;466;p18"/>
          <p:cNvSpPr txBox="1"/>
          <p:nvPr/>
        </p:nvSpPr>
        <p:spPr>
          <a:xfrm>
            <a:off x="13124777" y="7723634"/>
            <a:ext cx="10324500" cy="1720500"/>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535353"/>
              </a:buClr>
              <a:buSzPts val="3200"/>
              <a:buFont typeface="Arial"/>
              <a:buNone/>
            </a:pPr>
            <a:r>
              <a:rPr lang="en-US" sz="3200" b="1" i="0" u="none" strike="noStrike" cap="none">
                <a:solidFill>
                  <a:srgbClr val="535353"/>
                </a:solidFill>
                <a:latin typeface="Arial"/>
                <a:ea typeface="Arial"/>
                <a:cs typeface="Arial"/>
                <a:sym typeface="Arial"/>
              </a:rPr>
              <a:t>High level of bioavailability</a:t>
            </a: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3200"/>
              <a:buFont typeface="Arial"/>
              <a:buNone/>
            </a:pPr>
            <a:r>
              <a:rPr lang="en-US" sz="3200" b="0" i="0" u="none" strike="noStrike" cap="none">
                <a:solidFill>
                  <a:srgbClr val="535353"/>
                </a:solidFill>
                <a:latin typeface="Arial"/>
                <a:ea typeface="Arial"/>
                <a:cs typeface="Arial"/>
                <a:sym typeface="Arial"/>
              </a:rPr>
              <a:t>The origin of all elements is natural, they are in an ionic form, and easily-digest</a:t>
            </a:r>
            <a:r>
              <a:rPr lang="en-US" sz="3200">
                <a:solidFill>
                  <a:srgbClr val="535353"/>
                </a:solidFill>
              </a:rPr>
              <a:t>ed by the</a:t>
            </a:r>
            <a:r>
              <a:rPr lang="en-US" sz="3200" b="0" i="0" u="none" strike="noStrike" cap="none">
                <a:solidFill>
                  <a:srgbClr val="535353"/>
                </a:solidFill>
                <a:latin typeface="Arial"/>
                <a:ea typeface="Arial"/>
                <a:cs typeface="Arial"/>
                <a:sym typeface="Arial"/>
              </a:rPr>
              <a:t> body</a:t>
            </a:r>
            <a:endParaRPr sz="5000" b="0" i="0" u="none" strike="noStrike" cap="none">
              <a:solidFill>
                <a:srgbClr val="000000"/>
              </a:solidFill>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19"/>
          <p:cNvSpPr/>
          <p:nvPr/>
        </p:nvSpPr>
        <p:spPr>
          <a:xfrm>
            <a:off x="-178000" y="-229990"/>
            <a:ext cx="24740000" cy="14175980"/>
          </a:xfrm>
          <a:prstGeom prst="rect">
            <a:avLst/>
          </a:prstGeom>
          <a:solidFill>
            <a:srgbClr val="FFFFFF"/>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472" name="Google Shape;472;p19"/>
          <p:cNvSpPr/>
          <p:nvPr/>
        </p:nvSpPr>
        <p:spPr>
          <a:xfrm>
            <a:off x="15085614" y="-229990"/>
            <a:ext cx="9350249" cy="14175980"/>
          </a:xfrm>
          <a:prstGeom prst="rect">
            <a:avLst/>
          </a:prstGeom>
          <a:solidFill>
            <a:srgbClr val="3F69AB"/>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473" name="Google Shape;473;p19"/>
          <p:cNvSpPr txBox="1"/>
          <p:nvPr/>
        </p:nvSpPr>
        <p:spPr>
          <a:xfrm>
            <a:off x="22160439" y="12782736"/>
            <a:ext cx="1383647" cy="426657"/>
          </a:xfrm>
          <a:prstGeom prst="rect">
            <a:avLst/>
          </a:prstGeom>
          <a:noFill/>
          <a:ln>
            <a:noFill/>
          </a:ln>
        </p:spPr>
        <p:txBody>
          <a:bodyPr spcFirstLastPara="1" wrap="square" lIns="71425" tIns="71425" rIns="71425" bIns="71425" anchor="ctr" anchorCtr="0">
            <a:spAutoFit/>
          </a:bodyPr>
          <a:lstStyle/>
          <a:p>
            <a:pPr marL="0" marR="0" lvl="0" indent="0" algn="r" rtl="0">
              <a:lnSpc>
                <a:spcPct val="90000"/>
              </a:lnSpc>
              <a:spcBef>
                <a:spcPts val="0"/>
              </a:spcBef>
              <a:spcAft>
                <a:spcPts val="0"/>
              </a:spcAft>
              <a:buClr>
                <a:srgbClr val="72B5E4"/>
              </a:buClr>
              <a:buSzPts val="2000"/>
              <a:buFont typeface="Arial"/>
              <a:buNone/>
            </a:pPr>
            <a:r>
              <a:rPr lang="en-US" sz="2000" b="1" i="0" u="none" strike="noStrike" cap="none">
                <a:solidFill>
                  <a:srgbClr val="72B5E4"/>
                </a:solidFill>
                <a:latin typeface="Arial"/>
                <a:ea typeface="Arial"/>
                <a:cs typeface="Arial"/>
                <a:sym typeface="Arial"/>
              </a:rPr>
              <a:t>Oceanmin</a:t>
            </a:r>
            <a:endParaRPr/>
          </a:p>
        </p:txBody>
      </p:sp>
      <p:pic>
        <p:nvPicPr>
          <p:cNvPr id="474" name="Google Shape;474;p19" descr="image5.png"/>
          <p:cNvPicPr preferRelativeResize="0"/>
          <p:nvPr/>
        </p:nvPicPr>
        <p:blipFill rotWithShape="1">
          <a:blip r:embed="rId3">
            <a:alphaModFix/>
          </a:blip>
          <a:srcRect/>
          <a:stretch/>
        </p:blipFill>
        <p:spPr>
          <a:xfrm>
            <a:off x="1046162" y="12715875"/>
            <a:ext cx="1938342" cy="338140"/>
          </a:xfrm>
          <a:prstGeom prst="rect">
            <a:avLst/>
          </a:prstGeom>
          <a:noFill/>
          <a:ln>
            <a:noFill/>
          </a:ln>
        </p:spPr>
      </p:pic>
      <p:sp>
        <p:nvSpPr>
          <p:cNvPr id="475" name="Google Shape;475;p19"/>
          <p:cNvSpPr txBox="1"/>
          <p:nvPr/>
        </p:nvSpPr>
        <p:spPr>
          <a:xfrm>
            <a:off x="967841" y="633772"/>
            <a:ext cx="14117774" cy="1904555"/>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285FB0"/>
              </a:buClr>
              <a:buSzPts val="6400"/>
              <a:buFont typeface="Arial"/>
              <a:buNone/>
            </a:pPr>
            <a:r>
              <a:rPr lang="en-US" sz="6400" b="1" i="0" u="none" strike="noStrike" cap="none">
                <a:solidFill>
                  <a:srgbClr val="285FB0"/>
                </a:solidFill>
                <a:latin typeface="Arial"/>
                <a:ea typeface="Arial"/>
                <a:cs typeface="Arial"/>
                <a:sym typeface="Arial"/>
              </a:rPr>
              <a:t>DOW</a:t>
            </a:r>
            <a:r>
              <a:rPr lang="en-US" sz="6400" b="1" i="0" u="none" strike="noStrike" cap="none">
                <a:solidFill>
                  <a:srgbClr val="535353"/>
                </a:solidFill>
                <a:latin typeface="Arial"/>
                <a:ea typeface="Arial"/>
                <a:cs typeface="Arial"/>
                <a:sym typeface="Arial"/>
              </a:rPr>
              <a:t> –</a:t>
            </a:r>
            <a:r>
              <a:rPr lang="en-US" sz="6400" b="1" i="0" u="none" strike="noStrike" cap="none">
                <a:solidFill>
                  <a:srgbClr val="000000"/>
                </a:solidFill>
                <a:latin typeface="Arial"/>
                <a:ea typeface="Arial"/>
                <a:cs typeface="Arial"/>
                <a:sym typeface="Arial"/>
              </a:rPr>
              <a:t> </a:t>
            </a:r>
            <a:r>
              <a:rPr lang="en-US" sz="6400" b="1" i="0" u="none" strike="noStrike" cap="none">
                <a:solidFill>
                  <a:srgbClr val="535353"/>
                </a:solidFill>
                <a:latin typeface="Arial"/>
                <a:ea typeface="Arial"/>
                <a:cs typeface="Arial"/>
                <a:sym typeface="Arial"/>
              </a:rPr>
              <a:t>one of the cleanest and most mineralized on the planet</a:t>
            </a:r>
            <a:endParaRPr sz="5000" b="0" i="0" u="none" strike="noStrike" cap="none">
              <a:solidFill>
                <a:srgbClr val="000000"/>
              </a:solidFill>
              <a:latin typeface="Helvetica Neue"/>
              <a:ea typeface="Helvetica Neue"/>
              <a:cs typeface="Helvetica Neue"/>
              <a:sym typeface="Helvetica Neue"/>
            </a:endParaRPr>
          </a:p>
        </p:txBody>
      </p:sp>
      <p:sp>
        <p:nvSpPr>
          <p:cNvPr id="476" name="Google Shape;476;p19"/>
          <p:cNvSpPr txBox="1"/>
          <p:nvPr/>
        </p:nvSpPr>
        <p:spPr>
          <a:xfrm>
            <a:off x="966838" y="3029498"/>
            <a:ext cx="12963900" cy="5817900"/>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535353"/>
              </a:buClr>
              <a:buSzPts val="3200"/>
              <a:buFont typeface="Arial"/>
              <a:buNone/>
            </a:pPr>
            <a:r>
              <a:rPr lang="en-US" sz="3200" b="0" i="0" u="none" strike="noStrike" cap="none">
                <a:solidFill>
                  <a:srgbClr val="535353"/>
                </a:solidFill>
                <a:latin typeface="Arial"/>
                <a:ea typeface="Arial"/>
                <a:cs typeface="Arial"/>
                <a:sym typeface="Arial"/>
              </a:rPr>
              <a:t>Through small cracks in the earth's crust, ocean water penetrates into the recesses, which are saturated with mineral substances and again return to the ocean through </a:t>
            </a:r>
            <a:r>
              <a:rPr lang="en-US" sz="3200" b="1" i="0" u="none" strike="noStrike" cap="none">
                <a:solidFill>
                  <a:srgbClr val="535353"/>
                </a:solidFill>
                <a:latin typeface="Arial"/>
                <a:ea typeface="Arial"/>
                <a:cs typeface="Arial"/>
                <a:sym typeface="Arial"/>
              </a:rPr>
              <a:t>hydrothermal springs</a:t>
            </a:r>
            <a:r>
              <a:rPr lang="en-US" sz="3200" b="0" i="0" u="none" strike="noStrike" cap="none">
                <a:solidFill>
                  <a:srgbClr val="535353"/>
                </a:solidFill>
                <a:latin typeface="Arial"/>
                <a:ea typeface="Arial"/>
                <a:cs typeface="Arial"/>
                <a:sym typeface="Arial"/>
              </a:rPr>
              <a:t>. These springs are outpourings of hot water, saturated with compounds of many chemical elements.</a:t>
            </a:r>
            <a:endParaRPr/>
          </a:p>
          <a:p>
            <a:pPr marL="0" marR="0" lvl="0" indent="0" algn="l" rtl="0">
              <a:lnSpc>
                <a:spcPct val="110000"/>
              </a:lnSpc>
              <a:spcBef>
                <a:spcPts val="0"/>
              </a:spcBef>
              <a:spcAft>
                <a:spcPts val="0"/>
              </a:spcAft>
              <a:buClr>
                <a:srgbClr val="535353"/>
              </a:buClr>
              <a:buSzPts val="5000"/>
              <a:buFont typeface="Arial"/>
              <a:buNone/>
            </a:pP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3200"/>
              <a:buFont typeface="Arial"/>
              <a:buNone/>
            </a:pPr>
            <a:r>
              <a:rPr lang="en-US" sz="3200" b="0" i="0" u="none" strike="noStrike" cap="none">
                <a:solidFill>
                  <a:srgbClr val="535353"/>
                </a:solidFill>
                <a:latin typeface="Arial"/>
                <a:ea typeface="Arial"/>
                <a:cs typeface="Arial"/>
                <a:sym typeface="Arial"/>
              </a:rPr>
              <a:t>The ocean cools these streams, and they sink down into what is known as the </a:t>
            </a:r>
            <a:r>
              <a:rPr lang="en-US" sz="3200" b="1" i="0" u="none" strike="noStrike" cap="none">
                <a:solidFill>
                  <a:srgbClr val="535353"/>
                </a:solidFill>
                <a:latin typeface="Arial"/>
                <a:ea typeface="Arial"/>
                <a:cs typeface="Arial"/>
                <a:sym typeface="Arial"/>
              </a:rPr>
              <a:t>global conveyor belt</a:t>
            </a:r>
            <a:r>
              <a:rPr lang="en-US" sz="3200" b="0" i="0" u="none" strike="noStrike" cap="none">
                <a:solidFill>
                  <a:srgbClr val="535353"/>
                </a:solidFill>
                <a:latin typeface="Arial"/>
                <a:ea typeface="Arial"/>
                <a:cs typeface="Arial"/>
                <a:sym typeface="Arial"/>
              </a:rPr>
              <a:t>. </a:t>
            </a:r>
            <a:r>
              <a:rPr lang="en-US" sz="3200">
                <a:solidFill>
                  <a:srgbClr val="535353"/>
                </a:solidFill>
              </a:rPr>
              <a:t>Because of its</a:t>
            </a:r>
            <a:r>
              <a:rPr lang="en-US" sz="3200" b="0" i="0" u="none" strike="noStrike" cap="none">
                <a:solidFill>
                  <a:srgbClr val="535353"/>
                </a:solidFill>
                <a:latin typeface="Arial"/>
                <a:ea typeface="Arial"/>
                <a:cs typeface="Arial"/>
                <a:sym typeface="Arial"/>
              </a:rPr>
              <a:t> low temperature and slow vertical mov</a:t>
            </a:r>
            <a:r>
              <a:rPr lang="en-US" sz="3200">
                <a:solidFill>
                  <a:srgbClr val="535353"/>
                </a:solidFill>
              </a:rPr>
              <a:t>ement</a:t>
            </a:r>
            <a:r>
              <a:rPr lang="en-US" sz="3200" b="0" i="0" u="none" strike="noStrike" cap="none">
                <a:solidFill>
                  <a:srgbClr val="535353"/>
                </a:solidFill>
                <a:latin typeface="Arial"/>
                <a:ea typeface="Arial"/>
                <a:cs typeface="Arial"/>
                <a:sym typeface="Arial"/>
              </a:rPr>
              <a:t>, this mineral-rich water circulates steadily across the planet at great depths.</a:t>
            </a:r>
            <a:endParaRPr sz="5000" b="0" i="0" u="none" strike="noStrike" cap="none">
              <a:solidFill>
                <a:srgbClr val="000000"/>
              </a:solidFill>
              <a:latin typeface="Helvetica Neue"/>
              <a:ea typeface="Helvetica Neue"/>
              <a:cs typeface="Helvetica Neue"/>
              <a:sym typeface="Helvetica Neue"/>
            </a:endParaRPr>
          </a:p>
        </p:txBody>
      </p:sp>
      <p:cxnSp>
        <p:nvCxnSpPr>
          <p:cNvPr id="477" name="Google Shape;477;p19"/>
          <p:cNvCxnSpPr/>
          <p:nvPr/>
        </p:nvCxnSpPr>
        <p:spPr>
          <a:xfrm flipH="1">
            <a:off x="1068917" y="10454757"/>
            <a:ext cx="4" cy="1685546"/>
          </a:xfrm>
          <a:prstGeom prst="straightConnector1">
            <a:avLst/>
          </a:prstGeom>
          <a:noFill/>
          <a:ln w="63500" cap="flat" cmpd="sng">
            <a:solidFill>
              <a:srgbClr val="72B6E3"/>
            </a:solidFill>
            <a:prstDash val="solid"/>
            <a:round/>
            <a:headEnd type="none" w="sm" len="sm"/>
            <a:tailEnd type="none" w="sm" len="sm"/>
          </a:ln>
        </p:spPr>
      </p:cxnSp>
      <p:sp>
        <p:nvSpPr>
          <p:cNvPr id="478" name="Google Shape;478;p19"/>
          <p:cNvSpPr txBox="1"/>
          <p:nvPr/>
        </p:nvSpPr>
        <p:spPr>
          <a:xfrm>
            <a:off x="1274230" y="10438389"/>
            <a:ext cx="11955237" cy="1772857"/>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7A7A7A"/>
              </a:buClr>
              <a:buSzPts val="2000"/>
              <a:buFont typeface="Arial"/>
              <a:buNone/>
            </a:pPr>
            <a:r>
              <a:rPr lang="en-US" sz="2000" b="0" i="1" u="none" strike="noStrike" cap="none">
                <a:solidFill>
                  <a:srgbClr val="7A7A7A"/>
                </a:solidFill>
                <a:latin typeface="Arial"/>
                <a:ea typeface="Arial"/>
                <a:cs typeface="Arial"/>
                <a:sym typeface="Arial"/>
              </a:rPr>
              <a:t>*Charles Darwin and the Origin of Life. Juli Peretó, Jeffrey L. Bada, and Antonio Lazcano, Orig Life Evol Biosph. 2009 Oct; 39(5): 395–406</a:t>
            </a:r>
            <a:endParaRPr/>
          </a:p>
          <a:p>
            <a:pPr marL="0" marR="0" lvl="0" indent="0" algn="l" rtl="0">
              <a:lnSpc>
                <a:spcPct val="100000"/>
              </a:lnSpc>
              <a:spcBef>
                <a:spcPts val="1400"/>
              </a:spcBef>
              <a:spcAft>
                <a:spcPts val="0"/>
              </a:spcAft>
              <a:buClr>
                <a:srgbClr val="7A7A7A"/>
              </a:buClr>
              <a:buSzPts val="2000"/>
              <a:buFont typeface="Arial"/>
              <a:buNone/>
            </a:pPr>
            <a:r>
              <a:rPr lang="en-US" sz="2000" b="0" i="1" u="none" strike="noStrike" cap="none">
                <a:solidFill>
                  <a:srgbClr val="7A7A7A"/>
                </a:solidFill>
                <a:latin typeface="Arial"/>
                <a:ea typeface="Arial"/>
                <a:cs typeface="Arial"/>
                <a:sym typeface="Arial"/>
              </a:rPr>
              <a:t>*Promotion of protocell self-assembly from mixed amphiphiles at the origin of lifeSean F. Jordan anadi Rammu, Ivan N. Zheludev1, Andrew M. Hartley, Amandine Maréchal and Nick Lane/ Nature Ecology &amp; Evolution</a:t>
            </a:r>
            <a:endParaRPr/>
          </a:p>
        </p:txBody>
      </p:sp>
      <p:pic>
        <p:nvPicPr>
          <p:cNvPr id="479" name="Google Shape;479;p19" descr="hydrothermal.jpeg"/>
          <p:cNvPicPr preferRelativeResize="0"/>
          <p:nvPr/>
        </p:nvPicPr>
        <p:blipFill rotWithShape="1">
          <a:blip r:embed="rId4">
            <a:alphaModFix/>
          </a:blip>
          <a:srcRect r="9646"/>
          <a:stretch/>
        </p:blipFill>
        <p:spPr>
          <a:xfrm>
            <a:off x="15096360" y="-119767"/>
            <a:ext cx="9344336" cy="5817386"/>
          </a:xfrm>
          <a:prstGeom prst="rect">
            <a:avLst/>
          </a:prstGeom>
          <a:noFill/>
          <a:ln>
            <a:noFill/>
          </a:ln>
        </p:spPr>
      </p:pic>
      <p:pic>
        <p:nvPicPr>
          <p:cNvPr id="480" name="Google Shape;480;p19" descr="Изображение"/>
          <p:cNvPicPr preferRelativeResize="0"/>
          <p:nvPr/>
        </p:nvPicPr>
        <p:blipFill rotWithShape="1">
          <a:blip r:embed="rId5">
            <a:alphaModFix/>
          </a:blip>
          <a:srcRect l="20613"/>
          <a:stretch/>
        </p:blipFill>
        <p:spPr>
          <a:xfrm>
            <a:off x="15079295" y="6082627"/>
            <a:ext cx="8721867" cy="6466128"/>
          </a:xfrm>
          <a:prstGeom prst="rect">
            <a:avLst/>
          </a:prstGeom>
          <a:noFill/>
          <a:ln>
            <a:noFill/>
          </a:ln>
        </p:spPr>
      </p:pic>
      <p:grpSp>
        <p:nvGrpSpPr>
          <p:cNvPr id="481" name="Google Shape;481;p19"/>
          <p:cNvGrpSpPr/>
          <p:nvPr/>
        </p:nvGrpSpPr>
        <p:grpSpPr>
          <a:xfrm>
            <a:off x="16209178" y="8309453"/>
            <a:ext cx="8133889" cy="4163611"/>
            <a:chOff x="0" y="0"/>
            <a:chExt cx="8133888" cy="4163610"/>
          </a:xfrm>
        </p:grpSpPr>
        <p:sp>
          <p:nvSpPr>
            <p:cNvPr id="482" name="Google Shape;482;p19"/>
            <p:cNvSpPr/>
            <p:nvPr/>
          </p:nvSpPr>
          <p:spPr>
            <a:xfrm>
              <a:off x="174522" y="1183371"/>
              <a:ext cx="3033552" cy="2980239"/>
            </a:xfrm>
            <a:custGeom>
              <a:avLst/>
              <a:gdLst/>
              <a:ahLst/>
              <a:cxnLst/>
              <a:rect l="l" t="t" r="r" b="b"/>
              <a:pathLst>
                <a:path w="21600" h="21384" extrusionOk="0">
                  <a:moveTo>
                    <a:pt x="0" y="19344"/>
                  </a:moveTo>
                  <a:cubicBezTo>
                    <a:pt x="2518" y="19299"/>
                    <a:pt x="4954" y="18431"/>
                    <a:pt x="6942" y="16872"/>
                  </a:cubicBezTo>
                  <a:cubicBezTo>
                    <a:pt x="9871" y="14573"/>
                    <a:pt x="11485" y="11088"/>
                    <a:pt x="12659" y="7542"/>
                  </a:cubicBezTo>
                  <a:cubicBezTo>
                    <a:pt x="13374" y="5381"/>
                    <a:pt x="13980" y="3078"/>
                    <a:pt x="15687" y="1571"/>
                  </a:cubicBezTo>
                  <a:cubicBezTo>
                    <a:pt x="16518" y="838"/>
                    <a:pt x="17550" y="376"/>
                    <a:pt x="18648" y="251"/>
                  </a:cubicBezTo>
                  <a:lnTo>
                    <a:pt x="21600" y="0"/>
                  </a:lnTo>
                  <a:cubicBezTo>
                    <a:pt x="19843" y="609"/>
                    <a:pt x="18334" y="1785"/>
                    <a:pt x="17307" y="3345"/>
                  </a:cubicBezTo>
                  <a:cubicBezTo>
                    <a:pt x="16049" y="5257"/>
                    <a:pt x="15629" y="7557"/>
                    <a:pt x="15040" y="9766"/>
                  </a:cubicBezTo>
                  <a:cubicBezTo>
                    <a:pt x="13939" y="13894"/>
                    <a:pt x="12076" y="17931"/>
                    <a:pt x="8456" y="20051"/>
                  </a:cubicBezTo>
                  <a:cubicBezTo>
                    <a:pt x="6558" y="21162"/>
                    <a:pt x="4338" y="21600"/>
                    <a:pt x="2154" y="21284"/>
                  </a:cubicBezTo>
                  <a:lnTo>
                    <a:pt x="0" y="19344"/>
                  </a:lnTo>
                  <a:close/>
                </a:path>
              </a:pathLst>
            </a:custGeom>
            <a:solidFill>
              <a:srgbClr val="0613B0"/>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483" name="Google Shape;483;p19"/>
            <p:cNvSpPr/>
            <p:nvPr/>
          </p:nvSpPr>
          <p:spPr>
            <a:xfrm>
              <a:off x="0" y="744"/>
              <a:ext cx="7336890" cy="3817768"/>
            </a:xfrm>
            <a:custGeom>
              <a:avLst/>
              <a:gdLst/>
              <a:ahLst/>
              <a:cxnLst/>
              <a:rect l="l" t="t" r="r" b="b"/>
              <a:pathLst>
                <a:path w="20755" h="21045" extrusionOk="0">
                  <a:moveTo>
                    <a:pt x="2429" y="0"/>
                  </a:moveTo>
                  <a:cubicBezTo>
                    <a:pt x="2132" y="123"/>
                    <a:pt x="1860" y="409"/>
                    <a:pt x="1643" y="823"/>
                  </a:cubicBezTo>
                  <a:cubicBezTo>
                    <a:pt x="1413" y="1265"/>
                    <a:pt x="1256" y="1835"/>
                    <a:pt x="1208" y="2458"/>
                  </a:cubicBezTo>
                  <a:cubicBezTo>
                    <a:pt x="941" y="5896"/>
                    <a:pt x="3353" y="7281"/>
                    <a:pt x="3657" y="10433"/>
                  </a:cubicBezTo>
                  <a:cubicBezTo>
                    <a:pt x="3865" y="12583"/>
                    <a:pt x="2999" y="14835"/>
                    <a:pt x="3535" y="16840"/>
                  </a:cubicBezTo>
                  <a:cubicBezTo>
                    <a:pt x="4262" y="19559"/>
                    <a:pt x="5603" y="18858"/>
                    <a:pt x="7004" y="18155"/>
                  </a:cubicBezTo>
                  <a:cubicBezTo>
                    <a:pt x="9484" y="16911"/>
                    <a:pt x="12041" y="16116"/>
                    <a:pt x="14594" y="16578"/>
                  </a:cubicBezTo>
                  <a:cubicBezTo>
                    <a:pt x="16643" y="16949"/>
                    <a:pt x="18904" y="16577"/>
                    <a:pt x="19071" y="13145"/>
                  </a:cubicBezTo>
                  <a:cubicBezTo>
                    <a:pt x="19220" y="10074"/>
                    <a:pt x="17131" y="8567"/>
                    <a:pt x="17042" y="5595"/>
                  </a:cubicBezTo>
                  <a:cubicBezTo>
                    <a:pt x="17006" y="4416"/>
                    <a:pt x="17314" y="3296"/>
                    <a:pt x="17840" y="2709"/>
                  </a:cubicBezTo>
                  <a:cubicBezTo>
                    <a:pt x="18053" y="2471"/>
                    <a:pt x="18294" y="2338"/>
                    <a:pt x="18540" y="2322"/>
                  </a:cubicBezTo>
                  <a:lnTo>
                    <a:pt x="20194" y="2345"/>
                  </a:lnTo>
                  <a:cubicBezTo>
                    <a:pt x="19706" y="2373"/>
                    <a:pt x="19249" y="2820"/>
                    <a:pt x="18945" y="3567"/>
                  </a:cubicBezTo>
                  <a:cubicBezTo>
                    <a:pt x="18734" y="4087"/>
                    <a:pt x="18611" y="4731"/>
                    <a:pt x="18644" y="5390"/>
                  </a:cubicBezTo>
                  <a:cubicBezTo>
                    <a:pt x="18713" y="6739"/>
                    <a:pt x="19263" y="7446"/>
                    <a:pt x="19709" y="8372"/>
                  </a:cubicBezTo>
                  <a:cubicBezTo>
                    <a:pt x="20651" y="10322"/>
                    <a:pt x="21056" y="13096"/>
                    <a:pt x="20507" y="15394"/>
                  </a:cubicBezTo>
                  <a:cubicBezTo>
                    <a:pt x="19551" y="19396"/>
                    <a:pt x="16880" y="19263"/>
                    <a:pt x="14515" y="19087"/>
                  </a:cubicBezTo>
                  <a:cubicBezTo>
                    <a:pt x="12197" y="18914"/>
                    <a:pt x="9882" y="19441"/>
                    <a:pt x="7624" y="20475"/>
                  </a:cubicBezTo>
                  <a:cubicBezTo>
                    <a:pt x="5167" y="21600"/>
                    <a:pt x="2446" y="21317"/>
                    <a:pt x="2163" y="17265"/>
                  </a:cubicBezTo>
                  <a:cubicBezTo>
                    <a:pt x="2050" y="15651"/>
                    <a:pt x="2564" y="14143"/>
                    <a:pt x="2557" y="12524"/>
                  </a:cubicBezTo>
                  <a:cubicBezTo>
                    <a:pt x="2541" y="8461"/>
                    <a:pt x="-544" y="6123"/>
                    <a:pt x="85" y="1874"/>
                  </a:cubicBezTo>
                  <a:cubicBezTo>
                    <a:pt x="139" y="1510"/>
                    <a:pt x="226" y="1166"/>
                    <a:pt x="355" y="883"/>
                  </a:cubicBezTo>
                  <a:cubicBezTo>
                    <a:pt x="602" y="340"/>
                    <a:pt x="972" y="72"/>
                    <a:pt x="1341" y="169"/>
                  </a:cubicBezTo>
                  <a:lnTo>
                    <a:pt x="2429" y="0"/>
                  </a:lnTo>
                  <a:close/>
                </a:path>
              </a:pathLst>
            </a:custGeom>
            <a:solidFill>
              <a:srgbClr val="253BB0"/>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484" name="Google Shape;484;p19"/>
            <p:cNvSpPr/>
            <p:nvPr/>
          </p:nvSpPr>
          <p:spPr>
            <a:xfrm>
              <a:off x="451416" y="0"/>
              <a:ext cx="7682472" cy="3272408"/>
            </a:xfrm>
            <a:custGeom>
              <a:avLst/>
              <a:gdLst/>
              <a:ahLst/>
              <a:cxnLst/>
              <a:rect l="l" t="t" r="r" b="b"/>
              <a:pathLst>
                <a:path w="21511" h="21094" extrusionOk="0">
                  <a:moveTo>
                    <a:pt x="1175" y="0"/>
                  </a:moveTo>
                  <a:cubicBezTo>
                    <a:pt x="1419" y="2"/>
                    <a:pt x="1651" y="230"/>
                    <a:pt x="1821" y="630"/>
                  </a:cubicBezTo>
                  <a:cubicBezTo>
                    <a:pt x="2067" y="1212"/>
                    <a:pt x="2143" y="2042"/>
                    <a:pt x="2181" y="2853"/>
                  </a:cubicBezTo>
                  <a:cubicBezTo>
                    <a:pt x="2276" y="4873"/>
                    <a:pt x="2190" y="6968"/>
                    <a:pt x="1925" y="8928"/>
                  </a:cubicBezTo>
                  <a:cubicBezTo>
                    <a:pt x="1649" y="10977"/>
                    <a:pt x="1199" y="12948"/>
                    <a:pt x="1552" y="14992"/>
                  </a:cubicBezTo>
                  <a:cubicBezTo>
                    <a:pt x="1752" y="16146"/>
                    <a:pt x="2188" y="16971"/>
                    <a:pt x="2699" y="17380"/>
                  </a:cubicBezTo>
                  <a:cubicBezTo>
                    <a:pt x="4525" y="18843"/>
                    <a:pt x="6124" y="15184"/>
                    <a:pt x="7847" y="13289"/>
                  </a:cubicBezTo>
                  <a:cubicBezTo>
                    <a:pt x="10982" y="9841"/>
                    <a:pt x="14516" y="12600"/>
                    <a:pt x="17852" y="14836"/>
                  </a:cubicBezTo>
                  <a:cubicBezTo>
                    <a:pt x="18448" y="15236"/>
                    <a:pt x="19108" y="15558"/>
                    <a:pt x="19590" y="14686"/>
                  </a:cubicBezTo>
                  <a:cubicBezTo>
                    <a:pt x="19923" y="14084"/>
                    <a:pt x="20044" y="13119"/>
                    <a:pt x="20051" y="12146"/>
                  </a:cubicBezTo>
                  <a:cubicBezTo>
                    <a:pt x="20066" y="10130"/>
                    <a:pt x="19636" y="8254"/>
                    <a:pt x="19121" y="6591"/>
                  </a:cubicBezTo>
                  <a:cubicBezTo>
                    <a:pt x="18713" y="5273"/>
                    <a:pt x="18246" y="4032"/>
                    <a:pt x="17642" y="3201"/>
                  </a:cubicBezTo>
                  <a:cubicBezTo>
                    <a:pt x="17452" y="2939"/>
                    <a:pt x="17251" y="2723"/>
                    <a:pt x="17042" y="2555"/>
                  </a:cubicBezTo>
                  <a:lnTo>
                    <a:pt x="18762" y="2574"/>
                  </a:lnTo>
                  <a:cubicBezTo>
                    <a:pt x="18976" y="2766"/>
                    <a:pt x="19179" y="3018"/>
                    <a:pt x="19366" y="3324"/>
                  </a:cubicBezTo>
                  <a:cubicBezTo>
                    <a:pt x="19761" y="3971"/>
                    <a:pt x="20075" y="4835"/>
                    <a:pt x="20365" y="5728"/>
                  </a:cubicBezTo>
                  <a:cubicBezTo>
                    <a:pt x="21036" y="7795"/>
                    <a:pt x="21600" y="10156"/>
                    <a:pt x="21499" y="12702"/>
                  </a:cubicBezTo>
                  <a:cubicBezTo>
                    <a:pt x="21445" y="14045"/>
                    <a:pt x="21198" y="15319"/>
                    <a:pt x="20751" y="16202"/>
                  </a:cubicBezTo>
                  <a:cubicBezTo>
                    <a:pt x="19861" y="17958"/>
                    <a:pt x="18622" y="17611"/>
                    <a:pt x="17474" y="17105"/>
                  </a:cubicBezTo>
                  <a:cubicBezTo>
                    <a:pt x="14506" y="15798"/>
                    <a:pt x="11446" y="14015"/>
                    <a:pt x="8584" y="16320"/>
                  </a:cubicBezTo>
                  <a:cubicBezTo>
                    <a:pt x="7347" y="17317"/>
                    <a:pt x="6252" y="19052"/>
                    <a:pt x="5034" y="20162"/>
                  </a:cubicBezTo>
                  <a:cubicBezTo>
                    <a:pt x="3849" y="21243"/>
                    <a:pt x="2494" y="21600"/>
                    <a:pt x="1450" y="20042"/>
                  </a:cubicBezTo>
                  <a:cubicBezTo>
                    <a:pt x="644" y="18839"/>
                    <a:pt x="214" y="16750"/>
                    <a:pt x="211" y="14522"/>
                  </a:cubicBezTo>
                  <a:cubicBezTo>
                    <a:pt x="208" y="12275"/>
                    <a:pt x="646" y="10217"/>
                    <a:pt x="885" y="8044"/>
                  </a:cubicBezTo>
                  <a:cubicBezTo>
                    <a:pt x="1013" y="6878"/>
                    <a:pt x="1083" y="5692"/>
                    <a:pt x="1136" y="4497"/>
                  </a:cubicBezTo>
                  <a:cubicBezTo>
                    <a:pt x="1189" y="3287"/>
                    <a:pt x="1210" y="2000"/>
                    <a:pt x="887" y="1042"/>
                  </a:cubicBezTo>
                  <a:cubicBezTo>
                    <a:pt x="675" y="414"/>
                    <a:pt x="345" y="56"/>
                    <a:pt x="0" y="78"/>
                  </a:cubicBezTo>
                  <a:lnTo>
                    <a:pt x="1175" y="0"/>
                  </a:lnTo>
                  <a:close/>
                </a:path>
              </a:pathLst>
            </a:custGeom>
            <a:solidFill>
              <a:srgbClr val="72B6E3"/>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485" name="Google Shape;485;p19"/>
            <p:cNvSpPr/>
            <p:nvPr/>
          </p:nvSpPr>
          <p:spPr>
            <a:xfrm>
              <a:off x="82610" y="2975696"/>
              <a:ext cx="1198505" cy="1182301"/>
            </a:xfrm>
            <a:custGeom>
              <a:avLst/>
              <a:gdLst/>
              <a:ahLst/>
              <a:cxnLst/>
              <a:rect l="l" t="t" r="r" b="b"/>
              <a:pathLst>
                <a:path w="21196" h="21600" extrusionOk="0">
                  <a:moveTo>
                    <a:pt x="1698" y="17141"/>
                  </a:moveTo>
                  <a:cubicBezTo>
                    <a:pt x="127" y="15412"/>
                    <a:pt x="-404" y="12933"/>
                    <a:pt x="315" y="10680"/>
                  </a:cubicBezTo>
                  <a:cubicBezTo>
                    <a:pt x="1063" y="8335"/>
                    <a:pt x="2991" y="6711"/>
                    <a:pt x="4959" y="5311"/>
                  </a:cubicBezTo>
                  <a:cubicBezTo>
                    <a:pt x="7903" y="3217"/>
                    <a:pt x="11046" y="1437"/>
                    <a:pt x="14339" y="0"/>
                  </a:cubicBezTo>
                  <a:lnTo>
                    <a:pt x="21196" y="4351"/>
                  </a:lnTo>
                  <a:cubicBezTo>
                    <a:pt x="17452" y="5591"/>
                    <a:pt x="13968" y="7548"/>
                    <a:pt x="10926" y="10121"/>
                  </a:cubicBezTo>
                  <a:cubicBezTo>
                    <a:pt x="9259" y="11532"/>
                    <a:pt x="7715" y="13152"/>
                    <a:pt x="6914" y="15222"/>
                  </a:cubicBezTo>
                  <a:cubicBezTo>
                    <a:pt x="6120" y="17273"/>
                    <a:pt x="6142" y="19565"/>
                    <a:pt x="6975" y="21600"/>
                  </a:cubicBezTo>
                  <a:lnTo>
                    <a:pt x="1698" y="17141"/>
                  </a:lnTo>
                  <a:close/>
                </a:path>
              </a:pathLst>
            </a:custGeom>
            <a:solidFill>
              <a:srgbClr val="72B6E3"/>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486" name="Google Shape;486;p19"/>
            <p:cNvSpPr/>
            <p:nvPr/>
          </p:nvSpPr>
          <p:spPr>
            <a:xfrm>
              <a:off x="2740092" y="1157169"/>
              <a:ext cx="881476" cy="1023558"/>
            </a:xfrm>
            <a:custGeom>
              <a:avLst/>
              <a:gdLst/>
              <a:ahLst/>
              <a:cxnLst/>
              <a:rect l="l" t="t" r="r" b="b"/>
              <a:pathLst>
                <a:path w="21212" h="21502" extrusionOk="0">
                  <a:moveTo>
                    <a:pt x="7406" y="21502"/>
                  </a:moveTo>
                  <a:cubicBezTo>
                    <a:pt x="10494" y="18879"/>
                    <a:pt x="11948" y="15119"/>
                    <a:pt x="11313" y="11399"/>
                  </a:cubicBezTo>
                  <a:cubicBezTo>
                    <a:pt x="10810" y="8455"/>
                    <a:pt x="9031" y="5804"/>
                    <a:pt x="6430" y="3879"/>
                  </a:cubicBezTo>
                  <a:cubicBezTo>
                    <a:pt x="4579" y="2509"/>
                    <a:pt x="2371" y="1554"/>
                    <a:pt x="0" y="1099"/>
                  </a:cubicBezTo>
                  <a:lnTo>
                    <a:pt x="9726" y="25"/>
                  </a:lnTo>
                  <a:cubicBezTo>
                    <a:pt x="11519" y="-98"/>
                    <a:pt x="13314" y="242"/>
                    <a:pt x="14888" y="1002"/>
                  </a:cubicBezTo>
                  <a:cubicBezTo>
                    <a:pt x="17305" y="2169"/>
                    <a:pt x="18975" y="4184"/>
                    <a:pt x="20000" y="6424"/>
                  </a:cubicBezTo>
                  <a:cubicBezTo>
                    <a:pt x="21430" y="9552"/>
                    <a:pt x="21600" y="13010"/>
                    <a:pt x="20483" y="16233"/>
                  </a:cubicBezTo>
                  <a:lnTo>
                    <a:pt x="7406" y="21502"/>
                  </a:lnTo>
                  <a:close/>
                </a:path>
              </a:pathLst>
            </a:custGeom>
            <a:solidFill>
              <a:srgbClr val="72B6E3"/>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487" name="Google Shape;487;p19"/>
            <p:cNvSpPr txBox="1"/>
            <p:nvPr/>
          </p:nvSpPr>
          <p:spPr>
            <a:xfrm rot="-1545591">
              <a:off x="1880081" y="2420302"/>
              <a:ext cx="1734339" cy="414373"/>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535353"/>
                </a:buClr>
                <a:buSzPts val="1900"/>
                <a:buFont typeface="Arial"/>
                <a:buNone/>
              </a:pPr>
              <a:r>
                <a:rPr lang="en-US" sz="1900" b="1" i="0" u="none" strike="noStrike" cap="none">
                  <a:solidFill>
                    <a:srgbClr val="535353"/>
                  </a:solidFill>
                  <a:latin typeface="Arial"/>
                  <a:ea typeface="Arial"/>
                  <a:cs typeface="Arial"/>
                  <a:sym typeface="Arial"/>
                </a:rPr>
                <a:t>Surface</a:t>
              </a:r>
              <a:endParaRPr/>
            </a:p>
          </p:txBody>
        </p:sp>
        <p:sp>
          <p:nvSpPr>
            <p:cNvPr id="488" name="Google Shape;488;p19"/>
            <p:cNvSpPr txBox="1"/>
            <p:nvPr/>
          </p:nvSpPr>
          <p:spPr>
            <a:xfrm rot="-394263">
              <a:off x="3659967" y="1949895"/>
              <a:ext cx="1219411" cy="414373"/>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535353"/>
                </a:buClr>
                <a:buSzPts val="1900"/>
                <a:buFont typeface="Arial"/>
                <a:buNone/>
              </a:pPr>
              <a:r>
                <a:rPr lang="en-US" sz="1900" b="1" i="0" u="none" strike="noStrike" cap="none">
                  <a:solidFill>
                    <a:srgbClr val="535353"/>
                  </a:solidFill>
                  <a:latin typeface="Arial"/>
                  <a:ea typeface="Arial"/>
                  <a:cs typeface="Arial"/>
                  <a:sym typeface="Arial"/>
                </a:rPr>
                <a:t>current</a:t>
              </a:r>
              <a:endParaRPr/>
            </a:p>
          </p:txBody>
        </p:sp>
        <p:sp>
          <p:nvSpPr>
            <p:cNvPr id="489" name="Google Shape;489;p19"/>
            <p:cNvSpPr txBox="1"/>
            <p:nvPr/>
          </p:nvSpPr>
          <p:spPr>
            <a:xfrm rot="-1253719">
              <a:off x="2835986" y="2155864"/>
              <a:ext cx="1000783" cy="414373"/>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535353"/>
                </a:buClr>
                <a:buSzPts val="1900"/>
                <a:buFont typeface="Arial"/>
                <a:buNone/>
              </a:pPr>
              <a:r>
                <a:rPr lang="en-US" sz="1900" b="1" i="0" u="none" strike="noStrike" cap="none">
                  <a:solidFill>
                    <a:srgbClr val="535353"/>
                  </a:solidFill>
                  <a:latin typeface="Arial"/>
                  <a:ea typeface="Arial"/>
                  <a:cs typeface="Arial"/>
                  <a:sym typeface="Arial"/>
                </a:rPr>
                <a:t>ocean</a:t>
              </a:r>
              <a:endParaRPr/>
            </a:p>
          </p:txBody>
        </p:sp>
        <p:sp>
          <p:nvSpPr>
            <p:cNvPr id="490" name="Google Shape;490;p19"/>
            <p:cNvSpPr txBox="1"/>
            <p:nvPr/>
          </p:nvSpPr>
          <p:spPr>
            <a:xfrm rot="-645591">
              <a:off x="2314999" y="3195906"/>
              <a:ext cx="1734338" cy="389804"/>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FFFFFF"/>
                </a:buClr>
                <a:buSzPts val="1700"/>
                <a:buFont typeface="Arial"/>
                <a:buNone/>
              </a:pPr>
              <a:r>
                <a:rPr lang="en-US" sz="1700" b="1" i="0" u="none" strike="noStrike" cap="none">
                  <a:solidFill>
                    <a:srgbClr val="FFFFFF"/>
                  </a:solidFill>
                  <a:latin typeface="Arial"/>
                  <a:ea typeface="Arial"/>
                  <a:cs typeface="Arial"/>
                  <a:sym typeface="Arial"/>
                </a:rPr>
                <a:t>Deep</a:t>
              </a:r>
              <a:endParaRPr/>
            </a:p>
          </p:txBody>
        </p:sp>
        <p:sp>
          <p:nvSpPr>
            <p:cNvPr id="491" name="Google Shape;491;p19"/>
            <p:cNvSpPr txBox="1"/>
            <p:nvPr/>
          </p:nvSpPr>
          <p:spPr>
            <a:xfrm rot="-465591">
              <a:off x="2990547" y="3102668"/>
              <a:ext cx="1734339" cy="389804"/>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FFFFFF"/>
                </a:buClr>
                <a:buSzPts val="1700"/>
                <a:buFont typeface="Arial"/>
                <a:buNone/>
              </a:pPr>
              <a:r>
                <a:rPr lang="en-US" sz="1700" b="1" i="0" u="none" strike="noStrike" cap="none">
                  <a:solidFill>
                    <a:srgbClr val="FFFFFF"/>
                  </a:solidFill>
                  <a:latin typeface="Arial"/>
                  <a:ea typeface="Arial"/>
                  <a:cs typeface="Arial"/>
                  <a:sym typeface="Arial"/>
                </a:rPr>
                <a:t>ocean</a:t>
              </a:r>
              <a:endParaRPr/>
            </a:p>
          </p:txBody>
        </p:sp>
        <p:sp>
          <p:nvSpPr>
            <p:cNvPr id="492" name="Google Shape;492;p19"/>
            <p:cNvSpPr txBox="1"/>
            <p:nvPr/>
          </p:nvSpPr>
          <p:spPr>
            <a:xfrm rot="-180000">
              <a:off x="3782728" y="3055026"/>
              <a:ext cx="1734339" cy="389804"/>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FFFFFF"/>
                </a:buClr>
                <a:buSzPts val="1700"/>
                <a:buFont typeface="Arial"/>
                <a:buNone/>
              </a:pPr>
              <a:r>
                <a:rPr lang="en-US" sz="1700" b="1" i="0" u="none" strike="noStrike" cap="none">
                  <a:solidFill>
                    <a:srgbClr val="FFFFFF"/>
                  </a:solidFill>
                  <a:latin typeface="Arial"/>
                  <a:ea typeface="Arial"/>
                  <a:cs typeface="Arial"/>
                  <a:sym typeface="Arial"/>
                </a:rPr>
                <a:t>current</a:t>
              </a:r>
              <a:endParaRPr/>
            </a:p>
          </p:txBody>
        </p:sp>
        <p:sp>
          <p:nvSpPr>
            <p:cNvPr id="493" name="Google Shape;493;p19"/>
            <p:cNvSpPr/>
            <p:nvPr/>
          </p:nvSpPr>
          <p:spPr>
            <a:xfrm rot="-4828676">
              <a:off x="4999020" y="1946546"/>
              <a:ext cx="244857" cy="378039"/>
            </a:xfrm>
            <a:custGeom>
              <a:avLst/>
              <a:gdLst/>
              <a:ahLst/>
              <a:cxnLst/>
              <a:rect l="l" t="t" r="r" b="b"/>
              <a:pathLst>
                <a:path w="21600" h="21600" extrusionOk="0">
                  <a:moveTo>
                    <a:pt x="10555" y="0"/>
                  </a:moveTo>
                  <a:lnTo>
                    <a:pt x="21600" y="21600"/>
                  </a:lnTo>
                  <a:lnTo>
                    <a:pt x="0" y="21376"/>
                  </a:lnTo>
                  <a:lnTo>
                    <a:pt x="10555" y="0"/>
                  </a:lnTo>
                  <a:close/>
                </a:path>
              </a:pathLst>
            </a:custGeom>
            <a:solidFill>
              <a:srgbClr val="FFFFFF"/>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494" name="Google Shape;494;p19"/>
            <p:cNvSpPr/>
            <p:nvPr/>
          </p:nvSpPr>
          <p:spPr>
            <a:xfrm rot="9356657">
              <a:off x="7555958" y="1045560"/>
              <a:ext cx="244856" cy="378039"/>
            </a:xfrm>
            <a:custGeom>
              <a:avLst/>
              <a:gdLst/>
              <a:ahLst/>
              <a:cxnLst/>
              <a:rect l="l" t="t" r="r" b="b"/>
              <a:pathLst>
                <a:path w="21600" h="21600" extrusionOk="0">
                  <a:moveTo>
                    <a:pt x="10555" y="0"/>
                  </a:moveTo>
                  <a:lnTo>
                    <a:pt x="21600" y="21600"/>
                  </a:lnTo>
                  <a:lnTo>
                    <a:pt x="0" y="21376"/>
                  </a:lnTo>
                  <a:lnTo>
                    <a:pt x="10555" y="0"/>
                  </a:lnTo>
                  <a:close/>
                </a:path>
              </a:pathLst>
            </a:custGeom>
            <a:solidFill>
              <a:srgbClr val="FFFFFF"/>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495" name="Google Shape;495;p19"/>
            <p:cNvSpPr/>
            <p:nvPr/>
          </p:nvSpPr>
          <p:spPr>
            <a:xfrm rot="-4828676">
              <a:off x="1209589" y="2762734"/>
              <a:ext cx="244857" cy="378039"/>
            </a:xfrm>
            <a:custGeom>
              <a:avLst/>
              <a:gdLst/>
              <a:ahLst/>
              <a:cxnLst/>
              <a:rect l="l" t="t" r="r" b="b"/>
              <a:pathLst>
                <a:path w="21600" h="21600" extrusionOk="0">
                  <a:moveTo>
                    <a:pt x="10555" y="0"/>
                  </a:moveTo>
                  <a:lnTo>
                    <a:pt x="21600" y="21600"/>
                  </a:lnTo>
                  <a:lnTo>
                    <a:pt x="0" y="21376"/>
                  </a:lnTo>
                  <a:lnTo>
                    <a:pt x="10555" y="0"/>
                  </a:lnTo>
                  <a:close/>
                </a:path>
              </a:pathLst>
            </a:custGeom>
            <a:solidFill>
              <a:srgbClr val="FFFFFF"/>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496" name="Google Shape;496;p19"/>
            <p:cNvSpPr/>
            <p:nvPr/>
          </p:nvSpPr>
          <p:spPr>
            <a:xfrm rot="336326">
              <a:off x="880995" y="759365"/>
              <a:ext cx="244856" cy="378039"/>
            </a:xfrm>
            <a:custGeom>
              <a:avLst/>
              <a:gdLst/>
              <a:ahLst/>
              <a:cxnLst/>
              <a:rect l="l" t="t" r="r" b="b"/>
              <a:pathLst>
                <a:path w="21600" h="21600" extrusionOk="0">
                  <a:moveTo>
                    <a:pt x="10555" y="0"/>
                  </a:moveTo>
                  <a:lnTo>
                    <a:pt x="21600" y="21600"/>
                  </a:lnTo>
                  <a:lnTo>
                    <a:pt x="0" y="21376"/>
                  </a:lnTo>
                  <a:lnTo>
                    <a:pt x="10555" y="0"/>
                  </a:lnTo>
                  <a:close/>
                </a:path>
              </a:pathLst>
            </a:custGeom>
            <a:solidFill>
              <a:srgbClr val="FFFFFF"/>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497" name="Google Shape;497;p19"/>
            <p:cNvSpPr/>
            <p:nvPr/>
          </p:nvSpPr>
          <p:spPr>
            <a:xfrm rot="9705938">
              <a:off x="166668" y="663118"/>
              <a:ext cx="221590" cy="342117"/>
            </a:xfrm>
            <a:custGeom>
              <a:avLst/>
              <a:gdLst/>
              <a:ahLst/>
              <a:cxnLst/>
              <a:rect l="l" t="t" r="r" b="b"/>
              <a:pathLst>
                <a:path w="21600" h="21600" extrusionOk="0">
                  <a:moveTo>
                    <a:pt x="10555" y="0"/>
                  </a:moveTo>
                  <a:lnTo>
                    <a:pt x="21600" y="21600"/>
                  </a:lnTo>
                  <a:lnTo>
                    <a:pt x="0" y="21376"/>
                  </a:lnTo>
                  <a:lnTo>
                    <a:pt x="10555" y="0"/>
                  </a:lnTo>
                  <a:close/>
                </a:path>
              </a:pathLst>
            </a:custGeom>
            <a:solidFill>
              <a:srgbClr val="040047"/>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498" name="Google Shape;498;p19"/>
            <p:cNvSpPr/>
            <p:nvPr/>
          </p:nvSpPr>
          <p:spPr>
            <a:xfrm rot="1035527">
              <a:off x="2081864" y="1978488"/>
              <a:ext cx="221590" cy="342119"/>
            </a:xfrm>
            <a:custGeom>
              <a:avLst/>
              <a:gdLst/>
              <a:ahLst/>
              <a:cxnLst/>
              <a:rect l="l" t="t" r="r" b="b"/>
              <a:pathLst>
                <a:path w="21600" h="21600" extrusionOk="0">
                  <a:moveTo>
                    <a:pt x="10555" y="0"/>
                  </a:moveTo>
                  <a:lnTo>
                    <a:pt x="21600" y="21600"/>
                  </a:lnTo>
                  <a:lnTo>
                    <a:pt x="0" y="21376"/>
                  </a:lnTo>
                  <a:lnTo>
                    <a:pt x="10555" y="0"/>
                  </a:lnTo>
                  <a:close/>
                </a:path>
              </a:pathLst>
            </a:custGeom>
            <a:solidFill>
              <a:srgbClr val="040047"/>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499" name="Google Shape;499;p19"/>
            <p:cNvSpPr/>
            <p:nvPr/>
          </p:nvSpPr>
          <p:spPr>
            <a:xfrm rot="6094634">
              <a:off x="1726917" y="3446928"/>
              <a:ext cx="221590" cy="342117"/>
            </a:xfrm>
            <a:custGeom>
              <a:avLst/>
              <a:gdLst/>
              <a:ahLst/>
              <a:cxnLst/>
              <a:rect l="l" t="t" r="r" b="b"/>
              <a:pathLst>
                <a:path w="21600" h="21600" extrusionOk="0">
                  <a:moveTo>
                    <a:pt x="10555" y="0"/>
                  </a:moveTo>
                  <a:lnTo>
                    <a:pt x="21600" y="21600"/>
                  </a:lnTo>
                  <a:lnTo>
                    <a:pt x="0" y="21376"/>
                  </a:lnTo>
                  <a:lnTo>
                    <a:pt x="10555" y="0"/>
                  </a:lnTo>
                  <a:close/>
                </a:path>
              </a:pathLst>
            </a:custGeom>
            <a:solidFill>
              <a:srgbClr val="040047"/>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500" name="Google Shape;500;p19"/>
            <p:cNvSpPr/>
            <p:nvPr/>
          </p:nvSpPr>
          <p:spPr>
            <a:xfrm rot="3874634">
              <a:off x="6348445" y="2969936"/>
              <a:ext cx="221590" cy="342116"/>
            </a:xfrm>
            <a:custGeom>
              <a:avLst/>
              <a:gdLst/>
              <a:ahLst/>
              <a:cxnLst/>
              <a:rect l="l" t="t" r="r" b="b"/>
              <a:pathLst>
                <a:path w="21600" h="21600" extrusionOk="0">
                  <a:moveTo>
                    <a:pt x="10555" y="0"/>
                  </a:moveTo>
                  <a:lnTo>
                    <a:pt x="21600" y="21600"/>
                  </a:lnTo>
                  <a:lnTo>
                    <a:pt x="0" y="21376"/>
                  </a:lnTo>
                  <a:lnTo>
                    <a:pt x="10555" y="0"/>
                  </a:lnTo>
                  <a:close/>
                </a:path>
              </a:pathLst>
            </a:custGeom>
            <a:solidFill>
              <a:srgbClr val="040047"/>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501" name="Google Shape;501;p19"/>
            <p:cNvSpPr/>
            <p:nvPr/>
          </p:nvSpPr>
          <p:spPr>
            <a:xfrm rot="-1477826">
              <a:off x="6422644" y="1210116"/>
              <a:ext cx="221591" cy="342117"/>
            </a:xfrm>
            <a:custGeom>
              <a:avLst/>
              <a:gdLst/>
              <a:ahLst/>
              <a:cxnLst/>
              <a:rect l="l" t="t" r="r" b="b"/>
              <a:pathLst>
                <a:path w="21600" h="21600" extrusionOk="0">
                  <a:moveTo>
                    <a:pt x="10555" y="0"/>
                  </a:moveTo>
                  <a:lnTo>
                    <a:pt x="21600" y="21600"/>
                  </a:lnTo>
                  <a:lnTo>
                    <a:pt x="0" y="21376"/>
                  </a:lnTo>
                  <a:lnTo>
                    <a:pt x="10555" y="0"/>
                  </a:lnTo>
                  <a:close/>
                </a:path>
              </a:pathLst>
            </a:custGeom>
            <a:solidFill>
              <a:srgbClr val="040047"/>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grpSp>
      <p:sp>
        <p:nvSpPr>
          <p:cNvPr id="502" name="Google Shape;502;p19"/>
          <p:cNvSpPr txBox="1"/>
          <p:nvPr/>
        </p:nvSpPr>
        <p:spPr>
          <a:xfrm>
            <a:off x="15205259" y="5106413"/>
            <a:ext cx="5498881" cy="487753"/>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FFFFFF"/>
              </a:buClr>
              <a:buSzPts val="2200"/>
              <a:buFont typeface="Arial"/>
              <a:buNone/>
            </a:pPr>
            <a:r>
              <a:rPr lang="en-US" sz="2200" b="1" i="0" u="none" strike="noStrike" cap="none">
                <a:solidFill>
                  <a:srgbClr val="FFFFFF"/>
                </a:solidFill>
                <a:latin typeface="Arial"/>
                <a:ea typeface="Arial"/>
                <a:cs typeface="Arial"/>
                <a:sym typeface="Arial"/>
              </a:rPr>
              <a:t>Hydrothermal springs</a:t>
            </a:r>
            <a:endParaRPr sz="2200" b="1" i="0" u="none" strike="noStrike" cap="none">
              <a:solidFill>
                <a:srgbClr val="FFFFFF"/>
              </a:solidFill>
              <a:latin typeface="Arial"/>
              <a:ea typeface="Arial"/>
              <a:cs typeface="Arial"/>
              <a:sym typeface="Arial"/>
            </a:endParaRPr>
          </a:p>
        </p:txBody>
      </p:sp>
      <p:sp>
        <p:nvSpPr>
          <p:cNvPr id="503" name="Google Shape;503;p19"/>
          <p:cNvSpPr txBox="1"/>
          <p:nvPr/>
        </p:nvSpPr>
        <p:spPr>
          <a:xfrm>
            <a:off x="15205261" y="13053539"/>
            <a:ext cx="5498878" cy="487753"/>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FFFFFF"/>
              </a:buClr>
              <a:buSzPts val="2200"/>
              <a:buFont typeface="Arial"/>
              <a:buNone/>
            </a:pPr>
            <a:r>
              <a:rPr lang="en-US" sz="2200" b="1" i="0" u="none" strike="noStrike" cap="none">
                <a:solidFill>
                  <a:srgbClr val="FFFFFF"/>
                </a:solidFill>
                <a:latin typeface="Arial"/>
                <a:ea typeface="Arial"/>
                <a:cs typeface="Arial"/>
                <a:sym typeface="Arial"/>
              </a:rPr>
              <a:t>Global conveyer belt</a:t>
            </a:r>
            <a:endParaRPr sz="2200" b="1" i="0" u="none" strike="noStrike" cap="none">
              <a:solidFill>
                <a:srgbClr val="FFFFFF"/>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20"/>
          <p:cNvSpPr/>
          <p:nvPr/>
        </p:nvSpPr>
        <p:spPr>
          <a:xfrm>
            <a:off x="-178000" y="-229990"/>
            <a:ext cx="24740000" cy="14175980"/>
          </a:xfrm>
          <a:prstGeom prst="rect">
            <a:avLst/>
          </a:prstGeom>
          <a:solidFill>
            <a:srgbClr val="FFFFFF"/>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509" name="Google Shape;509;p20"/>
          <p:cNvSpPr/>
          <p:nvPr/>
        </p:nvSpPr>
        <p:spPr>
          <a:xfrm>
            <a:off x="-171586" y="7150693"/>
            <a:ext cx="24607450" cy="6795297"/>
          </a:xfrm>
          <a:prstGeom prst="rect">
            <a:avLst/>
          </a:prstGeom>
          <a:solidFill>
            <a:srgbClr val="285FB0"/>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pic>
        <p:nvPicPr>
          <p:cNvPr id="510" name="Google Shape;510;p20" descr="02.png"/>
          <p:cNvPicPr preferRelativeResize="0"/>
          <p:nvPr/>
        </p:nvPicPr>
        <p:blipFill rotWithShape="1">
          <a:blip r:embed="rId3">
            <a:alphaModFix/>
          </a:blip>
          <a:srcRect t="10785" b="10785"/>
          <a:stretch/>
        </p:blipFill>
        <p:spPr>
          <a:xfrm>
            <a:off x="0" y="6356032"/>
            <a:ext cx="24384002" cy="7454743"/>
          </a:xfrm>
          <a:prstGeom prst="rect">
            <a:avLst/>
          </a:prstGeom>
          <a:noFill/>
          <a:ln>
            <a:noFill/>
          </a:ln>
        </p:spPr>
      </p:pic>
      <p:sp>
        <p:nvSpPr>
          <p:cNvPr id="511" name="Google Shape;511;p20"/>
          <p:cNvSpPr txBox="1"/>
          <p:nvPr/>
        </p:nvSpPr>
        <p:spPr>
          <a:xfrm>
            <a:off x="22160439" y="12782736"/>
            <a:ext cx="1383647" cy="426657"/>
          </a:xfrm>
          <a:prstGeom prst="rect">
            <a:avLst/>
          </a:prstGeom>
          <a:noFill/>
          <a:ln>
            <a:noFill/>
          </a:ln>
        </p:spPr>
        <p:txBody>
          <a:bodyPr spcFirstLastPara="1" wrap="square" lIns="71425" tIns="71425" rIns="71425" bIns="71425" anchor="ctr" anchorCtr="0">
            <a:spAutoFit/>
          </a:bodyPr>
          <a:lstStyle/>
          <a:p>
            <a:pPr marL="0" marR="0" lvl="0" indent="0" algn="r" rtl="0">
              <a:lnSpc>
                <a:spcPct val="90000"/>
              </a:lnSpc>
              <a:spcBef>
                <a:spcPts val="0"/>
              </a:spcBef>
              <a:spcAft>
                <a:spcPts val="0"/>
              </a:spcAft>
              <a:buClr>
                <a:srgbClr val="72B5E4"/>
              </a:buClr>
              <a:buSzPts val="2000"/>
              <a:buFont typeface="Arial"/>
              <a:buNone/>
            </a:pPr>
            <a:r>
              <a:rPr lang="en-US" sz="2000" b="1" i="0" u="none" strike="noStrike" cap="none">
                <a:solidFill>
                  <a:srgbClr val="72B5E4"/>
                </a:solidFill>
                <a:latin typeface="Arial"/>
                <a:ea typeface="Arial"/>
                <a:cs typeface="Arial"/>
                <a:sym typeface="Arial"/>
              </a:rPr>
              <a:t>Oceanmin</a:t>
            </a:r>
            <a:endParaRPr/>
          </a:p>
        </p:txBody>
      </p:sp>
      <p:sp>
        <p:nvSpPr>
          <p:cNvPr id="512" name="Google Shape;512;p20"/>
          <p:cNvSpPr txBox="1"/>
          <p:nvPr/>
        </p:nvSpPr>
        <p:spPr>
          <a:xfrm>
            <a:off x="967840" y="1164298"/>
            <a:ext cx="22448400" cy="1030800"/>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535353"/>
              </a:buClr>
              <a:buSzPts val="6400"/>
              <a:buFont typeface="Arial"/>
              <a:buNone/>
            </a:pPr>
            <a:r>
              <a:rPr lang="en-US" sz="6400" b="1" i="0" u="none" strike="noStrike" cap="none">
                <a:solidFill>
                  <a:srgbClr val="285FB0"/>
                </a:solidFill>
                <a:latin typeface="Arial"/>
                <a:ea typeface="Arial"/>
                <a:cs typeface="Arial"/>
                <a:sym typeface="Arial"/>
              </a:rPr>
              <a:t>DOW </a:t>
            </a:r>
            <a:r>
              <a:rPr lang="en-US" sz="6400" b="1">
                <a:solidFill>
                  <a:schemeClr val="lt2"/>
                </a:solidFill>
              </a:rPr>
              <a:t>Production</a:t>
            </a:r>
            <a:endParaRPr/>
          </a:p>
        </p:txBody>
      </p:sp>
      <p:sp>
        <p:nvSpPr>
          <p:cNvPr id="513" name="Google Shape;513;p20"/>
          <p:cNvSpPr txBox="1"/>
          <p:nvPr/>
        </p:nvSpPr>
        <p:spPr>
          <a:xfrm>
            <a:off x="919601" y="2572298"/>
            <a:ext cx="20559900" cy="3650700"/>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535353"/>
              </a:buClr>
              <a:buSzPts val="3200"/>
              <a:buFont typeface="Arial"/>
              <a:buNone/>
            </a:pPr>
            <a:r>
              <a:rPr lang="en-US" sz="3200" b="1" i="0" u="none" strike="noStrike" cap="none">
                <a:solidFill>
                  <a:srgbClr val="535353"/>
                </a:solidFill>
                <a:latin typeface="Arial"/>
                <a:ea typeface="Arial"/>
                <a:cs typeface="Arial"/>
                <a:sym typeface="Arial"/>
              </a:rPr>
              <a:t>Only 4 locations in the world have access to deep sea water —</a:t>
            </a: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72B6E3"/>
              </a:buClr>
              <a:buSzPts val="3200"/>
              <a:buFont typeface="Arial"/>
              <a:buNone/>
            </a:pPr>
            <a:r>
              <a:rPr lang="en-US" sz="3200" b="1" i="0" u="none" strike="noStrike" cap="none">
                <a:solidFill>
                  <a:srgbClr val="72B6E3"/>
                </a:solidFill>
                <a:latin typeface="Arial"/>
                <a:ea typeface="Arial"/>
                <a:cs typeface="Arial"/>
                <a:sym typeface="Arial"/>
              </a:rPr>
              <a:t>Taiwan, Japan, Korea and Hawaii and </a:t>
            </a:r>
            <a:r>
              <a:rPr lang="en-US" sz="3200" b="1">
                <a:solidFill>
                  <a:srgbClr val="72B6E3"/>
                </a:solidFill>
              </a:rPr>
              <a:t>we’re sourcing ours from Taiwan</a:t>
            </a: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5000"/>
              <a:buFont typeface="Arial"/>
              <a:buNone/>
            </a:pP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3200"/>
              <a:buFont typeface="Arial"/>
              <a:buNone/>
            </a:pPr>
            <a:r>
              <a:rPr lang="en-US" sz="3200" b="0" i="0" u="none" strike="noStrike" cap="none">
                <a:solidFill>
                  <a:srgbClr val="535353"/>
                </a:solidFill>
                <a:latin typeface="Arial"/>
                <a:ea typeface="Arial"/>
                <a:cs typeface="Arial"/>
                <a:sym typeface="Arial"/>
              </a:rPr>
              <a:t>Taiwan </a:t>
            </a:r>
            <a:r>
              <a:rPr lang="en-US" sz="3200">
                <a:solidFill>
                  <a:srgbClr val="535353"/>
                </a:solidFill>
              </a:rPr>
              <a:t>is</a:t>
            </a:r>
            <a:r>
              <a:rPr lang="en-US" sz="3200" b="0" i="0" u="none" strike="noStrike" cap="none">
                <a:solidFill>
                  <a:srgbClr val="535353"/>
                </a:solidFill>
                <a:latin typeface="Arial"/>
                <a:ea typeface="Arial"/>
                <a:cs typeface="Arial"/>
                <a:sym typeface="Arial"/>
              </a:rPr>
              <a:t> most convenient geographic location for DOW mining. </a:t>
            </a:r>
            <a:r>
              <a:rPr lang="en-US" sz="3200">
                <a:solidFill>
                  <a:srgbClr val="535353"/>
                </a:solidFill>
              </a:rPr>
              <a:t>Our</a:t>
            </a:r>
            <a:r>
              <a:rPr lang="en-US" sz="3200" b="0" i="0" u="none" strike="noStrike" cap="none">
                <a:solidFill>
                  <a:srgbClr val="535353"/>
                </a:solidFill>
                <a:latin typeface="Arial"/>
                <a:ea typeface="Arial"/>
                <a:cs typeface="Arial"/>
                <a:sym typeface="Arial"/>
              </a:rPr>
              <a:t> manufacturing plant </a:t>
            </a:r>
            <a:r>
              <a:rPr lang="en-US" sz="3200" b="0" i="0" u="none" strike="noStrike" cap="none">
                <a:solidFill>
                  <a:srgbClr val="535353"/>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is</a:t>
            </a:r>
            <a:r>
              <a:rPr lang="en-US" sz="3200" b="0" i="0" u="none" strike="noStrike" cap="none">
                <a:solidFill>
                  <a:srgbClr val="535353"/>
                </a:solidFill>
                <a:latin typeface="Arial"/>
                <a:ea typeface="Arial"/>
                <a:cs typeface="Arial"/>
                <a:sym typeface="Arial"/>
              </a:rPr>
              <a:t> located off the east coast of Taiwan, where the depth of the Pacific Ocean reaches more than 1000 meters at a distance of less than 5 km from the coast.</a:t>
            </a:r>
            <a:endParaRPr sz="5000" b="0" i="0" u="none" strike="noStrike" cap="none">
              <a:solidFill>
                <a:srgbClr val="000000"/>
              </a:solidFill>
              <a:latin typeface="Helvetica Neue"/>
              <a:ea typeface="Helvetica Neue"/>
              <a:cs typeface="Helvetica Neue"/>
              <a:sym typeface="Helvetica Neue"/>
            </a:endParaRPr>
          </a:p>
        </p:txBody>
      </p:sp>
      <p:pic>
        <p:nvPicPr>
          <p:cNvPr id="514" name="Google Shape;514;p20" descr="image2.png"/>
          <p:cNvPicPr preferRelativeResize="0"/>
          <p:nvPr/>
        </p:nvPicPr>
        <p:blipFill rotWithShape="1">
          <a:blip r:embed="rId4">
            <a:alphaModFix/>
          </a:blip>
          <a:srcRect/>
          <a:stretch/>
        </p:blipFill>
        <p:spPr>
          <a:xfrm>
            <a:off x="1057090" y="12732639"/>
            <a:ext cx="1738685" cy="304618"/>
          </a:xfrm>
          <a:prstGeom prst="rect">
            <a:avLst/>
          </a:prstGeom>
          <a:noFill/>
          <a:ln>
            <a:noFill/>
          </a:ln>
        </p:spPr>
      </p:pic>
      <p:sp>
        <p:nvSpPr>
          <p:cNvPr id="515" name="Google Shape;515;p20"/>
          <p:cNvSpPr/>
          <p:nvPr/>
        </p:nvSpPr>
        <p:spPr>
          <a:xfrm>
            <a:off x="10279553" y="7625877"/>
            <a:ext cx="2481963" cy="2481961"/>
          </a:xfrm>
          <a:prstGeom prst="ellipse">
            <a:avLst/>
          </a:prstGeom>
          <a:noFill/>
          <a:ln w="25400" cap="flat" cmpd="sng">
            <a:solidFill>
              <a:srgbClr val="9CFFF2"/>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516" name="Google Shape;516;p20"/>
          <p:cNvSpPr/>
          <p:nvPr/>
        </p:nvSpPr>
        <p:spPr>
          <a:xfrm>
            <a:off x="10841408" y="8187731"/>
            <a:ext cx="1358253" cy="1358253"/>
          </a:xfrm>
          <a:prstGeom prst="ellipse">
            <a:avLst/>
          </a:prstGeom>
          <a:noFill/>
          <a:ln w="25400" cap="flat" cmpd="sng">
            <a:solidFill>
              <a:srgbClr val="9CFFF2"/>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21"/>
          <p:cNvSpPr/>
          <p:nvPr/>
        </p:nvSpPr>
        <p:spPr>
          <a:xfrm>
            <a:off x="-178000" y="-229990"/>
            <a:ext cx="24740000" cy="14175980"/>
          </a:xfrm>
          <a:prstGeom prst="rect">
            <a:avLst/>
          </a:prstGeom>
          <a:solidFill>
            <a:srgbClr val="FFFFFF"/>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522" name="Google Shape;522;p21"/>
          <p:cNvSpPr/>
          <p:nvPr/>
        </p:nvSpPr>
        <p:spPr>
          <a:xfrm>
            <a:off x="-45447" y="-229990"/>
            <a:ext cx="24607450" cy="14175980"/>
          </a:xfrm>
          <a:prstGeom prst="rect">
            <a:avLst/>
          </a:prstGeom>
          <a:solidFill>
            <a:srgbClr val="2355A2"/>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pic>
        <p:nvPicPr>
          <p:cNvPr id="523" name="Google Shape;523;p21" descr="05.png"/>
          <p:cNvPicPr preferRelativeResize="0"/>
          <p:nvPr/>
        </p:nvPicPr>
        <p:blipFill rotWithShape="1">
          <a:blip r:embed="rId3">
            <a:alphaModFix/>
          </a:blip>
          <a:srcRect t="42764"/>
          <a:stretch/>
        </p:blipFill>
        <p:spPr>
          <a:xfrm>
            <a:off x="0" y="5865614"/>
            <a:ext cx="24384000" cy="7850385"/>
          </a:xfrm>
          <a:prstGeom prst="rect">
            <a:avLst/>
          </a:prstGeom>
          <a:noFill/>
          <a:ln>
            <a:noFill/>
          </a:ln>
        </p:spPr>
      </p:pic>
      <p:sp>
        <p:nvSpPr>
          <p:cNvPr id="524" name="Google Shape;524;p21"/>
          <p:cNvSpPr txBox="1"/>
          <p:nvPr/>
        </p:nvSpPr>
        <p:spPr>
          <a:xfrm>
            <a:off x="22160439" y="12782736"/>
            <a:ext cx="1383647" cy="426657"/>
          </a:xfrm>
          <a:prstGeom prst="rect">
            <a:avLst/>
          </a:prstGeom>
          <a:noFill/>
          <a:ln>
            <a:noFill/>
          </a:ln>
        </p:spPr>
        <p:txBody>
          <a:bodyPr spcFirstLastPara="1" wrap="square" lIns="71425" tIns="71425" rIns="71425" bIns="71425" anchor="ctr" anchorCtr="0">
            <a:spAutoFit/>
          </a:bodyPr>
          <a:lstStyle/>
          <a:p>
            <a:pPr marL="0" marR="0" lvl="0" indent="0" algn="r" rtl="0">
              <a:lnSpc>
                <a:spcPct val="90000"/>
              </a:lnSpc>
              <a:spcBef>
                <a:spcPts val="0"/>
              </a:spcBef>
              <a:spcAft>
                <a:spcPts val="0"/>
              </a:spcAft>
              <a:buClr>
                <a:srgbClr val="72B5E4"/>
              </a:buClr>
              <a:buSzPts val="2000"/>
              <a:buFont typeface="Arial"/>
              <a:buNone/>
            </a:pPr>
            <a:r>
              <a:rPr lang="en-US" sz="2000" b="1" i="0" u="none" strike="noStrike" cap="none">
                <a:solidFill>
                  <a:srgbClr val="72B5E4"/>
                </a:solidFill>
                <a:latin typeface="Arial"/>
                <a:ea typeface="Arial"/>
                <a:cs typeface="Arial"/>
                <a:sym typeface="Arial"/>
              </a:rPr>
              <a:t>Oceanmin</a:t>
            </a:r>
            <a:endParaRPr/>
          </a:p>
        </p:txBody>
      </p:sp>
      <p:sp>
        <p:nvSpPr>
          <p:cNvPr id="525" name="Google Shape;525;p21"/>
          <p:cNvSpPr txBox="1"/>
          <p:nvPr/>
        </p:nvSpPr>
        <p:spPr>
          <a:xfrm>
            <a:off x="967842" y="1164297"/>
            <a:ext cx="8208837" cy="1917054"/>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FFFFFF"/>
              </a:buClr>
              <a:buSzPts val="6400"/>
              <a:buFont typeface="Arial"/>
              <a:buNone/>
            </a:pPr>
            <a:r>
              <a:rPr lang="en-US" sz="6400" b="1" i="0" u="none" strike="noStrike" cap="none">
                <a:solidFill>
                  <a:srgbClr val="FFFFFF"/>
                </a:solidFill>
                <a:latin typeface="Arial"/>
                <a:ea typeface="Arial"/>
                <a:cs typeface="Arial"/>
                <a:sym typeface="Arial"/>
              </a:rPr>
              <a:t>Production</a:t>
            </a:r>
            <a:endParaRPr/>
          </a:p>
          <a:p>
            <a:pPr marL="0" marR="0" lvl="0" indent="0" algn="l" rtl="0">
              <a:lnSpc>
                <a:spcPct val="90000"/>
              </a:lnSpc>
              <a:spcBef>
                <a:spcPts val="0"/>
              </a:spcBef>
              <a:spcAft>
                <a:spcPts val="0"/>
              </a:spcAft>
              <a:buClr>
                <a:srgbClr val="FFFFFF"/>
              </a:buClr>
              <a:buSzPts val="6400"/>
              <a:buFont typeface="Arial"/>
              <a:buNone/>
            </a:pPr>
            <a:r>
              <a:rPr lang="en-US" sz="6400" b="1" i="0" u="none" strike="noStrike" cap="none">
                <a:solidFill>
                  <a:srgbClr val="FFFFFF"/>
                </a:solidFill>
                <a:latin typeface="Arial"/>
                <a:ea typeface="Arial"/>
                <a:cs typeface="Arial"/>
                <a:sym typeface="Arial"/>
              </a:rPr>
              <a:t>technology</a:t>
            </a:r>
            <a:endParaRPr sz="5000" b="0" i="0" u="none" strike="noStrike" cap="none">
              <a:solidFill>
                <a:srgbClr val="000000"/>
              </a:solidFill>
              <a:latin typeface="Helvetica Neue"/>
              <a:ea typeface="Helvetica Neue"/>
              <a:cs typeface="Helvetica Neue"/>
              <a:sym typeface="Helvetica Neue"/>
            </a:endParaRPr>
          </a:p>
        </p:txBody>
      </p:sp>
      <p:sp>
        <p:nvSpPr>
          <p:cNvPr id="526" name="Google Shape;526;p21"/>
          <p:cNvSpPr txBox="1"/>
          <p:nvPr/>
        </p:nvSpPr>
        <p:spPr>
          <a:xfrm>
            <a:off x="7350706" y="1268433"/>
            <a:ext cx="12517200" cy="2804100"/>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FFFFFF"/>
              </a:buClr>
              <a:buSzPts val="3200"/>
              <a:buFont typeface="Arial"/>
              <a:buNone/>
            </a:pPr>
            <a:r>
              <a:rPr lang="en-US" sz="3200">
                <a:solidFill>
                  <a:srgbClr val="FFFFFF"/>
                </a:solidFill>
              </a:rPr>
              <a:t>The technology used to produce Oceamin is a multi-stage membrane filtered system, highly efficient vacuum evaporation, and freeze-drying processes to concentrate deep-sea minerals (in particular, magnesium) and to reduce the sodium content as much as possible (desalination).</a:t>
            </a:r>
            <a:endParaRPr sz="5000" b="0" i="0" u="none" strike="noStrike" cap="none">
              <a:solidFill>
                <a:srgbClr val="000000"/>
              </a:solidFill>
              <a:latin typeface="Helvetica Neue"/>
              <a:ea typeface="Helvetica Neue"/>
              <a:cs typeface="Helvetica Neue"/>
              <a:sym typeface="Helvetica Neue"/>
            </a:endParaRPr>
          </a:p>
        </p:txBody>
      </p:sp>
      <p:pic>
        <p:nvPicPr>
          <p:cNvPr id="527" name="Google Shape;527;p21" descr="image2.png"/>
          <p:cNvPicPr preferRelativeResize="0"/>
          <p:nvPr/>
        </p:nvPicPr>
        <p:blipFill rotWithShape="1">
          <a:blip r:embed="rId4">
            <a:alphaModFix/>
          </a:blip>
          <a:srcRect/>
          <a:stretch/>
        </p:blipFill>
        <p:spPr>
          <a:xfrm>
            <a:off x="1057090" y="12732639"/>
            <a:ext cx="1738685" cy="304618"/>
          </a:xfrm>
          <a:prstGeom prst="rect">
            <a:avLst/>
          </a:prstGeom>
          <a:noFill/>
          <a:ln>
            <a:noFill/>
          </a:ln>
        </p:spPr>
      </p:pic>
      <p:sp>
        <p:nvSpPr>
          <p:cNvPr id="528" name="Google Shape;528;p21"/>
          <p:cNvSpPr txBox="1"/>
          <p:nvPr/>
        </p:nvSpPr>
        <p:spPr>
          <a:xfrm>
            <a:off x="18562386" y="12640698"/>
            <a:ext cx="1738686" cy="488495"/>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FFFFFF"/>
              </a:buClr>
              <a:buSzPts val="2400"/>
              <a:buFont typeface="Arial"/>
              <a:buNone/>
            </a:pPr>
            <a:r>
              <a:rPr lang="en-US" sz="2400" b="1" i="0" u="none" strike="noStrike" cap="none">
                <a:solidFill>
                  <a:srgbClr val="FFFFFF"/>
                </a:solidFill>
                <a:latin typeface="Arial"/>
                <a:ea typeface="Arial"/>
                <a:cs typeface="Arial"/>
                <a:sym typeface="Arial"/>
              </a:rPr>
              <a:t>662 м</a:t>
            </a:r>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22" descr="06.jpg"/>
          <p:cNvPicPr preferRelativeResize="0"/>
          <p:nvPr/>
        </p:nvPicPr>
        <p:blipFill rotWithShape="1">
          <a:blip r:embed="rId3">
            <a:alphaModFix/>
          </a:blip>
          <a:srcRect t="1986" r="7237" b="31591"/>
          <a:stretch/>
        </p:blipFill>
        <p:spPr>
          <a:xfrm>
            <a:off x="-75409" y="-206438"/>
            <a:ext cx="24663998" cy="14128876"/>
          </a:xfrm>
          <a:prstGeom prst="rect">
            <a:avLst/>
          </a:prstGeom>
          <a:noFill/>
          <a:ln>
            <a:noFill/>
          </a:ln>
        </p:spPr>
      </p:pic>
      <p:sp>
        <p:nvSpPr>
          <p:cNvPr id="534" name="Google Shape;534;p22"/>
          <p:cNvSpPr txBox="1"/>
          <p:nvPr/>
        </p:nvSpPr>
        <p:spPr>
          <a:xfrm>
            <a:off x="966840" y="5999757"/>
            <a:ext cx="12175210" cy="1390754"/>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FFFFFF"/>
              </a:buClr>
              <a:buSzPts val="9000"/>
              <a:buFont typeface="Arial"/>
              <a:buNone/>
            </a:pPr>
            <a:r>
              <a:rPr lang="en-US" sz="9000" b="1" i="0" u="none" strike="noStrike" cap="none">
                <a:solidFill>
                  <a:srgbClr val="FFFFFF"/>
                </a:solidFill>
                <a:latin typeface="Arial"/>
                <a:ea typeface="Arial"/>
                <a:cs typeface="Arial"/>
                <a:sym typeface="Arial"/>
              </a:rPr>
              <a:t>Oceanmin</a:t>
            </a:r>
            <a:endParaRPr sz="9000" b="0" i="0" u="none" strike="noStrike" cap="none">
              <a:solidFill>
                <a:srgbClr val="000000"/>
              </a:solidFill>
              <a:latin typeface="Helvetica Neue"/>
              <a:ea typeface="Helvetica Neue"/>
              <a:cs typeface="Helvetica Neue"/>
              <a:sym typeface="Helvetica Neue"/>
            </a:endParaRPr>
          </a:p>
        </p:txBody>
      </p:sp>
      <p:sp>
        <p:nvSpPr>
          <p:cNvPr id="535" name="Google Shape;535;p22"/>
          <p:cNvSpPr txBox="1"/>
          <p:nvPr/>
        </p:nvSpPr>
        <p:spPr>
          <a:xfrm>
            <a:off x="966840" y="7298242"/>
            <a:ext cx="11530800" cy="1129500"/>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285FB0"/>
              </a:buClr>
              <a:buSzPts val="6400"/>
              <a:buFont typeface="Arial"/>
              <a:buNone/>
            </a:pPr>
            <a:r>
              <a:rPr lang="en-US" sz="6400" b="1">
                <a:solidFill>
                  <a:srgbClr val="285FB0"/>
                </a:solidFill>
              </a:rPr>
              <a:t>The body's Deepsea Energy</a:t>
            </a:r>
            <a:endParaRPr sz="6400" b="1" i="0" u="none" strike="noStrike" cap="none">
              <a:solidFill>
                <a:srgbClr val="285FB0"/>
              </a:solidFill>
              <a:latin typeface="Arial"/>
              <a:ea typeface="Arial"/>
              <a:cs typeface="Arial"/>
              <a:sym typeface="Arial"/>
            </a:endParaRPr>
          </a:p>
        </p:txBody>
      </p:sp>
      <p:pic>
        <p:nvPicPr>
          <p:cNvPr id="536" name="Google Shape;536;p22" descr="image2.png"/>
          <p:cNvPicPr preferRelativeResize="0"/>
          <p:nvPr/>
        </p:nvPicPr>
        <p:blipFill rotWithShape="1">
          <a:blip r:embed="rId4">
            <a:alphaModFix/>
          </a:blip>
          <a:srcRect/>
          <a:stretch/>
        </p:blipFill>
        <p:spPr>
          <a:xfrm>
            <a:off x="1057091" y="12732639"/>
            <a:ext cx="1738686" cy="304618"/>
          </a:xfrm>
          <a:prstGeom prst="rect">
            <a:avLst/>
          </a:prstGeom>
          <a:noFill/>
          <a:ln>
            <a:noFill/>
          </a:ln>
        </p:spPr>
      </p:pic>
      <p:grpSp>
        <p:nvGrpSpPr>
          <p:cNvPr id="537" name="Google Shape;537;p22"/>
          <p:cNvGrpSpPr/>
          <p:nvPr/>
        </p:nvGrpSpPr>
        <p:grpSpPr>
          <a:xfrm>
            <a:off x="9582627" y="-2515181"/>
            <a:ext cx="11550444" cy="12720556"/>
            <a:chOff x="0" y="-1"/>
            <a:chExt cx="5775220" cy="6360277"/>
          </a:xfrm>
        </p:grpSpPr>
        <p:pic>
          <p:nvPicPr>
            <p:cNvPr id="538" name="Google Shape;538;p22" descr="oceanmin stick.png"/>
            <p:cNvPicPr preferRelativeResize="0"/>
            <p:nvPr/>
          </p:nvPicPr>
          <p:blipFill rotWithShape="1">
            <a:blip r:embed="rId5">
              <a:alphaModFix/>
            </a:blip>
            <a:srcRect l="4587" t="2981" r="6552" b="6222"/>
            <a:stretch/>
          </p:blipFill>
          <p:spPr>
            <a:xfrm rot="3748019">
              <a:off x="1493539" y="885583"/>
              <a:ext cx="3926817" cy="3181677"/>
            </a:xfrm>
            <a:prstGeom prst="rect">
              <a:avLst/>
            </a:prstGeom>
            <a:noFill/>
            <a:ln>
              <a:noFill/>
            </a:ln>
          </p:spPr>
        </p:pic>
        <p:pic>
          <p:nvPicPr>
            <p:cNvPr id="539" name="Google Shape;539;p22" descr="oceanmin stick.png"/>
            <p:cNvPicPr preferRelativeResize="0"/>
            <p:nvPr/>
          </p:nvPicPr>
          <p:blipFill rotWithShape="1">
            <a:blip r:embed="rId5">
              <a:alphaModFix/>
            </a:blip>
            <a:srcRect l="4587" t="2981" r="6552" b="6222"/>
            <a:stretch/>
          </p:blipFill>
          <p:spPr>
            <a:xfrm rot="2098037">
              <a:off x="557287" y="2340533"/>
              <a:ext cx="3926817" cy="3181676"/>
            </a:xfrm>
            <a:prstGeom prst="rect">
              <a:avLst/>
            </a:prstGeom>
            <a:noFill/>
            <a:ln>
              <a:noFill/>
            </a:ln>
          </p:spPr>
        </p:pic>
      </p:grpSp>
      <p:sp>
        <p:nvSpPr>
          <p:cNvPr id="2" name="Google Shape;20;p1">
            <a:extLst>
              <a:ext uri="{FF2B5EF4-FFF2-40B4-BE49-F238E27FC236}">
                <a16:creationId xmlns:a16="http://schemas.microsoft.com/office/drawing/2014/main" id="{0B377E40-277F-0DB7-4F3F-47E89B103797}"/>
              </a:ext>
            </a:extLst>
          </p:cNvPr>
          <p:cNvSpPr txBox="1"/>
          <p:nvPr/>
        </p:nvSpPr>
        <p:spPr>
          <a:xfrm>
            <a:off x="8853000" y="12678600"/>
            <a:ext cx="6678000" cy="615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t>These statements has not been evaluated by the Food and Drug Administration. This product is not intended to diagnose, treat, cure, or prevent any disease</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
        <p:cNvGrpSpPr/>
        <p:nvPr/>
      </p:nvGrpSpPr>
      <p:grpSpPr>
        <a:xfrm>
          <a:off x="0" y="0"/>
          <a:ext cx="0" cy="0"/>
          <a:chOff x="0" y="0"/>
          <a:chExt cx="0" cy="0"/>
        </a:xfrm>
      </p:grpSpPr>
      <p:sp>
        <p:nvSpPr>
          <p:cNvPr id="25" name="Google Shape;25;p2"/>
          <p:cNvSpPr/>
          <p:nvPr/>
        </p:nvSpPr>
        <p:spPr>
          <a:xfrm>
            <a:off x="-203600" y="-229990"/>
            <a:ext cx="24740000" cy="14175980"/>
          </a:xfrm>
          <a:prstGeom prst="rect">
            <a:avLst/>
          </a:prstGeom>
          <a:solidFill>
            <a:srgbClr val="E9F5F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pic>
        <p:nvPicPr>
          <p:cNvPr id="26" name="Google Shape;26;p2" descr="image5.png"/>
          <p:cNvPicPr preferRelativeResize="0"/>
          <p:nvPr/>
        </p:nvPicPr>
        <p:blipFill rotWithShape="1">
          <a:blip r:embed="rId3">
            <a:alphaModFix/>
          </a:blip>
          <a:srcRect/>
          <a:stretch/>
        </p:blipFill>
        <p:spPr>
          <a:xfrm>
            <a:off x="1046163" y="12715875"/>
            <a:ext cx="1938342" cy="338142"/>
          </a:xfrm>
          <a:prstGeom prst="rect">
            <a:avLst/>
          </a:prstGeom>
          <a:noFill/>
          <a:ln>
            <a:noFill/>
          </a:ln>
        </p:spPr>
      </p:pic>
      <p:sp>
        <p:nvSpPr>
          <p:cNvPr id="27" name="Google Shape;27;p2"/>
          <p:cNvSpPr txBox="1"/>
          <p:nvPr/>
        </p:nvSpPr>
        <p:spPr>
          <a:xfrm>
            <a:off x="967843" y="2090932"/>
            <a:ext cx="9611400" cy="2637900"/>
          </a:xfrm>
          <a:prstGeom prst="rect">
            <a:avLst/>
          </a:prstGeom>
          <a:noFill/>
          <a:ln>
            <a:noFill/>
          </a:ln>
        </p:spPr>
        <p:txBody>
          <a:bodyPr spcFirstLastPara="1" wrap="square" lIns="71425" tIns="71425" rIns="71425" bIns="71425" anchor="ctr" anchorCtr="0">
            <a:spAutoFit/>
          </a:bodyPr>
          <a:lstStyle/>
          <a:p>
            <a:pPr marL="0" lvl="0" indent="0" algn="l" rtl="0">
              <a:lnSpc>
                <a:spcPct val="90000"/>
              </a:lnSpc>
              <a:spcBef>
                <a:spcPts val="0"/>
              </a:spcBef>
              <a:spcAft>
                <a:spcPts val="0"/>
              </a:spcAft>
              <a:buClr>
                <a:srgbClr val="285FB0"/>
              </a:buClr>
              <a:buSzPts val="6400"/>
              <a:buFont typeface="Arial"/>
              <a:buNone/>
            </a:pPr>
            <a:r>
              <a:rPr lang="en-US" sz="6000" b="1">
                <a:solidFill>
                  <a:schemeClr val="lt2"/>
                </a:solidFill>
              </a:rPr>
              <a:t>Here are some reasons why your battery might feel drained: </a:t>
            </a:r>
            <a:endParaRPr sz="3000">
              <a:solidFill>
                <a:schemeClr val="lt2"/>
              </a:solidFill>
            </a:endParaRPr>
          </a:p>
        </p:txBody>
      </p:sp>
      <p:sp>
        <p:nvSpPr>
          <p:cNvPr id="28" name="Google Shape;28;p2"/>
          <p:cNvSpPr txBox="1"/>
          <p:nvPr/>
        </p:nvSpPr>
        <p:spPr>
          <a:xfrm>
            <a:off x="11859123" y="1228073"/>
            <a:ext cx="11316798" cy="759812"/>
          </a:xfrm>
          <a:prstGeom prst="rect">
            <a:avLst/>
          </a:prstGeom>
          <a:noFill/>
          <a:ln>
            <a:noFill/>
          </a:ln>
        </p:spPr>
        <p:txBody>
          <a:bodyPr spcFirstLastPara="1" wrap="square" lIns="71425" tIns="71425" rIns="71425" bIns="71425" anchor="t" anchorCtr="0">
            <a:spAutoFit/>
          </a:bodyPr>
          <a:lstStyle/>
          <a:p>
            <a:pPr marL="0" marR="0" lvl="0" indent="0" algn="ctr" rtl="0">
              <a:lnSpc>
                <a:spcPct val="100000"/>
              </a:lnSpc>
              <a:spcBef>
                <a:spcPts val="0"/>
              </a:spcBef>
              <a:spcAft>
                <a:spcPts val="0"/>
              </a:spcAft>
              <a:buClr>
                <a:srgbClr val="7A7A7A"/>
              </a:buClr>
              <a:buSzPts val="4000"/>
              <a:buFont typeface="Arial"/>
              <a:buNone/>
            </a:pPr>
            <a:r>
              <a:rPr lang="en-US" sz="4000" b="1" i="0" u="none" strike="noStrike" cap="none">
                <a:solidFill>
                  <a:srgbClr val="7A7A7A"/>
                </a:solidFill>
                <a:latin typeface="Arial"/>
                <a:ea typeface="Arial"/>
                <a:cs typeface="Arial"/>
                <a:sym typeface="Arial"/>
              </a:rPr>
              <a:t>Causes of fatigue:</a:t>
            </a:r>
            <a:endParaRPr sz="4000" b="1" i="0" u="none" strike="noStrike" cap="none">
              <a:solidFill>
                <a:srgbClr val="7A7A7A"/>
              </a:solidFill>
              <a:latin typeface="Arial"/>
              <a:ea typeface="Arial"/>
              <a:cs typeface="Arial"/>
              <a:sym typeface="Arial"/>
            </a:endParaRPr>
          </a:p>
        </p:txBody>
      </p:sp>
      <p:cxnSp>
        <p:nvCxnSpPr>
          <p:cNvPr id="29" name="Google Shape;29;p2"/>
          <p:cNvCxnSpPr/>
          <p:nvPr/>
        </p:nvCxnSpPr>
        <p:spPr>
          <a:xfrm flipH="1">
            <a:off x="1068916" y="8548151"/>
            <a:ext cx="4" cy="3554054"/>
          </a:xfrm>
          <a:prstGeom prst="straightConnector1">
            <a:avLst/>
          </a:prstGeom>
          <a:noFill/>
          <a:ln w="63500" cap="flat" cmpd="sng">
            <a:solidFill>
              <a:srgbClr val="72B6E3"/>
            </a:solidFill>
            <a:prstDash val="solid"/>
            <a:round/>
            <a:headEnd type="none" w="sm" len="sm"/>
            <a:tailEnd type="none" w="sm" len="sm"/>
          </a:ln>
        </p:spPr>
      </p:cxnSp>
      <p:sp>
        <p:nvSpPr>
          <p:cNvPr id="30" name="Google Shape;30;p2"/>
          <p:cNvSpPr txBox="1"/>
          <p:nvPr/>
        </p:nvSpPr>
        <p:spPr>
          <a:xfrm>
            <a:off x="10735733" y="8351931"/>
            <a:ext cx="6414000" cy="1129500"/>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7A7A7A"/>
              </a:buClr>
              <a:buSzPts val="3200"/>
              <a:buFont typeface="Arial"/>
              <a:buNone/>
            </a:pPr>
            <a:r>
              <a:rPr lang="en-US" sz="3200" b="0" i="0" u="none" strike="noStrike" cap="none">
                <a:solidFill>
                  <a:srgbClr val="7A7A7A"/>
                </a:solidFill>
                <a:latin typeface="Arial"/>
                <a:ea typeface="Arial"/>
                <a:cs typeface="Arial"/>
                <a:sym typeface="Arial"/>
              </a:rPr>
              <a:t>Interrupted biorhythm</a:t>
            </a:r>
            <a:endParaRPr/>
          </a:p>
          <a:p>
            <a:pPr marL="0" marR="0" lvl="0" indent="0" algn="l" rtl="0">
              <a:lnSpc>
                <a:spcPct val="100000"/>
              </a:lnSpc>
              <a:spcBef>
                <a:spcPts val="0"/>
              </a:spcBef>
              <a:spcAft>
                <a:spcPts val="0"/>
              </a:spcAft>
              <a:buClr>
                <a:srgbClr val="7A7A7A"/>
              </a:buClr>
              <a:buSzPts val="3200"/>
              <a:buFont typeface="Arial"/>
              <a:buNone/>
            </a:pPr>
            <a:r>
              <a:rPr lang="en-US" sz="3200">
                <a:solidFill>
                  <a:srgbClr val="7A7A7A"/>
                </a:solidFill>
              </a:rPr>
              <a:t>aka. Jetlagged</a:t>
            </a:r>
            <a:endParaRPr sz="3200" b="0" i="0" u="none" strike="noStrike" cap="none">
              <a:solidFill>
                <a:srgbClr val="000000"/>
              </a:solidFill>
              <a:latin typeface="Helvetica Neue"/>
              <a:ea typeface="Helvetica Neue"/>
              <a:cs typeface="Helvetica Neue"/>
              <a:sym typeface="Helvetica Neue"/>
            </a:endParaRPr>
          </a:p>
        </p:txBody>
      </p:sp>
      <p:sp>
        <p:nvSpPr>
          <p:cNvPr id="31" name="Google Shape;31;p2"/>
          <p:cNvSpPr txBox="1"/>
          <p:nvPr/>
        </p:nvSpPr>
        <p:spPr>
          <a:xfrm>
            <a:off x="10735733" y="10036500"/>
            <a:ext cx="4004700" cy="636900"/>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7A7A7A"/>
              </a:buClr>
              <a:buSzPts val="3200"/>
              <a:buFont typeface="Arial"/>
              <a:buNone/>
            </a:pPr>
            <a:r>
              <a:rPr lang="en-US" sz="3200">
                <a:solidFill>
                  <a:srgbClr val="7A7A7A"/>
                </a:solidFill>
              </a:rPr>
              <a:t>Over</a:t>
            </a:r>
            <a:r>
              <a:rPr lang="en-US" sz="3200" b="0" i="0" u="none" strike="noStrike" cap="none">
                <a:solidFill>
                  <a:srgbClr val="7A7A7A"/>
                </a:solidFill>
                <a:latin typeface="Arial"/>
                <a:ea typeface="Arial"/>
                <a:cs typeface="Arial"/>
                <a:sym typeface="Arial"/>
              </a:rPr>
              <a:t>stressed</a:t>
            </a:r>
            <a:endParaRPr/>
          </a:p>
        </p:txBody>
      </p:sp>
      <p:sp>
        <p:nvSpPr>
          <p:cNvPr id="32" name="Google Shape;32;p2"/>
          <p:cNvSpPr txBox="1"/>
          <p:nvPr/>
        </p:nvSpPr>
        <p:spPr>
          <a:xfrm>
            <a:off x="17043398" y="3171993"/>
            <a:ext cx="6414000" cy="1129500"/>
          </a:xfrm>
          <a:prstGeom prst="rect">
            <a:avLst/>
          </a:prstGeom>
          <a:noFill/>
          <a:ln>
            <a:noFill/>
          </a:ln>
        </p:spPr>
        <p:txBody>
          <a:bodyPr spcFirstLastPara="1" wrap="square" lIns="71425" tIns="71425" rIns="71425" bIns="71425" anchor="t" anchorCtr="0">
            <a:spAutoFit/>
          </a:bodyPr>
          <a:lstStyle/>
          <a:p>
            <a:pPr marL="0" marR="0" lvl="0" indent="0" algn="r" rtl="0">
              <a:lnSpc>
                <a:spcPct val="100000"/>
              </a:lnSpc>
              <a:spcBef>
                <a:spcPts val="0"/>
              </a:spcBef>
              <a:spcAft>
                <a:spcPts val="0"/>
              </a:spcAft>
              <a:buClr>
                <a:srgbClr val="7A7A7A"/>
              </a:buClr>
              <a:buSzPts val="3200"/>
              <a:buFont typeface="Arial"/>
              <a:buNone/>
            </a:pPr>
            <a:r>
              <a:rPr lang="en-US" sz="3200">
                <a:solidFill>
                  <a:srgbClr val="7A7A7A"/>
                </a:solidFill>
              </a:rPr>
              <a:t>Overworked</a:t>
            </a:r>
            <a:endParaRPr sz="3200" b="0" i="0" u="none" strike="noStrike" cap="none">
              <a:solidFill>
                <a:srgbClr val="000000"/>
              </a:solidFill>
              <a:latin typeface="Helvetica Neue"/>
              <a:ea typeface="Helvetica Neue"/>
              <a:cs typeface="Helvetica Neue"/>
              <a:sym typeface="Helvetica Neue"/>
            </a:endParaRPr>
          </a:p>
          <a:p>
            <a:pPr marL="0" marR="0" lvl="0" indent="0" algn="r" rtl="0">
              <a:lnSpc>
                <a:spcPct val="100000"/>
              </a:lnSpc>
              <a:spcBef>
                <a:spcPts val="0"/>
              </a:spcBef>
              <a:spcAft>
                <a:spcPts val="0"/>
              </a:spcAft>
              <a:buClr>
                <a:srgbClr val="7A7A7A"/>
              </a:buClr>
              <a:buSzPts val="3200"/>
              <a:buFont typeface="Arial"/>
              <a:buNone/>
            </a:pPr>
            <a:endParaRPr sz="3200" b="0" i="0" u="none" strike="noStrike" cap="none">
              <a:solidFill>
                <a:srgbClr val="000000"/>
              </a:solidFill>
              <a:latin typeface="Helvetica Neue"/>
              <a:ea typeface="Helvetica Neue"/>
              <a:cs typeface="Helvetica Neue"/>
              <a:sym typeface="Helvetica Neue"/>
            </a:endParaRPr>
          </a:p>
        </p:txBody>
      </p:sp>
      <p:sp>
        <p:nvSpPr>
          <p:cNvPr id="33" name="Google Shape;33;p2"/>
          <p:cNvSpPr txBox="1"/>
          <p:nvPr/>
        </p:nvSpPr>
        <p:spPr>
          <a:xfrm>
            <a:off x="17043398" y="5274253"/>
            <a:ext cx="6414000" cy="1129500"/>
          </a:xfrm>
          <a:prstGeom prst="rect">
            <a:avLst/>
          </a:prstGeom>
          <a:noFill/>
          <a:ln>
            <a:noFill/>
          </a:ln>
        </p:spPr>
        <p:txBody>
          <a:bodyPr spcFirstLastPara="1" wrap="square" lIns="71425" tIns="71425" rIns="71425" bIns="71425" anchor="t" anchorCtr="0">
            <a:spAutoFit/>
          </a:bodyPr>
          <a:lstStyle/>
          <a:p>
            <a:pPr marL="0" marR="0" lvl="0" indent="0" algn="r" rtl="0">
              <a:lnSpc>
                <a:spcPct val="100000"/>
              </a:lnSpc>
              <a:spcBef>
                <a:spcPts val="0"/>
              </a:spcBef>
              <a:spcAft>
                <a:spcPts val="0"/>
              </a:spcAft>
              <a:buClr>
                <a:srgbClr val="7A7A7A"/>
              </a:buClr>
              <a:buSzPts val="3200"/>
              <a:buFont typeface="Arial"/>
              <a:buNone/>
            </a:pPr>
            <a:r>
              <a:rPr lang="en-US" sz="3200">
                <a:solidFill>
                  <a:srgbClr val="7A7A7A"/>
                </a:solidFill>
              </a:rPr>
              <a:t>Not exercising </a:t>
            </a:r>
            <a:endParaRPr sz="3200">
              <a:solidFill>
                <a:srgbClr val="7A7A7A"/>
              </a:solidFill>
            </a:endParaRPr>
          </a:p>
          <a:p>
            <a:pPr marL="0" marR="0" lvl="0" indent="0" algn="r" rtl="0">
              <a:lnSpc>
                <a:spcPct val="100000"/>
              </a:lnSpc>
              <a:spcBef>
                <a:spcPts val="0"/>
              </a:spcBef>
              <a:spcAft>
                <a:spcPts val="0"/>
              </a:spcAft>
              <a:buClr>
                <a:srgbClr val="7A7A7A"/>
              </a:buClr>
              <a:buSzPts val="3200"/>
              <a:buFont typeface="Arial"/>
              <a:buNone/>
            </a:pPr>
            <a:r>
              <a:rPr lang="en-US" sz="3200">
                <a:solidFill>
                  <a:srgbClr val="7A7A7A"/>
                </a:solidFill>
              </a:rPr>
              <a:t>enough</a:t>
            </a:r>
            <a:endParaRPr sz="3200">
              <a:solidFill>
                <a:srgbClr val="7A7A7A"/>
              </a:solidFill>
            </a:endParaRPr>
          </a:p>
        </p:txBody>
      </p:sp>
      <p:sp>
        <p:nvSpPr>
          <p:cNvPr id="34" name="Google Shape;34;p2"/>
          <p:cNvSpPr txBox="1"/>
          <p:nvPr/>
        </p:nvSpPr>
        <p:spPr>
          <a:xfrm>
            <a:off x="17646098" y="7655431"/>
            <a:ext cx="6414000" cy="1129500"/>
          </a:xfrm>
          <a:prstGeom prst="rect">
            <a:avLst/>
          </a:prstGeom>
          <a:noFill/>
          <a:ln>
            <a:noFill/>
          </a:ln>
        </p:spPr>
        <p:txBody>
          <a:bodyPr spcFirstLastPara="1" wrap="square" lIns="71425" tIns="71425" rIns="71425" bIns="71425" anchor="t" anchorCtr="0">
            <a:spAutoFit/>
          </a:bodyPr>
          <a:lstStyle/>
          <a:p>
            <a:pPr marL="0" marR="0" lvl="0" indent="0" algn="r" rtl="0">
              <a:lnSpc>
                <a:spcPct val="100000"/>
              </a:lnSpc>
              <a:spcBef>
                <a:spcPts val="0"/>
              </a:spcBef>
              <a:spcAft>
                <a:spcPts val="0"/>
              </a:spcAft>
              <a:buClr>
                <a:srgbClr val="7A7A7A"/>
              </a:buClr>
              <a:buSzPts val="3200"/>
              <a:buFont typeface="Arial"/>
              <a:buNone/>
            </a:pPr>
            <a:r>
              <a:rPr lang="en-US" sz="3200">
                <a:solidFill>
                  <a:srgbClr val="7A7A7A"/>
                </a:solidFill>
              </a:rPr>
              <a:t>Have a lot on your mind</a:t>
            </a:r>
            <a:endParaRPr sz="3200">
              <a:solidFill>
                <a:srgbClr val="7A7A7A"/>
              </a:solidFill>
            </a:endParaRPr>
          </a:p>
          <a:p>
            <a:pPr marL="0" marR="0" lvl="0" indent="0" algn="r" rtl="0">
              <a:lnSpc>
                <a:spcPct val="100000"/>
              </a:lnSpc>
              <a:spcBef>
                <a:spcPts val="0"/>
              </a:spcBef>
              <a:spcAft>
                <a:spcPts val="0"/>
              </a:spcAft>
              <a:buClr>
                <a:srgbClr val="7A7A7A"/>
              </a:buClr>
              <a:buSzPts val="3200"/>
              <a:buFont typeface="Arial"/>
              <a:buNone/>
            </a:pPr>
            <a:r>
              <a:rPr lang="en-US" sz="3200">
                <a:solidFill>
                  <a:srgbClr val="7A7A7A"/>
                </a:solidFill>
              </a:rPr>
              <a:t>work or school </a:t>
            </a:r>
            <a:endParaRPr sz="3200">
              <a:solidFill>
                <a:srgbClr val="7A7A7A"/>
              </a:solidFill>
            </a:endParaRPr>
          </a:p>
        </p:txBody>
      </p:sp>
      <p:sp>
        <p:nvSpPr>
          <p:cNvPr id="35" name="Google Shape;35;p2"/>
          <p:cNvSpPr txBox="1"/>
          <p:nvPr/>
        </p:nvSpPr>
        <p:spPr>
          <a:xfrm>
            <a:off x="17043398" y="10036598"/>
            <a:ext cx="6414000" cy="636900"/>
          </a:xfrm>
          <a:prstGeom prst="rect">
            <a:avLst/>
          </a:prstGeom>
          <a:noFill/>
          <a:ln>
            <a:noFill/>
          </a:ln>
        </p:spPr>
        <p:txBody>
          <a:bodyPr spcFirstLastPara="1" wrap="square" lIns="71425" tIns="71425" rIns="71425" bIns="71425" anchor="t" anchorCtr="0">
            <a:spAutoFit/>
          </a:bodyPr>
          <a:lstStyle/>
          <a:p>
            <a:pPr marL="0" marR="0" lvl="0" indent="0" algn="r" rtl="0">
              <a:lnSpc>
                <a:spcPct val="100000"/>
              </a:lnSpc>
              <a:spcBef>
                <a:spcPts val="0"/>
              </a:spcBef>
              <a:spcAft>
                <a:spcPts val="0"/>
              </a:spcAft>
              <a:buClr>
                <a:srgbClr val="7A7A7A"/>
              </a:buClr>
              <a:buSzPts val="3200"/>
              <a:buFont typeface="Arial"/>
              <a:buNone/>
            </a:pPr>
            <a:r>
              <a:rPr lang="en-US" sz="3200">
                <a:solidFill>
                  <a:srgbClr val="7A7A7A"/>
                </a:solidFill>
              </a:rPr>
              <a:t>Not Sleeping well </a:t>
            </a:r>
            <a:endParaRPr sz="3200" b="0" i="0" u="none" strike="noStrike" cap="none">
              <a:solidFill>
                <a:srgbClr val="7A7A7A"/>
              </a:solidFill>
              <a:latin typeface="Arial"/>
              <a:ea typeface="Arial"/>
              <a:cs typeface="Arial"/>
              <a:sym typeface="Arial"/>
            </a:endParaRPr>
          </a:p>
        </p:txBody>
      </p:sp>
      <p:sp>
        <p:nvSpPr>
          <p:cNvPr id="36" name="Google Shape;36;p2"/>
          <p:cNvSpPr txBox="1"/>
          <p:nvPr/>
        </p:nvSpPr>
        <p:spPr>
          <a:xfrm>
            <a:off x="10735733" y="3684666"/>
            <a:ext cx="6414000" cy="1129500"/>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7A7A7A"/>
              </a:buClr>
              <a:buSzPts val="3200"/>
              <a:buFont typeface="Arial"/>
              <a:buNone/>
            </a:pPr>
            <a:r>
              <a:rPr lang="en-US" sz="3200">
                <a:solidFill>
                  <a:srgbClr val="7A7A7A"/>
                </a:solidFill>
              </a:rPr>
              <a:t>You have </a:t>
            </a:r>
            <a:endParaRPr sz="3200">
              <a:solidFill>
                <a:srgbClr val="7A7A7A"/>
              </a:solidFill>
            </a:endParaRPr>
          </a:p>
          <a:p>
            <a:pPr marL="0" marR="0" lvl="0" indent="0" algn="l" rtl="0">
              <a:lnSpc>
                <a:spcPct val="100000"/>
              </a:lnSpc>
              <a:spcBef>
                <a:spcPts val="0"/>
              </a:spcBef>
              <a:spcAft>
                <a:spcPts val="0"/>
              </a:spcAft>
              <a:buClr>
                <a:srgbClr val="7A7A7A"/>
              </a:buClr>
              <a:buSzPts val="3200"/>
              <a:buFont typeface="Arial"/>
              <a:buNone/>
            </a:pPr>
            <a:r>
              <a:rPr lang="en-US" sz="3200">
                <a:solidFill>
                  <a:srgbClr val="7A7A7A"/>
                </a:solidFill>
              </a:rPr>
              <a:t>irregular eating habits</a:t>
            </a:r>
            <a:endParaRPr sz="3200" b="0" i="0" u="none" strike="noStrike" cap="none">
              <a:solidFill>
                <a:srgbClr val="000000"/>
              </a:solidFill>
              <a:latin typeface="Helvetica Neue"/>
              <a:ea typeface="Helvetica Neue"/>
              <a:cs typeface="Helvetica Neue"/>
              <a:sym typeface="Helvetica Neue"/>
            </a:endParaRPr>
          </a:p>
        </p:txBody>
      </p:sp>
      <p:sp>
        <p:nvSpPr>
          <p:cNvPr id="37" name="Google Shape;37;p2"/>
          <p:cNvSpPr txBox="1"/>
          <p:nvPr/>
        </p:nvSpPr>
        <p:spPr>
          <a:xfrm>
            <a:off x="10735733" y="5402911"/>
            <a:ext cx="6414000" cy="1129500"/>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7A7A7A"/>
              </a:buClr>
              <a:buSzPts val="3200"/>
              <a:buFont typeface="Arial"/>
              <a:buNone/>
            </a:pPr>
            <a:r>
              <a:rPr lang="en-US" sz="3200">
                <a:solidFill>
                  <a:srgbClr val="7A7A7A"/>
                </a:solidFill>
              </a:rPr>
              <a:t>Dealing with c</a:t>
            </a:r>
            <a:r>
              <a:rPr lang="en-US" sz="3200" b="0" i="0" u="none" strike="noStrike" cap="none">
                <a:solidFill>
                  <a:srgbClr val="7A7A7A"/>
                </a:solidFill>
                <a:latin typeface="Arial"/>
                <a:ea typeface="Arial"/>
                <a:cs typeface="Arial"/>
                <a:sym typeface="Arial"/>
              </a:rPr>
              <a:t>hronic</a:t>
            </a:r>
            <a:endParaRPr/>
          </a:p>
          <a:p>
            <a:pPr marL="0" marR="0" lvl="0" indent="0" algn="l" rtl="0">
              <a:lnSpc>
                <a:spcPct val="100000"/>
              </a:lnSpc>
              <a:spcBef>
                <a:spcPts val="0"/>
              </a:spcBef>
              <a:spcAft>
                <a:spcPts val="0"/>
              </a:spcAft>
              <a:buClr>
                <a:srgbClr val="7A7A7A"/>
              </a:buClr>
              <a:buSzPts val="3200"/>
              <a:buFont typeface="Arial"/>
              <a:buNone/>
            </a:pPr>
            <a:r>
              <a:rPr lang="en-US" sz="3200">
                <a:solidFill>
                  <a:srgbClr val="7A7A7A"/>
                </a:solidFill>
              </a:rPr>
              <a:t>Health Issues</a:t>
            </a:r>
            <a:endParaRPr/>
          </a:p>
        </p:txBody>
      </p:sp>
      <p:sp>
        <p:nvSpPr>
          <p:cNvPr id="38" name="Google Shape;38;p2"/>
          <p:cNvSpPr txBox="1"/>
          <p:nvPr/>
        </p:nvSpPr>
        <p:spPr>
          <a:xfrm>
            <a:off x="10735733" y="7085988"/>
            <a:ext cx="6414000" cy="1129500"/>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7A7A7A"/>
              </a:buClr>
              <a:buSzPts val="3200"/>
              <a:buFont typeface="Arial"/>
              <a:buNone/>
            </a:pPr>
            <a:r>
              <a:rPr lang="en-US" sz="3200">
                <a:solidFill>
                  <a:srgbClr val="7A7A7A"/>
                </a:solidFill>
              </a:rPr>
              <a:t>Combating a </a:t>
            </a:r>
            <a:endParaRPr sz="3200">
              <a:solidFill>
                <a:srgbClr val="7A7A7A"/>
              </a:solidFill>
            </a:endParaRPr>
          </a:p>
          <a:p>
            <a:pPr marL="0" marR="0" lvl="0" indent="0" algn="l" rtl="0">
              <a:lnSpc>
                <a:spcPct val="100000"/>
              </a:lnSpc>
              <a:spcBef>
                <a:spcPts val="0"/>
              </a:spcBef>
              <a:spcAft>
                <a:spcPts val="0"/>
              </a:spcAft>
              <a:buClr>
                <a:srgbClr val="7A7A7A"/>
              </a:buClr>
              <a:buSzPts val="3200"/>
              <a:buFont typeface="Arial"/>
              <a:buNone/>
            </a:pPr>
            <a:r>
              <a:rPr lang="en-US" sz="3200">
                <a:solidFill>
                  <a:srgbClr val="7A7A7A"/>
                </a:solidFill>
              </a:rPr>
              <a:t>v</a:t>
            </a:r>
            <a:r>
              <a:rPr lang="en-US" sz="3200" b="0" i="0" u="none" strike="noStrike" cap="none">
                <a:solidFill>
                  <a:srgbClr val="7A7A7A"/>
                </a:solidFill>
                <a:latin typeface="Arial"/>
                <a:ea typeface="Arial"/>
                <a:cs typeface="Arial"/>
                <a:sym typeface="Arial"/>
              </a:rPr>
              <a:t>iral infection</a:t>
            </a:r>
            <a:endParaRPr sz="3200" b="0" i="0" u="none" strike="noStrike" cap="none">
              <a:solidFill>
                <a:srgbClr val="7A7A7A"/>
              </a:solidFill>
              <a:latin typeface="Arial"/>
              <a:ea typeface="Arial"/>
              <a:cs typeface="Arial"/>
              <a:sym typeface="Arial"/>
            </a:endParaRPr>
          </a:p>
        </p:txBody>
      </p:sp>
      <p:cxnSp>
        <p:nvCxnSpPr>
          <p:cNvPr id="39" name="Google Shape;39;p2"/>
          <p:cNvCxnSpPr/>
          <p:nvPr/>
        </p:nvCxnSpPr>
        <p:spPr>
          <a:xfrm>
            <a:off x="14910185" y="4003654"/>
            <a:ext cx="1874846" cy="4"/>
          </a:xfrm>
          <a:prstGeom prst="straightConnector1">
            <a:avLst/>
          </a:prstGeom>
          <a:noFill/>
          <a:ln w="25400" cap="flat" cmpd="sng">
            <a:solidFill>
              <a:srgbClr val="72B6E3"/>
            </a:solidFill>
            <a:prstDash val="solid"/>
            <a:round/>
            <a:headEnd type="none" w="sm" len="sm"/>
            <a:tailEnd type="oval" w="med" len="med"/>
          </a:ln>
        </p:spPr>
      </p:cxnSp>
      <p:cxnSp>
        <p:nvCxnSpPr>
          <p:cNvPr id="40" name="Google Shape;40;p2"/>
          <p:cNvCxnSpPr/>
          <p:nvPr/>
        </p:nvCxnSpPr>
        <p:spPr>
          <a:xfrm>
            <a:off x="13533966" y="5950986"/>
            <a:ext cx="2319728" cy="4"/>
          </a:xfrm>
          <a:prstGeom prst="straightConnector1">
            <a:avLst/>
          </a:prstGeom>
          <a:noFill/>
          <a:ln w="25400" cap="flat" cmpd="sng">
            <a:solidFill>
              <a:srgbClr val="72B6E3"/>
            </a:solidFill>
            <a:prstDash val="solid"/>
            <a:round/>
            <a:headEnd type="none" w="sm" len="sm"/>
            <a:tailEnd type="oval" w="med" len="med"/>
          </a:ln>
        </p:spPr>
      </p:cxnSp>
      <p:cxnSp>
        <p:nvCxnSpPr>
          <p:cNvPr id="41" name="Google Shape;41;p2"/>
          <p:cNvCxnSpPr/>
          <p:nvPr/>
        </p:nvCxnSpPr>
        <p:spPr>
          <a:xfrm>
            <a:off x="14965200" y="7385724"/>
            <a:ext cx="748792" cy="4"/>
          </a:xfrm>
          <a:prstGeom prst="straightConnector1">
            <a:avLst/>
          </a:prstGeom>
          <a:noFill/>
          <a:ln w="25400" cap="flat" cmpd="sng">
            <a:solidFill>
              <a:srgbClr val="72B6E3"/>
            </a:solidFill>
            <a:prstDash val="solid"/>
            <a:round/>
            <a:headEnd type="none" w="sm" len="sm"/>
            <a:tailEnd type="oval" w="med" len="med"/>
          </a:ln>
        </p:spPr>
      </p:cxnSp>
      <p:cxnSp>
        <p:nvCxnSpPr>
          <p:cNvPr id="42" name="Google Shape;42;p2"/>
          <p:cNvCxnSpPr/>
          <p:nvPr/>
        </p:nvCxnSpPr>
        <p:spPr>
          <a:xfrm>
            <a:off x="15311179" y="8883962"/>
            <a:ext cx="974062" cy="4"/>
          </a:xfrm>
          <a:prstGeom prst="straightConnector1">
            <a:avLst/>
          </a:prstGeom>
          <a:noFill/>
          <a:ln w="25400" cap="flat" cmpd="sng">
            <a:solidFill>
              <a:srgbClr val="72B6E3"/>
            </a:solidFill>
            <a:prstDash val="solid"/>
            <a:round/>
            <a:headEnd type="none" w="sm" len="sm"/>
            <a:tailEnd type="oval" w="med" len="med"/>
          </a:ln>
        </p:spPr>
      </p:cxnSp>
      <p:cxnSp>
        <p:nvCxnSpPr>
          <p:cNvPr id="43" name="Google Shape;43;p2"/>
          <p:cNvCxnSpPr/>
          <p:nvPr/>
        </p:nvCxnSpPr>
        <p:spPr>
          <a:xfrm>
            <a:off x="18855523" y="10336334"/>
            <a:ext cx="1320150" cy="4"/>
          </a:xfrm>
          <a:prstGeom prst="straightConnector1">
            <a:avLst/>
          </a:prstGeom>
          <a:noFill/>
          <a:ln w="25400" cap="flat" cmpd="sng">
            <a:solidFill>
              <a:srgbClr val="72B6E3"/>
            </a:solidFill>
            <a:prstDash val="solid"/>
            <a:round/>
            <a:headEnd type="oval" w="med" len="med"/>
            <a:tailEnd type="none" w="sm" len="sm"/>
          </a:ln>
        </p:spPr>
      </p:cxnSp>
      <p:cxnSp>
        <p:nvCxnSpPr>
          <p:cNvPr id="44" name="Google Shape;44;p2"/>
          <p:cNvCxnSpPr/>
          <p:nvPr/>
        </p:nvCxnSpPr>
        <p:spPr>
          <a:xfrm>
            <a:off x="19426878" y="8304334"/>
            <a:ext cx="748792" cy="4"/>
          </a:xfrm>
          <a:prstGeom prst="straightConnector1">
            <a:avLst/>
          </a:prstGeom>
          <a:noFill/>
          <a:ln w="25400" cap="flat" cmpd="sng">
            <a:solidFill>
              <a:srgbClr val="72B6E3"/>
            </a:solidFill>
            <a:prstDash val="solid"/>
            <a:round/>
            <a:headEnd type="oval" w="med" len="med"/>
            <a:tailEnd type="none" w="sm" len="sm"/>
          </a:ln>
        </p:spPr>
      </p:cxnSp>
      <p:cxnSp>
        <p:nvCxnSpPr>
          <p:cNvPr id="45" name="Google Shape;45;p2"/>
          <p:cNvCxnSpPr/>
          <p:nvPr/>
        </p:nvCxnSpPr>
        <p:spPr>
          <a:xfrm>
            <a:off x="19426878" y="5776078"/>
            <a:ext cx="1577576" cy="4"/>
          </a:xfrm>
          <a:prstGeom prst="straightConnector1">
            <a:avLst/>
          </a:prstGeom>
          <a:noFill/>
          <a:ln w="25400" cap="flat" cmpd="sng">
            <a:solidFill>
              <a:srgbClr val="72B6E3"/>
            </a:solidFill>
            <a:prstDash val="solid"/>
            <a:round/>
            <a:headEnd type="oval" w="med" len="med"/>
            <a:tailEnd type="none" w="sm" len="sm"/>
          </a:ln>
        </p:spPr>
      </p:cxnSp>
      <p:cxnSp>
        <p:nvCxnSpPr>
          <p:cNvPr id="46" name="Google Shape;46;p2"/>
          <p:cNvCxnSpPr/>
          <p:nvPr/>
        </p:nvCxnSpPr>
        <p:spPr>
          <a:xfrm>
            <a:off x="18443426" y="3724046"/>
            <a:ext cx="2319728" cy="4"/>
          </a:xfrm>
          <a:prstGeom prst="straightConnector1">
            <a:avLst/>
          </a:prstGeom>
          <a:noFill/>
          <a:ln w="25400" cap="flat" cmpd="sng">
            <a:solidFill>
              <a:srgbClr val="72B6E3"/>
            </a:solidFill>
            <a:prstDash val="solid"/>
            <a:round/>
            <a:headEnd type="oval" w="med" len="med"/>
            <a:tailEnd type="none" w="sm" len="sm"/>
          </a:ln>
        </p:spPr>
      </p:cxnSp>
      <p:cxnSp>
        <p:nvCxnSpPr>
          <p:cNvPr id="47" name="Google Shape;47;p2"/>
          <p:cNvCxnSpPr/>
          <p:nvPr/>
        </p:nvCxnSpPr>
        <p:spPr>
          <a:xfrm>
            <a:off x="12498561" y="10774350"/>
            <a:ext cx="3921086" cy="4"/>
          </a:xfrm>
          <a:prstGeom prst="straightConnector1">
            <a:avLst/>
          </a:prstGeom>
          <a:noFill/>
          <a:ln w="25400" cap="flat" cmpd="sng">
            <a:solidFill>
              <a:srgbClr val="72B6E3"/>
            </a:solidFill>
            <a:prstDash val="solid"/>
            <a:round/>
            <a:headEnd type="none" w="sm" len="sm"/>
            <a:tailEnd type="oval" w="med" len="med"/>
          </a:ln>
        </p:spPr>
      </p:cxnSp>
      <p:sp>
        <p:nvSpPr>
          <p:cNvPr id="48" name="Google Shape;48;p2"/>
          <p:cNvSpPr txBox="1"/>
          <p:nvPr/>
        </p:nvSpPr>
        <p:spPr>
          <a:xfrm>
            <a:off x="1274232" y="8919457"/>
            <a:ext cx="7460100" cy="2930400"/>
          </a:xfrm>
          <a:prstGeom prst="rect">
            <a:avLst/>
          </a:prstGeom>
          <a:noFill/>
          <a:ln>
            <a:noFill/>
          </a:ln>
        </p:spPr>
        <p:txBody>
          <a:bodyPr spcFirstLastPara="1" wrap="square" lIns="71425" tIns="71425" rIns="71425" bIns="71425" anchor="t" anchorCtr="0">
            <a:spAutoFit/>
          </a:bodyPr>
          <a:lstStyle/>
          <a:p>
            <a:pPr marL="457200" marR="0" lvl="0" indent="-355600" algn="l" rtl="0">
              <a:lnSpc>
                <a:spcPct val="115000"/>
              </a:lnSpc>
              <a:spcBef>
                <a:spcPts val="1400"/>
              </a:spcBef>
              <a:spcAft>
                <a:spcPts val="0"/>
              </a:spcAft>
              <a:buSzPts val="2000"/>
              <a:buFont typeface="Roboto"/>
              <a:buChar char="●"/>
            </a:pPr>
            <a:r>
              <a:rPr lang="en-US" sz="2000" i="1">
                <a:solidFill>
                  <a:schemeClr val="dk1"/>
                </a:solidFill>
                <a:latin typeface="Roboto"/>
                <a:ea typeface="Roboto"/>
                <a:cs typeface="Roboto"/>
                <a:sym typeface="Roboto"/>
              </a:rPr>
              <a:t>What causes fatigue, and how can I treat it?;  </a:t>
            </a:r>
            <a:r>
              <a:rPr lang="en-US" sz="2000" i="1">
                <a:solidFill>
                  <a:srgbClr val="1A73E8"/>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https://www.medicalnewstoday.com/articles/248002#causes</a:t>
            </a:r>
            <a:r>
              <a:rPr lang="en-US" sz="2000" i="1">
                <a:solidFill>
                  <a:schemeClr val="dk1"/>
                </a:solidFill>
                <a:latin typeface="Roboto"/>
                <a:ea typeface="Roboto"/>
                <a:cs typeface="Roboto"/>
                <a:sym typeface="Roboto"/>
              </a:rPr>
              <a:t> </a:t>
            </a:r>
            <a:endParaRPr sz="2000" i="1">
              <a:solidFill>
                <a:schemeClr val="dk1"/>
              </a:solidFill>
              <a:latin typeface="Roboto"/>
              <a:ea typeface="Roboto"/>
              <a:cs typeface="Roboto"/>
              <a:sym typeface="Roboto"/>
            </a:endParaRPr>
          </a:p>
          <a:p>
            <a:pPr marL="457200" marR="0" lvl="0" indent="-355600" algn="l" rtl="0">
              <a:lnSpc>
                <a:spcPct val="115000"/>
              </a:lnSpc>
              <a:spcBef>
                <a:spcPts val="0"/>
              </a:spcBef>
              <a:spcAft>
                <a:spcPts val="0"/>
              </a:spcAft>
              <a:buSzPts val="2000"/>
              <a:buFont typeface="Roboto"/>
              <a:buChar char="●"/>
            </a:pPr>
            <a:r>
              <a:rPr lang="en-US" sz="2000" i="1">
                <a:solidFill>
                  <a:schemeClr val="dk1"/>
                </a:solidFill>
                <a:latin typeface="Roboto"/>
                <a:ea typeface="Roboto"/>
                <a:cs typeface="Roboto"/>
                <a:sym typeface="Roboto"/>
              </a:rPr>
              <a:t>Cleveland Clinic. Fatigue.;</a:t>
            </a:r>
            <a:r>
              <a:rPr lang="en-US" sz="2000" i="1">
                <a:solidFill>
                  <a:srgbClr val="1A73E8"/>
                </a:solidFill>
                <a:uFill>
                  <a:noFill/>
                </a:uFill>
                <a:latin typeface="Roboto"/>
                <a:ea typeface="Roboto"/>
                <a:cs typeface="Roboto"/>
                <a:sym typeface="Roboto"/>
                <a:hlinkClick r:id="rId5">
                  <a:extLst>
                    <a:ext uri="{A12FA001-AC4F-418D-AE19-62706E023703}">
                      <ahyp:hlinkClr xmlns:ahyp="http://schemas.microsoft.com/office/drawing/2018/hyperlinkcolor" val="tx"/>
                    </a:ext>
                  </a:extLst>
                </a:hlinkClick>
              </a:rPr>
              <a:t>https://my.clevelandclinic.org/health/symptoms/21206-fatigue</a:t>
            </a:r>
            <a:endParaRPr sz="2000" i="1">
              <a:solidFill>
                <a:schemeClr val="dk1"/>
              </a:solidFill>
              <a:latin typeface="Roboto"/>
              <a:ea typeface="Roboto"/>
              <a:cs typeface="Roboto"/>
              <a:sym typeface="Roboto"/>
            </a:endParaRPr>
          </a:p>
          <a:p>
            <a:pPr marL="457200" marR="0" lvl="0" indent="-355600" algn="l" rtl="0">
              <a:lnSpc>
                <a:spcPct val="115000"/>
              </a:lnSpc>
              <a:spcBef>
                <a:spcPts val="0"/>
              </a:spcBef>
              <a:spcAft>
                <a:spcPts val="0"/>
              </a:spcAft>
              <a:buSzPts val="2000"/>
              <a:buFont typeface="Roboto"/>
              <a:buChar char="●"/>
            </a:pPr>
            <a:r>
              <a:rPr lang="en-US" sz="2000" i="1">
                <a:solidFill>
                  <a:schemeClr val="dk1"/>
                </a:solidFill>
                <a:latin typeface="Roboto"/>
                <a:ea typeface="Roboto"/>
                <a:cs typeface="Roboto"/>
                <a:sym typeface="Roboto"/>
              </a:rPr>
              <a:t>E-Medicine Health. Fatigue.  Charles Patrick Davis, MD, PhD, Reviewed 11/14/22. </a:t>
            </a:r>
            <a:r>
              <a:rPr lang="en-US" sz="2000" i="1" u="sng">
                <a:solidFill>
                  <a:srgbClr val="1A73E8"/>
                </a:solidFill>
                <a:latin typeface="Roboto"/>
                <a:ea typeface="Roboto"/>
                <a:cs typeface="Roboto"/>
                <a:sym typeface="Roboto"/>
                <a:hlinkClick r:id="rId6">
                  <a:extLst>
                    <a:ext uri="{A12FA001-AC4F-418D-AE19-62706E023703}">
                      <ahyp:hlinkClr xmlns:ahyp="http://schemas.microsoft.com/office/drawing/2018/hyperlinkcolor" val="tx"/>
                    </a:ext>
                  </a:extLst>
                </a:hlinkClick>
              </a:rPr>
              <a:t>https://www.emedicinehealth.com/fatigue/article_em.htm</a:t>
            </a:r>
            <a:endParaRPr sz="2000" b="0" i="1" u="none" strike="noStrike" cap="none">
              <a:solidFill>
                <a:srgbClr val="000000"/>
              </a:solidFill>
              <a:latin typeface="Helvetica Neue"/>
              <a:ea typeface="Helvetica Neue"/>
              <a:cs typeface="Helvetica Neue"/>
              <a:sym typeface="Helvetica Neue"/>
            </a:endParaRPr>
          </a:p>
        </p:txBody>
      </p:sp>
      <p:grpSp>
        <p:nvGrpSpPr>
          <p:cNvPr id="49" name="Google Shape;49;p2"/>
          <p:cNvGrpSpPr/>
          <p:nvPr/>
        </p:nvGrpSpPr>
        <p:grpSpPr>
          <a:xfrm>
            <a:off x="14985412" y="2639963"/>
            <a:ext cx="5064222" cy="9847972"/>
            <a:chOff x="0" y="0"/>
            <a:chExt cx="2532110" cy="4923985"/>
          </a:xfrm>
        </p:grpSpPr>
        <p:pic>
          <p:nvPicPr>
            <p:cNvPr id="50" name="Google Shape;50;p2" descr="Изображение"/>
            <p:cNvPicPr preferRelativeResize="0"/>
            <p:nvPr/>
          </p:nvPicPr>
          <p:blipFill rotWithShape="1">
            <a:blip r:embed="rId7">
              <a:alphaModFix/>
            </a:blip>
            <a:srcRect/>
            <a:stretch/>
          </p:blipFill>
          <p:spPr>
            <a:xfrm>
              <a:off x="0" y="0"/>
              <a:ext cx="2532110" cy="4923985"/>
            </a:xfrm>
            <a:prstGeom prst="rect">
              <a:avLst/>
            </a:prstGeom>
            <a:noFill/>
            <a:ln>
              <a:noFill/>
            </a:ln>
          </p:spPr>
        </p:pic>
        <p:pic>
          <p:nvPicPr>
            <p:cNvPr id="51" name="Google Shape;51;p2" descr="Изображение"/>
            <p:cNvPicPr preferRelativeResize="0"/>
            <p:nvPr/>
          </p:nvPicPr>
          <p:blipFill rotWithShape="1">
            <a:blip r:embed="rId8">
              <a:alphaModFix/>
            </a:blip>
            <a:srcRect/>
            <a:stretch/>
          </p:blipFill>
          <p:spPr>
            <a:xfrm>
              <a:off x="1068672" y="1029533"/>
              <a:ext cx="445564" cy="278581"/>
            </a:xfrm>
            <a:prstGeom prst="rect">
              <a:avLst/>
            </a:prstGeom>
            <a:noFill/>
            <a:ln>
              <a:noFill/>
            </a:ln>
          </p:spPr>
        </p:pic>
      </p:grpSp>
      <p:sp>
        <p:nvSpPr>
          <p:cNvPr id="52" name="Google Shape;52;p2"/>
          <p:cNvSpPr txBox="1"/>
          <p:nvPr/>
        </p:nvSpPr>
        <p:spPr>
          <a:xfrm>
            <a:off x="4506675" y="4680850"/>
            <a:ext cx="17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Helvetica Neue Light"/>
              <a:ea typeface="Helvetica Neue Light"/>
              <a:cs typeface="Helvetica Neue Light"/>
              <a:sym typeface="Helvetica Neue Light"/>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23"/>
          <p:cNvSpPr/>
          <p:nvPr/>
        </p:nvSpPr>
        <p:spPr>
          <a:xfrm>
            <a:off x="-203599" y="-229990"/>
            <a:ext cx="24740000" cy="14175980"/>
          </a:xfrm>
          <a:prstGeom prst="rect">
            <a:avLst/>
          </a:prstGeom>
          <a:solidFill>
            <a:srgbClr val="E9F5FE"/>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pic>
        <p:nvPicPr>
          <p:cNvPr id="545" name="Google Shape;545;p23" descr="Рисунок 1"/>
          <p:cNvPicPr preferRelativeResize="0"/>
          <p:nvPr/>
        </p:nvPicPr>
        <p:blipFill rotWithShape="1">
          <a:blip r:embed="rId3">
            <a:alphaModFix/>
          </a:blip>
          <a:srcRect/>
          <a:stretch/>
        </p:blipFill>
        <p:spPr>
          <a:xfrm>
            <a:off x="19586790" y="-1509878"/>
            <a:ext cx="5439858" cy="5169702"/>
          </a:xfrm>
          <a:prstGeom prst="rect">
            <a:avLst/>
          </a:prstGeom>
          <a:noFill/>
          <a:ln>
            <a:noFill/>
          </a:ln>
        </p:spPr>
      </p:pic>
      <p:sp>
        <p:nvSpPr>
          <p:cNvPr id="546" name="Google Shape;546;p23"/>
          <p:cNvSpPr txBox="1"/>
          <p:nvPr/>
        </p:nvSpPr>
        <p:spPr>
          <a:xfrm>
            <a:off x="22160439" y="12782736"/>
            <a:ext cx="1383647" cy="426657"/>
          </a:xfrm>
          <a:prstGeom prst="rect">
            <a:avLst/>
          </a:prstGeom>
          <a:noFill/>
          <a:ln>
            <a:noFill/>
          </a:ln>
        </p:spPr>
        <p:txBody>
          <a:bodyPr spcFirstLastPara="1" wrap="square" lIns="71425" tIns="71425" rIns="71425" bIns="71425" anchor="ctr" anchorCtr="0">
            <a:spAutoFit/>
          </a:bodyPr>
          <a:lstStyle/>
          <a:p>
            <a:pPr marL="0" marR="0" lvl="0" indent="0" algn="r" rtl="0">
              <a:lnSpc>
                <a:spcPct val="90000"/>
              </a:lnSpc>
              <a:spcBef>
                <a:spcPts val="0"/>
              </a:spcBef>
              <a:spcAft>
                <a:spcPts val="0"/>
              </a:spcAft>
              <a:buClr>
                <a:srgbClr val="72B5E4"/>
              </a:buClr>
              <a:buSzPts val="2000"/>
              <a:buFont typeface="Arial"/>
              <a:buNone/>
            </a:pPr>
            <a:r>
              <a:rPr lang="en-US" sz="2000" b="1" i="0" u="none" strike="noStrike" cap="none">
                <a:solidFill>
                  <a:srgbClr val="72B5E4"/>
                </a:solidFill>
                <a:latin typeface="Arial"/>
                <a:ea typeface="Arial"/>
                <a:cs typeface="Arial"/>
                <a:sym typeface="Arial"/>
              </a:rPr>
              <a:t>Oceanmin</a:t>
            </a:r>
            <a:endParaRPr/>
          </a:p>
        </p:txBody>
      </p:sp>
      <p:pic>
        <p:nvPicPr>
          <p:cNvPr id="547" name="Google Shape;547;p23" descr="image5.png"/>
          <p:cNvPicPr preferRelativeResize="0"/>
          <p:nvPr/>
        </p:nvPicPr>
        <p:blipFill rotWithShape="1">
          <a:blip r:embed="rId4">
            <a:alphaModFix/>
          </a:blip>
          <a:srcRect/>
          <a:stretch/>
        </p:blipFill>
        <p:spPr>
          <a:xfrm>
            <a:off x="1046162" y="12715875"/>
            <a:ext cx="1938342" cy="338140"/>
          </a:xfrm>
          <a:prstGeom prst="rect">
            <a:avLst/>
          </a:prstGeom>
          <a:noFill/>
          <a:ln>
            <a:noFill/>
          </a:ln>
        </p:spPr>
      </p:pic>
      <p:sp>
        <p:nvSpPr>
          <p:cNvPr id="548" name="Google Shape;548;p23"/>
          <p:cNvSpPr txBox="1"/>
          <p:nvPr/>
        </p:nvSpPr>
        <p:spPr>
          <a:xfrm>
            <a:off x="942241" y="1164298"/>
            <a:ext cx="22448320" cy="1056076"/>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535353"/>
              </a:buClr>
              <a:buSzPts val="6400"/>
              <a:buFont typeface="Arial"/>
              <a:buNone/>
            </a:pPr>
            <a:r>
              <a:rPr lang="en-US" sz="6400" b="1" i="0" u="none" strike="noStrike" cap="none">
                <a:solidFill>
                  <a:srgbClr val="535353"/>
                </a:solidFill>
                <a:latin typeface="Arial"/>
                <a:ea typeface="Arial"/>
                <a:cs typeface="Arial"/>
                <a:sym typeface="Arial"/>
              </a:rPr>
              <a:t>Mineral composition of </a:t>
            </a:r>
            <a:r>
              <a:rPr lang="en-US" sz="6400" b="1" i="0" u="none" strike="noStrike" cap="none">
                <a:solidFill>
                  <a:srgbClr val="285FB0"/>
                </a:solidFill>
                <a:latin typeface="Arial"/>
                <a:ea typeface="Arial"/>
                <a:cs typeface="Arial"/>
                <a:sym typeface="Arial"/>
              </a:rPr>
              <a:t>Deep Ocean Water</a:t>
            </a:r>
            <a:endParaRPr/>
          </a:p>
        </p:txBody>
      </p:sp>
      <p:sp>
        <p:nvSpPr>
          <p:cNvPr id="549" name="Google Shape;549;p23"/>
          <p:cNvSpPr txBox="1"/>
          <p:nvPr/>
        </p:nvSpPr>
        <p:spPr>
          <a:xfrm>
            <a:off x="16704093" y="11607610"/>
            <a:ext cx="7436417" cy="643950"/>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535353"/>
              </a:buClr>
              <a:buSzPts val="3200"/>
              <a:buFont typeface="Arial"/>
              <a:buNone/>
            </a:pPr>
            <a:r>
              <a:rPr lang="en-US" sz="3200" b="0" i="0" u="none" strike="noStrike" cap="none">
                <a:solidFill>
                  <a:srgbClr val="535353"/>
                </a:solidFill>
                <a:latin typeface="Arial"/>
                <a:ea typeface="Arial"/>
                <a:cs typeface="Arial"/>
                <a:sym typeface="Arial"/>
              </a:rPr>
              <a:t>And </a:t>
            </a:r>
            <a:r>
              <a:rPr lang="en-US" sz="3200" b="1" i="0" u="none" strike="noStrike" cap="none">
                <a:solidFill>
                  <a:srgbClr val="535353"/>
                </a:solidFill>
                <a:latin typeface="Arial"/>
                <a:ea typeface="Arial"/>
                <a:cs typeface="Arial"/>
                <a:sym typeface="Arial"/>
              </a:rPr>
              <a:t>over 50</a:t>
            </a:r>
            <a:r>
              <a:rPr lang="en-US" sz="3200" b="0" i="0" u="none" strike="noStrike" cap="none">
                <a:solidFill>
                  <a:srgbClr val="535353"/>
                </a:solidFill>
                <a:latin typeface="Arial"/>
                <a:ea typeface="Arial"/>
                <a:cs typeface="Arial"/>
                <a:sym typeface="Arial"/>
              </a:rPr>
              <a:t> more microelements </a:t>
            </a:r>
            <a:endParaRPr sz="5000" b="0" i="0" u="none" strike="noStrike" cap="none">
              <a:solidFill>
                <a:srgbClr val="000000"/>
              </a:solidFill>
              <a:latin typeface="Helvetica Neue"/>
              <a:ea typeface="Helvetica Neue"/>
              <a:cs typeface="Helvetica Neue"/>
              <a:sym typeface="Helvetica Neue"/>
            </a:endParaRPr>
          </a:p>
        </p:txBody>
      </p:sp>
      <p:pic>
        <p:nvPicPr>
          <p:cNvPr id="550" name="Google Shape;550;p23" descr="Изображение"/>
          <p:cNvPicPr preferRelativeResize="0"/>
          <p:nvPr/>
        </p:nvPicPr>
        <p:blipFill rotWithShape="1">
          <a:blip r:embed="rId5">
            <a:alphaModFix/>
          </a:blip>
          <a:srcRect/>
          <a:stretch/>
        </p:blipFill>
        <p:spPr>
          <a:xfrm>
            <a:off x="8779208" y="4216043"/>
            <a:ext cx="5247355" cy="7465763"/>
          </a:xfrm>
          <a:prstGeom prst="rect">
            <a:avLst/>
          </a:prstGeom>
          <a:noFill/>
          <a:ln>
            <a:noFill/>
          </a:ln>
        </p:spPr>
      </p:pic>
      <p:sp>
        <p:nvSpPr>
          <p:cNvPr id="551" name="Google Shape;551;p23"/>
          <p:cNvSpPr txBox="1"/>
          <p:nvPr/>
        </p:nvSpPr>
        <p:spPr>
          <a:xfrm>
            <a:off x="993522" y="2689958"/>
            <a:ext cx="8568000" cy="9348900"/>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285FB0"/>
              </a:buClr>
              <a:buSzPts val="3200"/>
              <a:buFont typeface="Arial"/>
              <a:buNone/>
            </a:pPr>
            <a:r>
              <a:rPr lang="en-US" sz="3200" b="1" i="0" u="none" strike="noStrike" cap="none">
                <a:solidFill>
                  <a:srgbClr val="285FB0"/>
                </a:solidFill>
                <a:latin typeface="Arial"/>
                <a:ea typeface="Arial"/>
                <a:cs typeface="Arial"/>
                <a:sym typeface="Arial"/>
              </a:rPr>
              <a:t>Magnesium (Mg)</a:t>
            </a:r>
            <a:r>
              <a:rPr lang="en-US" sz="3200" b="0" i="0" u="none" strike="noStrike" cap="none">
                <a:solidFill>
                  <a:srgbClr val="285FB0"/>
                </a:solidFill>
                <a:latin typeface="Arial"/>
                <a:ea typeface="Arial"/>
                <a:cs typeface="Arial"/>
                <a:sym typeface="Arial"/>
              </a:rPr>
              <a:t> </a:t>
            </a:r>
            <a:r>
              <a:rPr lang="en-US" sz="2800" b="0" i="0" u="none" strike="noStrike" cap="none">
                <a:solidFill>
                  <a:srgbClr val="535353"/>
                </a:solidFill>
                <a:latin typeface="Arial"/>
                <a:ea typeface="Arial"/>
                <a:cs typeface="Arial"/>
                <a:sym typeface="Arial"/>
              </a:rPr>
              <a:t>– </a:t>
            </a:r>
            <a:r>
              <a:rPr lang="en-US" sz="2800">
                <a:solidFill>
                  <a:srgbClr val="535353"/>
                </a:solidFill>
              </a:rPr>
              <a:t>Supports a healthy</a:t>
            </a:r>
            <a:r>
              <a:rPr lang="en-US" sz="2800" b="0" i="0" u="none" strike="noStrike" cap="none">
                <a:solidFill>
                  <a:srgbClr val="535353"/>
                </a:solidFill>
                <a:latin typeface="Arial"/>
                <a:ea typeface="Arial"/>
                <a:cs typeface="Arial"/>
                <a:sym typeface="Arial"/>
              </a:rPr>
              <a:t> nervous, cardiovascular, skeletal, and digestive systems</a:t>
            </a:r>
            <a:endParaRPr/>
          </a:p>
          <a:p>
            <a:pPr marL="0" marR="0" lvl="0" indent="0" algn="l" rtl="0">
              <a:lnSpc>
                <a:spcPct val="100000"/>
              </a:lnSpc>
              <a:spcBef>
                <a:spcPts val="0"/>
              </a:spcBef>
              <a:spcAft>
                <a:spcPts val="0"/>
              </a:spcAft>
              <a:buClr>
                <a:srgbClr val="285FB0"/>
              </a:buClr>
              <a:buSzPts val="5000"/>
              <a:buFont typeface="Arial"/>
              <a:buNone/>
            </a:pPr>
            <a:endParaRPr sz="5000" b="0" i="0" u="none" strike="noStrike" cap="none">
              <a:solidFill>
                <a:srgbClr val="285FB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35353"/>
              </a:buClr>
              <a:buSzPts val="3200"/>
              <a:buFont typeface="Arial"/>
              <a:buNone/>
            </a:pPr>
            <a:r>
              <a:rPr lang="en-US" sz="3200" b="1" i="0" u="none" strike="noStrike" cap="none">
                <a:solidFill>
                  <a:srgbClr val="535353"/>
                </a:solidFill>
                <a:latin typeface="Arial"/>
                <a:ea typeface="Arial"/>
                <a:cs typeface="Arial"/>
                <a:sym typeface="Arial"/>
              </a:rPr>
              <a:t>Calcium (Ca) </a:t>
            </a:r>
            <a:r>
              <a:rPr lang="en-US" sz="2800" b="0" i="0" u="none" strike="noStrike" cap="none">
                <a:solidFill>
                  <a:srgbClr val="535353"/>
                </a:solidFill>
                <a:latin typeface="Arial"/>
                <a:ea typeface="Arial"/>
                <a:cs typeface="Arial"/>
                <a:sym typeface="Arial"/>
              </a:rPr>
              <a:t>– </a:t>
            </a:r>
            <a:r>
              <a:rPr lang="en-US" sz="2800">
                <a:solidFill>
                  <a:srgbClr val="535353"/>
                </a:solidFill>
              </a:rPr>
              <a:t>Promotes healthier </a:t>
            </a:r>
            <a:r>
              <a:rPr lang="en-US" sz="2800" b="0" i="0" u="none" strike="noStrike" cap="none">
                <a:solidFill>
                  <a:srgbClr val="535353"/>
                </a:solidFill>
                <a:latin typeface="Arial"/>
                <a:ea typeface="Arial"/>
                <a:cs typeface="Arial"/>
                <a:sym typeface="Arial"/>
              </a:rPr>
              <a:t>bones and teeth</a:t>
            </a:r>
            <a:endParaRPr sz="28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35353"/>
              </a:buClr>
              <a:buSzPts val="2800"/>
              <a:buFont typeface="Arial"/>
              <a:buNone/>
            </a:pPr>
            <a:endParaRPr sz="28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285FB0"/>
              </a:buClr>
              <a:buSzPts val="3200"/>
              <a:buFont typeface="Arial"/>
              <a:buNone/>
            </a:pPr>
            <a:r>
              <a:rPr lang="en-US" sz="3200" b="1" i="0" u="none" strike="noStrike" cap="none">
                <a:solidFill>
                  <a:srgbClr val="285FB0"/>
                </a:solidFill>
                <a:latin typeface="Arial"/>
                <a:ea typeface="Arial"/>
                <a:cs typeface="Arial"/>
                <a:sym typeface="Arial"/>
              </a:rPr>
              <a:t>Potassium (K)</a:t>
            </a:r>
            <a:r>
              <a:rPr lang="en-US" sz="3200" b="0" i="0" u="none" strike="noStrike" cap="none">
                <a:solidFill>
                  <a:srgbClr val="989898"/>
                </a:solidFill>
                <a:latin typeface="Arial"/>
                <a:ea typeface="Arial"/>
                <a:cs typeface="Arial"/>
                <a:sym typeface="Arial"/>
              </a:rPr>
              <a:t> </a:t>
            </a:r>
            <a:r>
              <a:rPr lang="en-US" sz="2800" b="0" i="0" u="none" strike="noStrike" cap="none">
                <a:solidFill>
                  <a:srgbClr val="535353"/>
                </a:solidFill>
                <a:latin typeface="Arial"/>
                <a:ea typeface="Arial"/>
                <a:cs typeface="Arial"/>
                <a:sym typeface="Arial"/>
              </a:rPr>
              <a:t>– </a:t>
            </a:r>
            <a:r>
              <a:rPr lang="en-US" sz="2800">
                <a:solidFill>
                  <a:srgbClr val="535353"/>
                </a:solidFill>
              </a:rPr>
              <a:t>Supports a healthier heart</a:t>
            </a:r>
            <a:endParaRPr sz="2800" b="0" i="0" u="none" strike="noStrike" cap="none">
              <a:solidFill>
                <a:srgbClr val="53535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70C0"/>
              </a:buClr>
              <a:buSzPts val="2800"/>
              <a:buFont typeface="Arial"/>
              <a:buNone/>
            </a:pPr>
            <a:endParaRPr sz="2800" b="0" i="0" u="none" strike="noStrike" cap="none">
              <a:solidFill>
                <a:srgbClr val="53535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35353"/>
              </a:buClr>
              <a:buSzPts val="3200"/>
              <a:buFont typeface="Arial"/>
              <a:buNone/>
            </a:pPr>
            <a:r>
              <a:rPr lang="en-US" sz="3200" b="1" i="0" u="none" strike="noStrike" cap="none">
                <a:solidFill>
                  <a:srgbClr val="535353"/>
                </a:solidFill>
                <a:latin typeface="Arial"/>
                <a:ea typeface="Arial"/>
                <a:cs typeface="Arial"/>
                <a:sym typeface="Arial"/>
              </a:rPr>
              <a:t>Chromium (Cr) </a:t>
            </a:r>
            <a:r>
              <a:rPr lang="en-US" sz="2800" b="0" i="0" u="none" strike="noStrike" cap="none">
                <a:solidFill>
                  <a:srgbClr val="535353"/>
                </a:solidFill>
                <a:latin typeface="Arial"/>
                <a:ea typeface="Arial"/>
                <a:cs typeface="Arial"/>
                <a:sym typeface="Arial"/>
              </a:rPr>
              <a:t>– </a:t>
            </a:r>
            <a:r>
              <a:rPr lang="en-US" sz="2800">
                <a:solidFill>
                  <a:srgbClr val="535353"/>
                </a:solidFill>
              </a:rPr>
              <a:t>H</a:t>
            </a:r>
            <a:r>
              <a:rPr lang="en-US" sz="2800" b="0" i="0" u="none" strike="noStrike" cap="none">
                <a:solidFill>
                  <a:srgbClr val="535353"/>
                </a:solidFill>
                <a:latin typeface="Arial"/>
                <a:ea typeface="Arial"/>
                <a:cs typeface="Arial"/>
                <a:sym typeface="Arial"/>
              </a:rPr>
              <a:t>elps maintain normal blood glucose levels</a:t>
            </a:r>
            <a:endParaRPr sz="28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70C0"/>
              </a:buClr>
              <a:buSzPts val="2800"/>
              <a:buFont typeface="Arial"/>
              <a:buNone/>
            </a:pPr>
            <a:endParaRPr sz="28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285FB0"/>
              </a:buClr>
              <a:buSzPts val="3200"/>
              <a:buFont typeface="Arial"/>
              <a:buNone/>
            </a:pPr>
            <a:r>
              <a:rPr lang="en-US" sz="3200" b="1" i="0" u="none" strike="noStrike" cap="none">
                <a:solidFill>
                  <a:srgbClr val="285FB0"/>
                </a:solidFill>
                <a:latin typeface="Arial"/>
                <a:ea typeface="Arial"/>
                <a:cs typeface="Arial"/>
                <a:sym typeface="Arial"/>
              </a:rPr>
              <a:t>Copper (Cu)</a:t>
            </a:r>
            <a:r>
              <a:rPr lang="en-US" sz="3200" b="0" i="0" u="none" strike="noStrike" cap="none">
                <a:solidFill>
                  <a:srgbClr val="989898"/>
                </a:solidFill>
                <a:latin typeface="Arial"/>
                <a:ea typeface="Arial"/>
                <a:cs typeface="Arial"/>
                <a:sym typeface="Arial"/>
              </a:rPr>
              <a:t> </a:t>
            </a:r>
            <a:r>
              <a:rPr lang="en-US" sz="2800" b="0" i="0" u="none" strike="noStrike" cap="none">
                <a:solidFill>
                  <a:srgbClr val="535353"/>
                </a:solidFill>
                <a:latin typeface="Arial"/>
                <a:ea typeface="Arial"/>
                <a:cs typeface="Arial"/>
                <a:sym typeface="Arial"/>
              </a:rPr>
              <a:t>– </a:t>
            </a:r>
            <a:r>
              <a:rPr lang="en-US" sz="2800">
                <a:solidFill>
                  <a:srgbClr val="535353"/>
                </a:solidFill>
              </a:rPr>
              <a:t>Promotes </a:t>
            </a:r>
            <a:r>
              <a:rPr lang="en-US" sz="2800" b="0" i="0" u="none" strike="noStrike" cap="none">
                <a:solidFill>
                  <a:srgbClr val="535353"/>
                </a:solidFill>
                <a:latin typeface="Arial"/>
                <a:ea typeface="Arial"/>
                <a:cs typeface="Arial"/>
                <a:sym typeface="Arial"/>
              </a:rPr>
              <a:t>hematopoiesis and supports the immun</a:t>
            </a:r>
            <a:r>
              <a:rPr lang="en-US" sz="2800">
                <a:solidFill>
                  <a:srgbClr val="535353"/>
                </a:solidFill>
              </a:rPr>
              <a:t>e system</a:t>
            </a: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35353"/>
              </a:buClr>
              <a:buSzPts val="5000"/>
              <a:buFont typeface="Arial"/>
              <a:buNone/>
            </a:pP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35353"/>
              </a:buClr>
              <a:buSzPts val="3200"/>
              <a:buFont typeface="Arial"/>
              <a:buNone/>
            </a:pPr>
            <a:r>
              <a:rPr lang="en-US" sz="3200" b="1" i="0" u="none" strike="noStrike" cap="none">
                <a:solidFill>
                  <a:srgbClr val="535353"/>
                </a:solidFill>
                <a:latin typeface="Arial"/>
                <a:ea typeface="Arial"/>
                <a:cs typeface="Arial"/>
                <a:sym typeface="Arial"/>
              </a:rPr>
              <a:t>Iron (Fe) –  </a:t>
            </a:r>
            <a:r>
              <a:rPr lang="en-US" sz="2800">
                <a:solidFill>
                  <a:srgbClr val="535353"/>
                </a:solidFill>
              </a:rPr>
              <a:t>Transports </a:t>
            </a:r>
            <a:r>
              <a:rPr lang="en-US" sz="2800" b="0" i="0" u="none" strike="noStrike" cap="none">
                <a:solidFill>
                  <a:srgbClr val="535353"/>
                </a:solidFill>
                <a:latin typeface="Arial"/>
                <a:ea typeface="Arial"/>
                <a:cs typeface="Arial"/>
                <a:sym typeface="Arial"/>
              </a:rPr>
              <a:t>oxygen to tissues an</a:t>
            </a:r>
            <a:r>
              <a:rPr lang="en-US" sz="2800">
                <a:solidFill>
                  <a:srgbClr val="535353"/>
                </a:solidFill>
              </a:rPr>
              <a:t>d </a:t>
            </a:r>
            <a:r>
              <a:rPr lang="en-US" sz="2800" b="0" i="0" u="none" strike="noStrike" cap="none">
                <a:solidFill>
                  <a:srgbClr val="535353"/>
                </a:solidFill>
                <a:latin typeface="Arial"/>
                <a:ea typeface="Arial"/>
                <a:cs typeface="Arial"/>
                <a:sym typeface="Arial"/>
              </a:rPr>
              <a:t>muscles</a:t>
            </a: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70C0"/>
              </a:buClr>
              <a:buSzPts val="5000"/>
              <a:buFont typeface="Arial"/>
              <a:buNone/>
            </a:pP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285FB0"/>
              </a:buClr>
              <a:buSzPts val="3200"/>
              <a:buFont typeface="Arial"/>
              <a:buNone/>
            </a:pPr>
            <a:r>
              <a:rPr lang="en-US" sz="3200" b="1" i="0" u="none" strike="noStrike" cap="none">
                <a:solidFill>
                  <a:srgbClr val="285FB0"/>
                </a:solidFill>
                <a:latin typeface="Arial"/>
                <a:ea typeface="Arial"/>
                <a:cs typeface="Arial"/>
                <a:sym typeface="Arial"/>
              </a:rPr>
              <a:t>Iodine (I)</a:t>
            </a:r>
            <a:r>
              <a:rPr lang="en-US" sz="2800" b="1" i="0" u="none" strike="noStrike" cap="none">
                <a:solidFill>
                  <a:srgbClr val="989898"/>
                </a:solidFill>
                <a:latin typeface="Arial"/>
                <a:ea typeface="Arial"/>
                <a:cs typeface="Arial"/>
                <a:sym typeface="Arial"/>
              </a:rPr>
              <a:t> </a:t>
            </a:r>
            <a:r>
              <a:rPr lang="en-US" sz="2800" b="1" i="0" u="none" strike="noStrike" cap="none">
                <a:solidFill>
                  <a:srgbClr val="535353"/>
                </a:solidFill>
                <a:latin typeface="Arial"/>
                <a:ea typeface="Arial"/>
                <a:cs typeface="Arial"/>
                <a:sym typeface="Arial"/>
              </a:rPr>
              <a:t>– </a:t>
            </a:r>
            <a:r>
              <a:rPr lang="en-US" sz="2800">
                <a:solidFill>
                  <a:srgbClr val="535353"/>
                </a:solidFill>
              </a:rPr>
              <a:t>S</a:t>
            </a:r>
            <a:r>
              <a:rPr lang="en-US" sz="2800" b="0" i="0" u="none" strike="noStrike" cap="none">
                <a:solidFill>
                  <a:srgbClr val="535353"/>
                </a:solidFill>
                <a:latin typeface="Arial"/>
                <a:ea typeface="Arial"/>
                <a:cs typeface="Arial"/>
                <a:sym typeface="Arial"/>
              </a:rPr>
              <a:t>upports thyroid function</a:t>
            </a:r>
            <a:endParaRPr sz="5000" b="0" i="0" u="none" strike="noStrike" cap="none">
              <a:solidFill>
                <a:srgbClr val="000000"/>
              </a:solidFill>
              <a:latin typeface="Helvetica Neue"/>
              <a:ea typeface="Helvetica Neue"/>
              <a:cs typeface="Helvetica Neue"/>
              <a:sym typeface="Helvetica Neue"/>
            </a:endParaRPr>
          </a:p>
        </p:txBody>
      </p:sp>
      <p:sp>
        <p:nvSpPr>
          <p:cNvPr id="552" name="Google Shape;552;p23"/>
          <p:cNvSpPr txBox="1"/>
          <p:nvPr/>
        </p:nvSpPr>
        <p:spPr>
          <a:xfrm>
            <a:off x="15479934" y="2453866"/>
            <a:ext cx="7725600" cy="7840500"/>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285FB0"/>
              </a:buClr>
              <a:buSzPts val="3200"/>
              <a:buFont typeface="Arial"/>
              <a:buNone/>
            </a:pPr>
            <a:r>
              <a:rPr lang="en-US" sz="3200" b="1" i="0" u="none" strike="noStrike" cap="none">
                <a:solidFill>
                  <a:srgbClr val="285FB0"/>
                </a:solidFill>
                <a:latin typeface="Arial"/>
                <a:ea typeface="Arial"/>
                <a:cs typeface="Arial"/>
                <a:sym typeface="Arial"/>
              </a:rPr>
              <a:t>Manganese (Mn)</a:t>
            </a:r>
            <a:r>
              <a:rPr lang="en-US" sz="3200" b="0" i="0" u="none" strike="noStrike" cap="none">
                <a:solidFill>
                  <a:srgbClr val="989898"/>
                </a:solidFill>
                <a:latin typeface="Arial"/>
                <a:ea typeface="Arial"/>
                <a:cs typeface="Arial"/>
                <a:sym typeface="Arial"/>
              </a:rPr>
              <a:t> </a:t>
            </a:r>
            <a:r>
              <a:rPr lang="en-US" sz="2800" b="0" i="0" u="none" strike="noStrike" cap="none">
                <a:solidFill>
                  <a:srgbClr val="535353"/>
                </a:solidFill>
                <a:latin typeface="Arial"/>
                <a:ea typeface="Arial"/>
                <a:cs typeface="Arial"/>
                <a:sym typeface="Arial"/>
              </a:rPr>
              <a:t>– </a:t>
            </a:r>
            <a:r>
              <a:rPr lang="en-US" sz="2800">
                <a:solidFill>
                  <a:srgbClr val="535353"/>
                </a:solidFill>
              </a:rPr>
              <a:t>S</a:t>
            </a:r>
            <a:r>
              <a:rPr lang="en-US" sz="2800" b="0" i="0" u="none" strike="noStrike" cap="none">
                <a:solidFill>
                  <a:srgbClr val="535353"/>
                </a:solidFill>
                <a:latin typeface="Arial"/>
                <a:ea typeface="Arial"/>
                <a:cs typeface="Arial"/>
                <a:sym typeface="Arial"/>
              </a:rPr>
              <a:t>upports healthy muscles and tendons</a:t>
            </a:r>
            <a:endParaRPr/>
          </a:p>
          <a:p>
            <a:pPr marL="0" marR="0" lvl="0" indent="0" algn="l" rtl="0">
              <a:lnSpc>
                <a:spcPct val="100000"/>
              </a:lnSpc>
              <a:spcBef>
                <a:spcPts val="0"/>
              </a:spcBef>
              <a:spcAft>
                <a:spcPts val="0"/>
              </a:spcAft>
              <a:buClr>
                <a:srgbClr val="285FB0"/>
              </a:buClr>
              <a:buSzPts val="2800"/>
              <a:buFont typeface="Arial"/>
              <a:buNone/>
            </a:pPr>
            <a:endParaRPr sz="2800" b="0" i="0" u="none" strike="noStrike" cap="none">
              <a:solidFill>
                <a:srgbClr val="53535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35353"/>
              </a:buClr>
              <a:buSzPts val="3200"/>
              <a:buFont typeface="Arial"/>
              <a:buNone/>
            </a:pPr>
            <a:r>
              <a:rPr lang="en-US" sz="3200" b="1" i="0" u="none" strike="noStrike" cap="none">
                <a:solidFill>
                  <a:srgbClr val="535353"/>
                </a:solidFill>
                <a:latin typeface="Arial"/>
                <a:ea typeface="Arial"/>
                <a:cs typeface="Arial"/>
                <a:sym typeface="Arial"/>
              </a:rPr>
              <a:t>Phosphorous (P)</a:t>
            </a:r>
            <a:r>
              <a:rPr lang="en-US" sz="2800" b="0" i="0" u="none" strike="noStrike" cap="none">
                <a:solidFill>
                  <a:srgbClr val="989898"/>
                </a:solidFill>
                <a:latin typeface="Arial"/>
                <a:ea typeface="Arial"/>
                <a:cs typeface="Arial"/>
                <a:sym typeface="Arial"/>
              </a:rPr>
              <a:t> </a:t>
            </a:r>
            <a:r>
              <a:rPr lang="en-US" sz="2800" b="0" i="0" u="none" strike="noStrike" cap="none">
                <a:solidFill>
                  <a:srgbClr val="535353"/>
                </a:solidFill>
                <a:latin typeface="Arial"/>
                <a:ea typeface="Arial"/>
                <a:cs typeface="Arial"/>
                <a:sym typeface="Arial"/>
              </a:rPr>
              <a:t>– </a:t>
            </a:r>
            <a:r>
              <a:rPr lang="en-US" sz="2800">
                <a:solidFill>
                  <a:srgbClr val="535353"/>
                </a:solidFill>
              </a:rPr>
              <a:t>Promotes </a:t>
            </a:r>
            <a:r>
              <a:rPr lang="en-US" sz="2800" b="0" i="0" u="none" strike="noStrike" cap="none">
                <a:solidFill>
                  <a:srgbClr val="535353"/>
                </a:solidFill>
                <a:latin typeface="Arial"/>
                <a:ea typeface="Arial"/>
                <a:cs typeface="Arial"/>
                <a:sym typeface="Arial"/>
              </a:rPr>
              <a:t>metabolism, nervous system, bones and teeth, and brain functions</a:t>
            </a:r>
            <a:endParaRPr/>
          </a:p>
          <a:p>
            <a:pPr marL="0" marR="0" lvl="0" indent="0" algn="l" rtl="0">
              <a:lnSpc>
                <a:spcPct val="100000"/>
              </a:lnSpc>
              <a:spcBef>
                <a:spcPts val="0"/>
              </a:spcBef>
              <a:spcAft>
                <a:spcPts val="0"/>
              </a:spcAft>
              <a:buClr>
                <a:srgbClr val="535353"/>
              </a:buClr>
              <a:buSzPts val="2800"/>
              <a:buFont typeface="Arial"/>
              <a:buNone/>
            </a:pPr>
            <a:endParaRPr sz="28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285FB0"/>
              </a:buClr>
              <a:buSzPts val="3200"/>
              <a:buFont typeface="Arial"/>
              <a:buNone/>
            </a:pPr>
            <a:r>
              <a:rPr lang="en-US" sz="3200" b="1" i="0" u="none" strike="noStrike" cap="none">
                <a:solidFill>
                  <a:srgbClr val="285FB0"/>
                </a:solidFill>
                <a:latin typeface="Arial"/>
                <a:ea typeface="Arial"/>
                <a:cs typeface="Arial"/>
                <a:sym typeface="Arial"/>
              </a:rPr>
              <a:t>Selenium (Se)</a:t>
            </a:r>
            <a:r>
              <a:rPr lang="en-US" sz="2800" b="0" i="0" u="none" strike="noStrike" cap="none">
                <a:solidFill>
                  <a:srgbClr val="535353"/>
                </a:solidFill>
                <a:latin typeface="Arial"/>
                <a:ea typeface="Arial"/>
                <a:cs typeface="Arial"/>
                <a:sym typeface="Arial"/>
              </a:rPr>
              <a:t> – </a:t>
            </a:r>
            <a:r>
              <a:rPr lang="en-US" sz="2800">
                <a:solidFill>
                  <a:srgbClr val="535353"/>
                </a:solidFill>
              </a:rPr>
              <a:t>H</a:t>
            </a:r>
            <a:r>
              <a:rPr lang="en-US" sz="2800" b="0" i="0" u="none" strike="noStrike" cap="none">
                <a:solidFill>
                  <a:srgbClr val="535353"/>
                </a:solidFill>
                <a:latin typeface="Arial"/>
                <a:ea typeface="Arial"/>
                <a:cs typeface="Arial"/>
                <a:sym typeface="Arial"/>
              </a:rPr>
              <a:t>elps eliminate toxins</a:t>
            </a:r>
            <a:endParaRPr sz="2800" b="0" i="0" u="none" strike="noStrike" cap="none">
              <a:solidFill>
                <a:srgbClr val="53535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35353"/>
              </a:buClr>
              <a:buSzPts val="2800"/>
              <a:buFont typeface="Arial"/>
              <a:buNone/>
            </a:pPr>
            <a:endParaRPr sz="2800" b="0" i="0" u="none" strike="noStrike" cap="none">
              <a:solidFill>
                <a:srgbClr val="53535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35353"/>
              </a:buClr>
              <a:buSzPts val="3200"/>
              <a:buFont typeface="Arial"/>
              <a:buNone/>
            </a:pPr>
            <a:r>
              <a:rPr lang="en-US" sz="3200" b="1" i="0" u="none" strike="noStrike" cap="none">
                <a:solidFill>
                  <a:srgbClr val="535353"/>
                </a:solidFill>
                <a:latin typeface="Arial"/>
                <a:ea typeface="Arial"/>
                <a:cs typeface="Arial"/>
                <a:sym typeface="Arial"/>
              </a:rPr>
              <a:t>Sulphates (SO4) </a:t>
            </a:r>
            <a:r>
              <a:rPr lang="en-US" sz="2800" b="0" i="0" u="none" strike="noStrike" cap="none">
                <a:solidFill>
                  <a:srgbClr val="535353"/>
                </a:solidFill>
                <a:latin typeface="Arial"/>
                <a:ea typeface="Arial"/>
                <a:cs typeface="Arial"/>
                <a:sym typeface="Arial"/>
              </a:rPr>
              <a:t>– </a:t>
            </a:r>
            <a:r>
              <a:rPr lang="en-US" sz="2800">
                <a:solidFill>
                  <a:srgbClr val="535353"/>
                </a:solidFill>
              </a:rPr>
              <a:t>Helps i</a:t>
            </a:r>
            <a:r>
              <a:rPr lang="en-US" sz="2800" b="0" i="0" u="none" strike="noStrike" cap="none">
                <a:solidFill>
                  <a:srgbClr val="535353"/>
                </a:solidFill>
                <a:latin typeface="Arial"/>
                <a:ea typeface="Arial"/>
                <a:cs typeface="Arial"/>
                <a:sym typeface="Arial"/>
              </a:rPr>
              <a:t>mproves bile secretion</a:t>
            </a:r>
            <a:endParaRPr/>
          </a:p>
          <a:p>
            <a:pPr marL="0" marR="0" lvl="0" indent="0" algn="l" rtl="0">
              <a:lnSpc>
                <a:spcPct val="100000"/>
              </a:lnSpc>
              <a:spcBef>
                <a:spcPts val="0"/>
              </a:spcBef>
              <a:spcAft>
                <a:spcPts val="0"/>
              </a:spcAft>
              <a:buClr>
                <a:srgbClr val="535353"/>
              </a:buClr>
              <a:buSzPts val="2800"/>
              <a:buFont typeface="Arial"/>
              <a:buNone/>
            </a:pPr>
            <a:endParaRPr sz="28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285FB0"/>
              </a:buClr>
              <a:buSzPts val="3200"/>
              <a:buFont typeface="Arial"/>
              <a:buNone/>
            </a:pPr>
            <a:r>
              <a:rPr lang="en-US" sz="3200" b="1" i="0" u="none" strike="noStrike" cap="none">
                <a:solidFill>
                  <a:srgbClr val="285FB0"/>
                </a:solidFill>
                <a:latin typeface="Arial"/>
                <a:ea typeface="Arial"/>
                <a:cs typeface="Arial"/>
                <a:sym typeface="Arial"/>
              </a:rPr>
              <a:t>Zinc (Zn) </a:t>
            </a:r>
            <a:r>
              <a:rPr lang="en-US" sz="2800" b="0" i="0" u="none" strike="noStrike" cap="none">
                <a:solidFill>
                  <a:srgbClr val="535353"/>
                </a:solidFill>
                <a:latin typeface="Arial"/>
                <a:ea typeface="Arial"/>
                <a:cs typeface="Arial"/>
                <a:sym typeface="Arial"/>
              </a:rPr>
              <a:t>– </a:t>
            </a:r>
            <a:r>
              <a:rPr lang="en-US" sz="2800">
                <a:solidFill>
                  <a:srgbClr val="535353"/>
                </a:solidFill>
              </a:rPr>
              <a:t>Supports </a:t>
            </a:r>
            <a:r>
              <a:rPr lang="en-US" sz="2800" b="0" i="0" u="none" strike="noStrike" cap="none">
                <a:solidFill>
                  <a:srgbClr val="535353"/>
                </a:solidFill>
                <a:latin typeface="Arial"/>
                <a:ea typeface="Arial"/>
                <a:cs typeface="Arial"/>
                <a:sym typeface="Arial"/>
              </a:rPr>
              <a:t>immune functions and reproductive health</a:t>
            </a:r>
            <a:endParaRPr sz="2800" b="0" i="0" u="none" strike="noStrike" cap="none">
              <a:solidFill>
                <a:srgbClr val="53535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35353"/>
              </a:buClr>
              <a:buSzPts val="2800"/>
              <a:buFont typeface="Arial"/>
              <a:buNone/>
            </a:pPr>
            <a:endParaRPr sz="2800" b="0" i="0" u="none" strike="noStrike" cap="none">
              <a:solidFill>
                <a:srgbClr val="535353"/>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35353"/>
              </a:buClr>
              <a:buSzPts val="3200"/>
              <a:buFont typeface="Arial"/>
              <a:buNone/>
            </a:pPr>
            <a:r>
              <a:rPr lang="en-US" sz="3200" b="1" i="0" u="none" strike="noStrike" cap="none">
                <a:solidFill>
                  <a:srgbClr val="535353"/>
                </a:solidFill>
                <a:latin typeface="Arial"/>
                <a:ea typeface="Arial"/>
                <a:cs typeface="Arial"/>
                <a:sym typeface="Arial"/>
              </a:rPr>
              <a:t>Lithium (Li)</a:t>
            </a:r>
            <a:r>
              <a:rPr lang="en-US" sz="3200" b="0" i="0" u="none" strike="noStrike" cap="none">
                <a:solidFill>
                  <a:srgbClr val="989898"/>
                </a:solidFill>
                <a:latin typeface="Arial"/>
                <a:ea typeface="Arial"/>
                <a:cs typeface="Arial"/>
                <a:sym typeface="Arial"/>
              </a:rPr>
              <a:t> </a:t>
            </a:r>
            <a:r>
              <a:rPr lang="en-US" sz="2800" b="0" i="0" u="none" strike="noStrike" cap="none">
                <a:solidFill>
                  <a:srgbClr val="535353"/>
                </a:solidFill>
                <a:latin typeface="Arial"/>
                <a:ea typeface="Arial"/>
                <a:cs typeface="Arial"/>
                <a:sym typeface="Arial"/>
              </a:rPr>
              <a:t>– </a:t>
            </a:r>
            <a:r>
              <a:rPr lang="en-US" sz="2800">
                <a:solidFill>
                  <a:srgbClr val="535353"/>
                </a:solidFill>
              </a:rPr>
              <a:t>Helps </a:t>
            </a:r>
            <a:r>
              <a:rPr lang="en-US" sz="2800" b="0" i="0" u="none" strike="noStrike" cap="none">
                <a:solidFill>
                  <a:srgbClr val="535353"/>
                </a:solidFill>
                <a:latin typeface="Arial"/>
                <a:ea typeface="Arial"/>
                <a:cs typeface="Arial"/>
                <a:sym typeface="Arial"/>
              </a:rPr>
              <a:t>protect the brain from aging.</a:t>
            </a:r>
            <a:endParaRPr sz="5000" b="0" i="0" u="none" strike="noStrike" cap="none">
              <a:solidFill>
                <a:srgbClr val="000000"/>
              </a:solidFill>
              <a:latin typeface="Helvetica Neue"/>
              <a:ea typeface="Helvetica Neue"/>
              <a:cs typeface="Helvetica Neue"/>
              <a:sym typeface="Helvetica Neue"/>
            </a:endParaRPr>
          </a:p>
        </p:txBody>
      </p:sp>
      <p:grpSp>
        <p:nvGrpSpPr>
          <p:cNvPr id="553" name="Google Shape;553;p23"/>
          <p:cNvGrpSpPr/>
          <p:nvPr/>
        </p:nvGrpSpPr>
        <p:grpSpPr>
          <a:xfrm>
            <a:off x="15138423" y="11774691"/>
            <a:ext cx="1774523" cy="866655"/>
            <a:chOff x="0" y="-19185"/>
            <a:chExt cx="1774521" cy="866654"/>
          </a:xfrm>
        </p:grpSpPr>
        <p:sp>
          <p:nvSpPr>
            <p:cNvPr id="554" name="Google Shape;554;p23"/>
            <p:cNvSpPr/>
            <p:nvPr/>
          </p:nvSpPr>
          <p:spPr>
            <a:xfrm>
              <a:off x="462413" y="-1"/>
              <a:ext cx="845835" cy="847470"/>
            </a:xfrm>
            <a:prstGeom prst="ellipse">
              <a:avLst/>
            </a:prstGeom>
            <a:noFill/>
            <a:ln w="38100" cap="flat" cmpd="sng">
              <a:solidFill>
                <a:srgbClr val="285FB0"/>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555" name="Google Shape;555;p23"/>
            <p:cNvSpPr txBox="1"/>
            <p:nvPr/>
          </p:nvSpPr>
          <p:spPr>
            <a:xfrm>
              <a:off x="0" y="-19185"/>
              <a:ext cx="1774521" cy="821839"/>
            </a:xfrm>
            <a:prstGeom prst="rect">
              <a:avLst/>
            </a:prstGeom>
            <a:noFill/>
            <a:ln>
              <a:noFill/>
            </a:ln>
          </p:spPr>
          <p:txBody>
            <a:bodyPr spcFirstLastPara="1" wrap="square" lIns="71425" tIns="71425" rIns="71425" bIns="71425" anchor="t" anchorCtr="0">
              <a:spAutoFit/>
            </a:bodyPr>
            <a:lstStyle/>
            <a:p>
              <a:pPr marL="0" marR="0" lvl="0" indent="0" algn="ctr" rtl="0">
                <a:lnSpc>
                  <a:spcPct val="100000"/>
                </a:lnSpc>
                <a:spcBef>
                  <a:spcPts val="0"/>
                </a:spcBef>
                <a:spcAft>
                  <a:spcPts val="0"/>
                </a:spcAft>
                <a:buClr>
                  <a:srgbClr val="285FB0"/>
                </a:buClr>
                <a:buSzPts val="4700"/>
                <a:buFont typeface="Arial"/>
                <a:buNone/>
              </a:pPr>
              <a:r>
                <a:rPr lang="en-US" sz="4700" b="1" i="0" u="none" strike="noStrike" cap="none">
                  <a:solidFill>
                    <a:srgbClr val="285FB0"/>
                  </a:solidFill>
                  <a:latin typeface="Arial"/>
                  <a:ea typeface="Arial"/>
                  <a:cs typeface="Arial"/>
                  <a:sym typeface="Arial"/>
                </a:rPr>
                <a:t>+</a:t>
              </a:r>
              <a:endParaRPr/>
            </a:p>
          </p:txBody>
        </p:sp>
      </p:gr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24" descr="07.png"/>
          <p:cNvPicPr preferRelativeResize="0"/>
          <p:nvPr/>
        </p:nvPicPr>
        <p:blipFill rotWithShape="1">
          <a:blip r:embed="rId3">
            <a:alphaModFix/>
          </a:blip>
          <a:srcRect/>
          <a:stretch/>
        </p:blipFill>
        <p:spPr>
          <a:xfrm>
            <a:off x="-201602" y="33116"/>
            <a:ext cx="24787204" cy="14164117"/>
          </a:xfrm>
          <a:prstGeom prst="rect">
            <a:avLst/>
          </a:prstGeom>
          <a:noFill/>
          <a:ln>
            <a:noFill/>
          </a:ln>
        </p:spPr>
      </p:pic>
      <p:sp>
        <p:nvSpPr>
          <p:cNvPr id="561" name="Google Shape;561;p24"/>
          <p:cNvSpPr txBox="1"/>
          <p:nvPr/>
        </p:nvSpPr>
        <p:spPr>
          <a:xfrm>
            <a:off x="22160439" y="12782736"/>
            <a:ext cx="1383647" cy="426657"/>
          </a:xfrm>
          <a:prstGeom prst="rect">
            <a:avLst/>
          </a:prstGeom>
          <a:noFill/>
          <a:ln>
            <a:noFill/>
          </a:ln>
        </p:spPr>
        <p:txBody>
          <a:bodyPr spcFirstLastPara="1" wrap="square" lIns="71425" tIns="71425" rIns="71425" bIns="71425" anchor="ctr" anchorCtr="0">
            <a:spAutoFit/>
          </a:bodyPr>
          <a:lstStyle/>
          <a:p>
            <a:pPr marL="0" marR="0" lvl="0" indent="0" algn="r" rtl="0">
              <a:lnSpc>
                <a:spcPct val="90000"/>
              </a:lnSpc>
              <a:spcBef>
                <a:spcPts val="0"/>
              </a:spcBef>
              <a:spcAft>
                <a:spcPts val="0"/>
              </a:spcAft>
              <a:buClr>
                <a:srgbClr val="72B5E4"/>
              </a:buClr>
              <a:buSzPts val="2000"/>
              <a:buFont typeface="Arial"/>
              <a:buNone/>
            </a:pPr>
            <a:r>
              <a:rPr lang="en-US" sz="2000" b="1" i="0" u="none" strike="noStrike" cap="none">
                <a:solidFill>
                  <a:srgbClr val="72B5E4"/>
                </a:solidFill>
                <a:latin typeface="Arial"/>
                <a:ea typeface="Arial"/>
                <a:cs typeface="Arial"/>
                <a:sym typeface="Arial"/>
              </a:rPr>
              <a:t>Oceanmin</a:t>
            </a:r>
            <a:endParaRPr/>
          </a:p>
        </p:txBody>
      </p:sp>
      <p:sp>
        <p:nvSpPr>
          <p:cNvPr id="562" name="Google Shape;562;p24"/>
          <p:cNvSpPr txBox="1"/>
          <p:nvPr/>
        </p:nvSpPr>
        <p:spPr>
          <a:xfrm>
            <a:off x="14462706" y="3825342"/>
            <a:ext cx="8945477" cy="2273114"/>
          </a:xfrm>
          <a:prstGeom prst="rect">
            <a:avLst/>
          </a:prstGeom>
          <a:noFill/>
          <a:ln>
            <a:noFill/>
          </a:ln>
        </p:spPr>
        <p:txBody>
          <a:bodyPr spcFirstLastPara="1" wrap="square" lIns="71425" tIns="71425" rIns="71425" bIns="71425" anchor="t" anchorCtr="0">
            <a:spAutoFit/>
          </a:bodyPr>
          <a:lstStyle/>
          <a:p>
            <a:pPr marL="171450" marR="0" lvl="0" indent="-203200" algn="l" rtl="0">
              <a:lnSpc>
                <a:spcPct val="120000"/>
              </a:lnSpc>
              <a:spcBef>
                <a:spcPts val="0"/>
              </a:spcBef>
              <a:spcAft>
                <a:spcPts val="0"/>
              </a:spcAft>
              <a:buClr>
                <a:srgbClr val="FFFFFF"/>
              </a:buClr>
              <a:buSzPts val="3200"/>
              <a:buFont typeface="Arial"/>
              <a:buChar char="•"/>
            </a:pPr>
            <a:r>
              <a:rPr lang="en-US" sz="3200" b="1" i="0" u="none" strike="noStrike" cap="none" dirty="0">
                <a:solidFill>
                  <a:srgbClr val="FFFFFF"/>
                </a:solidFill>
                <a:latin typeface="Arial"/>
                <a:ea typeface="Arial"/>
                <a:cs typeface="Arial"/>
                <a:sym typeface="Arial"/>
              </a:rPr>
              <a:t>Physical performance, muscle endurance</a:t>
            </a:r>
            <a:endParaRPr dirty="0"/>
          </a:p>
          <a:p>
            <a:pPr marL="171450" marR="0" lvl="0" indent="-203200" algn="l" rtl="0">
              <a:lnSpc>
                <a:spcPct val="120000"/>
              </a:lnSpc>
              <a:spcBef>
                <a:spcPts val="1600"/>
              </a:spcBef>
              <a:spcAft>
                <a:spcPts val="0"/>
              </a:spcAft>
              <a:buClr>
                <a:srgbClr val="FFFFFF"/>
              </a:buClr>
              <a:buSzPts val="3200"/>
              <a:buFont typeface="Arial"/>
              <a:buChar char="•"/>
            </a:pPr>
            <a:r>
              <a:rPr lang="en-US" sz="3200" b="1" i="0" u="none" strike="noStrike" cap="none" dirty="0">
                <a:solidFill>
                  <a:srgbClr val="FFFFFF"/>
                </a:solidFill>
                <a:latin typeface="Arial"/>
                <a:ea typeface="Arial"/>
                <a:cs typeface="Arial"/>
                <a:sym typeface="Arial"/>
              </a:rPr>
              <a:t>Strengthening the musculoskeletal system</a:t>
            </a:r>
            <a:endParaRPr dirty="0"/>
          </a:p>
          <a:p>
            <a:pPr marL="171450" marR="0" lvl="0" indent="-203200" algn="l" rtl="0">
              <a:lnSpc>
                <a:spcPct val="120000"/>
              </a:lnSpc>
              <a:spcBef>
                <a:spcPts val="1600"/>
              </a:spcBef>
              <a:spcAft>
                <a:spcPts val="0"/>
              </a:spcAft>
              <a:buClr>
                <a:srgbClr val="FFFFFF"/>
              </a:buClr>
              <a:buSzPts val="3200"/>
              <a:buFont typeface="Arial"/>
              <a:buChar char="•"/>
            </a:pPr>
            <a:r>
              <a:rPr lang="en-US" sz="3200" b="1" i="0" u="none" strike="noStrike" cap="none" dirty="0">
                <a:solidFill>
                  <a:srgbClr val="FFFFFF"/>
                </a:solidFill>
                <a:latin typeface="Arial"/>
                <a:ea typeface="Arial"/>
                <a:cs typeface="Arial"/>
                <a:sym typeface="Arial"/>
              </a:rPr>
              <a:t>Fast recovery</a:t>
            </a:r>
            <a:endParaRPr dirty="0"/>
          </a:p>
        </p:txBody>
      </p:sp>
      <p:sp>
        <p:nvSpPr>
          <p:cNvPr id="563" name="Google Shape;563;p24"/>
          <p:cNvSpPr txBox="1"/>
          <p:nvPr/>
        </p:nvSpPr>
        <p:spPr>
          <a:xfrm>
            <a:off x="14462706" y="6098456"/>
            <a:ext cx="8945477" cy="1531291"/>
          </a:xfrm>
          <a:prstGeom prst="rect">
            <a:avLst/>
          </a:prstGeom>
          <a:noFill/>
          <a:ln>
            <a:noFill/>
          </a:ln>
        </p:spPr>
        <p:txBody>
          <a:bodyPr spcFirstLastPara="1" wrap="square" lIns="71425" tIns="71425" rIns="71425" bIns="71425" anchor="t" anchorCtr="0">
            <a:spAutoFit/>
          </a:bodyPr>
          <a:lstStyle/>
          <a:p>
            <a:pPr marL="171450" marR="0" lvl="0" indent="-203200" algn="l" rtl="0">
              <a:lnSpc>
                <a:spcPct val="120000"/>
              </a:lnSpc>
              <a:spcBef>
                <a:spcPts val="0"/>
              </a:spcBef>
              <a:spcAft>
                <a:spcPts val="0"/>
              </a:spcAft>
              <a:buClr>
                <a:srgbClr val="FFFFFF"/>
              </a:buClr>
              <a:buSzPts val="3200"/>
              <a:buFont typeface="Arial"/>
              <a:buChar char="•"/>
            </a:pPr>
            <a:r>
              <a:rPr lang="en-US" sz="3200" b="1" i="0" u="none" strike="noStrike" cap="none" dirty="0">
                <a:solidFill>
                  <a:srgbClr val="FFFFFF"/>
                </a:solidFill>
                <a:latin typeface="Arial"/>
                <a:ea typeface="Arial"/>
                <a:cs typeface="Arial"/>
                <a:sym typeface="Arial"/>
              </a:rPr>
              <a:t>Electrolyte balance</a:t>
            </a:r>
            <a:endParaRPr dirty="0"/>
          </a:p>
          <a:p>
            <a:pPr marL="171450" marR="0" lvl="0" indent="-203200" algn="l" rtl="0">
              <a:lnSpc>
                <a:spcPct val="120000"/>
              </a:lnSpc>
              <a:spcBef>
                <a:spcPts val="1600"/>
              </a:spcBef>
              <a:spcAft>
                <a:spcPts val="0"/>
              </a:spcAft>
              <a:buClr>
                <a:srgbClr val="FFFFFF"/>
              </a:buClr>
              <a:buSzPts val="3200"/>
              <a:buFont typeface="Arial"/>
              <a:buChar char="•"/>
            </a:pPr>
            <a:r>
              <a:rPr lang="en-US" sz="3200" b="1" i="0" u="none" strike="noStrike" cap="none" dirty="0">
                <a:solidFill>
                  <a:srgbClr val="FFFFFF"/>
                </a:solidFill>
                <a:latin typeface="Arial"/>
                <a:ea typeface="Arial"/>
                <a:cs typeface="Arial"/>
                <a:sym typeface="Arial"/>
              </a:rPr>
              <a:t>Mental focus and brain health</a:t>
            </a:r>
            <a:endParaRPr dirty="0"/>
          </a:p>
        </p:txBody>
      </p:sp>
      <p:pic>
        <p:nvPicPr>
          <p:cNvPr id="564" name="Google Shape;564;p24" descr="Рисунок 1"/>
          <p:cNvPicPr preferRelativeResize="0"/>
          <p:nvPr/>
        </p:nvPicPr>
        <p:blipFill rotWithShape="1">
          <a:blip r:embed="rId4">
            <a:alphaModFix/>
          </a:blip>
          <a:srcRect/>
          <a:stretch/>
        </p:blipFill>
        <p:spPr>
          <a:xfrm>
            <a:off x="16755946" y="824944"/>
            <a:ext cx="8385042" cy="7398257"/>
          </a:xfrm>
          <a:prstGeom prst="rect">
            <a:avLst/>
          </a:prstGeom>
          <a:noFill/>
          <a:ln>
            <a:noFill/>
          </a:ln>
        </p:spPr>
      </p:pic>
      <p:pic>
        <p:nvPicPr>
          <p:cNvPr id="565" name="Google Shape;565;p24" descr="image2.png"/>
          <p:cNvPicPr preferRelativeResize="0"/>
          <p:nvPr/>
        </p:nvPicPr>
        <p:blipFill rotWithShape="1">
          <a:blip r:embed="rId5">
            <a:alphaModFix/>
          </a:blip>
          <a:srcRect/>
          <a:stretch/>
        </p:blipFill>
        <p:spPr>
          <a:xfrm>
            <a:off x="1057090" y="12732639"/>
            <a:ext cx="1738685" cy="304618"/>
          </a:xfrm>
          <a:prstGeom prst="rect">
            <a:avLst/>
          </a:prstGeom>
          <a:noFill/>
          <a:ln>
            <a:noFill/>
          </a:ln>
        </p:spPr>
      </p:pic>
      <p:sp>
        <p:nvSpPr>
          <p:cNvPr id="566" name="Google Shape;566;p24"/>
          <p:cNvSpPr txBox="1"/>
          <p:nvPr/>
        </p:nvSpPr>
        <p:spPr>
          <a:xfrm>
            <a:off x="14031709" y="1164297"/>
            <a:ext cx="8697792" cy="975258"/>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FFFFFF"/>
              </a:buClr>
              <a:buSzPts val="6000"/>
              <a:buFont typeface="Arial"/>
              <a:buNone/>
            </a:pPr>
            <a:r>
              <a:rPr lang="en-US" sz="6000" b="1" i="0" u="none" strike="noStrike" cap="none">
                <a:solidFill>
                  <a:srgbClr val="FFFFFF"/>
                </a:solidFill>
                <a:latin typeface="Arial"/>
                <a:ea typeface="Arial"/>
                <a:cs typeface="Arial"/>
                <a:sym typeface="Arial"/>
              </a:rPr>
              <a:t>DOW research results</a:t>
            </a:r>
            <a:endParaRPr sz="6000" b="0" i="0" u="none" strike="noStrike" cap="none">
              <a:solidFill>
                <a:srgbClr val="CEFDFF"/>
              </a:solidFill>
              <a:latin typeface="Helvetica Neue"/>
              <a:ea typeface="Helvetica Neue"/>
              <a:cs typeface="Helvetica Neue"/>
              <a:sym typeface="Helvetica Neue"/>
            </a:endParaRPr>
          </a:p>
        </p:txBody>
      </p:sp>
      <p:sp>
        <p:nvSpPr>
          <p:cNvPr id="567" name="Google Shape;567;p24"/>
          <p:cNvSpPr txBox="1"/>
          <p:nvPr/>
        </p:nvSpPr>
        <p:spPr>
          <a:xfrm>
            <a:off x="1020442" y="1552002"/>
            <a:ext cx="11134730" cy="1129146"/>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FFFFFF"/>
              </a:buClr>
              <a:buSzPts val="3200"/>
              <a:buFont typeface="Helvetica Neue"/>
              <a:buNone/>
            </a:pPr>
            <a:r>
              <a:rPr lang="en-US" sz="3200" b="0" i="0" u="none" strike="noStrike" cap="none">
                <a:solidFill>
                  <a:srgbClr val="FFFFFF"/>
                </a:solidFill>
                <a:latin typeface="Helvetica Neue"/>
                <a:ea typeface="Helvetica Neue"/>
                <a:cs typeface="Helvetica Neue"/>
                <a:sym typeface="Helvetica Neue"/>
              </a:rPr>
              <a:t>The benefits of DOW have been confirmed by numerous studies, including clinical trials</a:t>
            </a:r>
            <a:endParaRPr sz="5000" b="0" i="0" u="none" strike="noStrike" cap="none">
              <a:solidFill>
                <a:srgbClr val="000000"/>
              </a:solidFill>
              <a:latin typeface="Helvetica Neue"/>
              <a:ea typeface="Helvetica Neue"/>
              <a:cs typeface="Helvetica Neue"/>
              <a:sym typeface="Helvetica Neue"/>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25"/>
          <p:cNvSpPr/>
          <p:nvPr/>
        </p:nvSpPr>
        <p:spPr>
          <a:xfrm>
            <a:off x="-203600" y="-229990"/>
            <a:ext cx="24740000" cy="14175980"/>
          </a:xfrm>
          <a:prstGeom prst="rect">
            <a:avLst/>
          </a:prstGeom>
          <a:solidFill>
            <a:srgbClr val="E9F5F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pic>
        <p:nvPicPr>
          <p:cNvPr id="573" name="Google Shape;573;p25" descr="image5.png"/>
          <p:cNvPicPr preferRelativeResize="0"/>
          <p:nvPr/>
        </p:nvPicPr>
        <p:blipFill rotWithShape="1">
          <a:blip r:embed="rId3">
            <a:alphaModFix/>
          </a:blip>
          <a:srcRect/>
          <a:stretch/>
        </p:blipFill>
        <p:spPr>
          <a:xfrm>
            <a:off x="1046163" y="12715875"/>
            <a:ext cx="1938342" cy="338142"/>
          </a:xfrm>
          <a:prstGeom prst="rect">
            <a:avLst/>
          </a:prstGeom>
          <a:noFill/>
          <a:ln>
            <a:noFill/>
          </a:ln>
        </p:spPr>
      </p:pic>
      <p:sp>
        <p:nvSpPr>
          <p:cNvPr id="574" name="Google Shape;574;p25"/>
          <p:cNvSpPr txBox="1"/>
          <p:nvPr/>
        </p:nvSpPr>
        <p:spPr>
          <a:xfrm>
            <a:off x="967840" y="1164298"/>
            <a:ext cx="22448320" cy="1030656"/>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535353"/>
              </a:buClr>
              <a:buSzPts val="6400"/>
              <a:buFont typeface="Arial"/>
              <a:buNone/>
            </a:pPr>
            <a:r>
              <a:rPr lang="en-US" sz="6400" b="1" i="0" u="none" strike="noStrike" cap="none">
                <a:solidFill>
                  <a:srgbClr val="535353"/>
                </a:solidFill>
                <a:latin typeface="Arial"/>
                <a:ea typeface="Arial"/>
                <a:cs typeface="Arial"/>
                <a:sym typeface="Arial"/>
              </a:rPr>
              <a:t>How </a:t>
            </a:r>
            <a:r>
              <a:rPr lang="en-US" sz="6400" b="1" i="0" u="none" strike="noStrike" cap="none">
                <a:solidFill>
                  <a:srgbClr val="285FB0"/>
                </a:solidFill>
                <a:latin typeface="Arial"/>
                <a:ea typeface="Arial"/>
                <a:cs typeface="Arial"/>
                <a:sym typeface="Arial"/>
              </a:rPr>
              <a:t>Oceanmin</a:t>
            </a:r>
            <a:r>
              <a:rPr lang="en-US" sz="6400" b="1" i="0" u="none" strike="noStrike" cap="none">
                <a:solidFill>
                  <a:srgbClr val="535353"/>
                </a:solidFill>
                <a:latin typeface="Arial"/>
                <a:ea typeface="Arial"/>
                <a:cs typeface="Arial"/>
                <a:sym typeface="Arial"/>
              </a:rPr>
              <a:t> helps</a:t>
            </a:r>
            <a:r>
              <a:rPr lang="en-US" sz="6400" b="1">
                <a:solidFill>
                  <a:srgbClr val="535353"/>
                </a:solidFill>
              </a:rPr>
              <a:t>?</a:t>
            </a:r>
            <a:endParaRPr/>
          </a:p>
        </p:txBody>
      </p:sp>
      <p:sp>
        <p:nvSpPr>
          <p:cNvPr id="575" name="Google Shape;575;p25"/>
          <p:cNvSpPr txBox="1"/>
          <p:nvPr/>
        </p:nvSpPr>
        <p:spPr>
          <a:xfrm>
            <a:off x="2897242" y="3464902"/>
            <a:ext cx="9850800" cy="6596700"/>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535353"/>
              </a:buClr>
              <a:buSzPts val="3200"/>
              <a:buFont typeface="Arial"/>
              <a:buNone/>
            </a:pPr>
            <a:r>
              <a:rPr lang="en-US" sz="3200" b="1">
                <a:solidFill>
                  <a:srgbClr val="535353"/>
                </a:solidFill>
              </a:rPr>
              <a:t>Gives you that extra energy boost you’ve been lacking</a:t>
            </a:r>
            <a:endParaRPr/>
          </a:p>
          <a:p>
            <a:pPr marL="0" marR="0" lvl="0" indent="0" algn="l" rtl="0">
              <a:lnSpc>
                <a:spcPct val="110000"/>
              </a:lnSpc>
              <a:spcBef>
                <a:spcPts val="0"/>
              </a:spcBef>
              <a:spcAft>
                <a:spcPts val="0"/>
              </a:spcAft>
              <a:buClr>
                <a:srgbClr val="535353"/>
              </a:buClr>
              <a:buSzPts val="3200"/>
              <a:buFont typeface="Arial"/>
              <a:buNone/>
            </a:pPr>
            <a:endParaRPr sz="32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3200"/>
              <a:buFont typeface="Arial"/>
              <a:buNone/>
            </a:pPr>
            <a:endParaRPr sz="32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3200"/>
              <a:buFont typeface="Arial"/>
              <a:buNone/>
            </a:pPr>
            <a:endParaRPr sz="32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3200"/>
              <a:buFont typeface="Arial"/>
              <a:buNone/>
            </a:pPr>
            <a:r>
              <a:rPr lang="en-US" sz="3200" b="1">
                <a:solidFill>
                  <a:srgbClr val="535353"/>
                </a:solidFill>
              </a:rPr>
              <a:t>Promotes</a:t>
            </a:r>
            <a:r>
              <a:rPr lang="en-US" sz="3200" b="1" i="0" u="none" strike="noStrike" cap="none">
                <a:solidFill>
                  <a:srgbClr val="535353"/>
                </a:solidFill>
                <a:latin typeface="Arial"/>
                <a:ea typeface="Arial"/>
                <a:cs typeface="Arial"/>
                <a:sym typeface="Arial"/>
              </a:rPr>
              <a:t> stamina</a:t>
            </a:r>
            <a:r>
              <a:rPr lang="en-US" sz="3200" b="1">
                <a:solidFill>
                  <a:srgbClr val="535353"/>
                </a:solidFill>
              </a:rPr>
              <a:t> and helps with muscle recovery</a:t>
            </a:r>
            <a:endParaRPr/>
          </a:p>
          <a:p>
            <a:pPr marL="0" marR="0" lvl="0" indent="0" algn="l" rtl="0">
              <a:lnSpc>
                <a:spcPct val="110000"/>
              </a:lnSpc>
              <a:spcBef>
                <a:spcPts val="0"/>
              </a:spcBef>
              <a:spcAft>
                <a:spcPts val="0"/>
              </a:spcAft>
              <a:buClr>
                <a:srgbClr val="535353"/>
              </a:buClr>
              <a:buSzPts val="3200"/>
              <a:buFont typeface="Arial"/>
              <a:buNone/>
            </a:pPr>
            <a:endParaRPr sz="32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3200"/>
              <a:buFont typeface="Arial"/>
              <a:buNone/>
            </a:pPr>
            <a:endParaRPr sz="32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3200"/>
              <a:buFont typeface="Arial"/>
              <a:buNone/>
            </a:pPr>
            <a:endParaRPr sz="32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3200"/>
              <a:buFont typeface="Arial"/>
              <a:buNone/>
            </a:pPr>
            <a:r>
              <a:rPr lang="en-US" sz="3200" b="1">
                <a:solidFill>
                  <a:srgbClr val="535353"/>
                </a:solidFill>
              </a:rPr>
              <a:t>Supports a normal</a:t>
            </a:r>
            <a:r>
              <a:rPr lang="en-US" sz="3200" b="1" i="0" u="none" strike="noStrike" cap="none">
                <a:solidFill>
                  <a:srgbClr val="535353"/>
                </a:solidFill>
                <a:latin typeface="Arial"/>
                <a:ea typeface="Arial"/>
                <a:cs typeface="Arial"/>
                <a:sym typeface="Arial"/>
              </a:rPr>
              <a:t> psycho-emotional balance and </a:t>
            </a:r>
            <a:r>
              <a:rPr lang="en-US" sz="3200" b="1">
                <a:solidFill>
                  <a:srgbClr val="535353"/>
                </a:solidFill>
              </a:rPr>
              <a:t>aims to reduce</a:t>
            </a:r>
            <a:r>
              <a:rPr lang="en-US" sz="3200" b="1" i="0" u="none" strike="noStrike" cap="none">
                <a:solidFill>
                  <a:srgbClr val="535353"/>
                </a:solidFill>
                <a:latin typeface="Arial"/>
                <a:ea typeface="Arial"/>
                <a:cs typeface="Arial"/>
                <a:sym typeface="Arial"/>
              </a:rPr>
              <a:t> stress</a:t>
            </a:r>
            <a:r>
              <a:rPr lang="en-US" sz="3200" b="1">
                <a:solidFill>
                  <a:srgbClr val="535353"/>
                </a:solidFill>
              </a:rPr>
              <a:t> levels</a:t>
            </a:r>
            <a:endParaRPr sz="3200" b="0" i="0" u="none" strike="noStrike" cap="none">
              <a:solidFill>
                <a:srgbClr val="000000"/>
              </a:solidFill>
              <a:latin typeface="Helvetica Neue"/>
              <a:ea typeface="Helvetica Neue"/>
              <a:cs typeface="Helvetica Neue"/>
              <a:sym typeface="Helvetica Neue"/>
            </a:endParaRPr>
          </a:p>
        </p:txBody>
      </p:sp>
      <p:sp>
        <p:nvSpPr>
          <p:cNvPr id="576" name="Google Shape;576;p25"/>
          <p:cNvSpPr txBox="1"/>
          <p:nvPr/>
        </p:nvSpPr>
        <p:spPr>
          <a:xfrm>
            <a:off x="16003641" y="3472462"/>
            <a:ext cx="7485300" cy="6291900"/>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535353"/>
              </a:buClr>
              <a:buSzPts val="3200"/>
              <a:buFont typeface="Arial"/>
              <a:buNone/>
            </a:pPr>
            <a:r>
              <a:rPr lang="en-US" sz="3200" b="1" i="0" u="none" strike="noStrike" cap="none">
                <a:solidFill>
                  <a:srgbClr val="535353"/>
                </a:solidFill>
                <a:latin typeface="Arial"/>
                <a:ea typeface="Arial"/>
                <a:cs typeface="Arial"/>
                <a:sym typeface="Arial"/>
              </a:rPr>
              <a:t>Supports healthier heart functions</a:t>
            </a:r>
            <a:endParaRPr sz="32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3200"/>
              <a:buFont typeface="Arial"/>
              <a:buNone/>
            </a:pPr>
            <a:endParaRPr sz="32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3200"/>
              <a:buFont typeface="Arial"/>
              <a:buNone/>
            </a:pPr>
            <a:endParaRPr sz="32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3200"/>
              <a:buFont typeface="Arial"/>
              <a:buNone/>
            </a:pPr>
            <a:endParaRPr sz="32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3200"/>
              <a:buFont typeface="Arial"/>
              <a:buNone/>
            </a:pPr>
            <a:r>
              <a:rPr lang="en-US" sz="3200" b="1">
                <a:solidFill>
                  <a:srgbClr val="535353"/>
                </a:solidFill>
              </a:rPr>
              <a:t>Promotes s</a:t>
            </a:r>
            <a:r>
              <a:rPr lang="en-US" sz="3200" b="1" i="0" u="none" strike="noStrike" cap="none">
                <a:solidFill>
                  <a:srgbClr val="535353"/>
                </a:solidFill>
                <a:latin typeface="Arial"/>
                <a:ea typeface="Arial"/>
                <a:cs typeface="Arial"/>
                <a:sym typeface="Arial"/>
              </a:rPr>
              <a:t>tr</a:t>
            </a:r>
            <a:r>
              <a:rPr lang="en-US" sz="3200" b="1">
                <a:solidFill>
                  <a:srgbClr val="535353"/>
                </a:solidFill>
              </a:rPr>
              <a:t>onger</a:t>
            </a:r>
            <a:r>
              <a:rPr lang="en-US" sz="3200" b="1" i="0" u="none" strike="noStrike" cap="none">
                <a:solidFill>
                  <a:srgbClr val="535353"/>
                </a:solidFill>
                <a:latin typeface="Arial"/>
                <a:ea typeface="Arial"/>
                <a:cs typeface="Arial"/>
                <a:sym typeface="Arial"/>
              </a:rPr>
              <a:t> bone</a:t>
            </a:r>
            <a:r>
              <a:rPr lang="en-US" sz="3200" b="1">
                <a:solidFill>
                  <a:srgbClr val="535353"/>
                </a:solidFill>
              </a:rPr>
              <a:t>s</a:t>
            </a:r>
            <a:endParaRPr/>
          </a:p>
          <a:p>
            <a:pPr marL="0" marR="0" lvl="0" indent="0" algn="l" rtl="0">
              <a:lnSpc>
                <a:spcPct val="110000"/>
              </a:lnSpc>
              <a:spcBef>
                <a:spcPts val="0"/>
              </a:spcBef>
              <a:spcAft>
                <a:spcPts val="0"/>
              </a:spcAft>
              <a:buClr>
                <a:srgbClr val="535353"/>
              </a:buClr>
              <a:buSzPts val="3200"/>
              <a:buFont typeface="Arial"/>
              <a:buNone/>
            </a:pPr>
            <a:endParaRPr sz="32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3200"/>
              <a:buFont typeface="Arial"/>
              <a:buNone/>
            </a:pPr>
            <a:endParaRPr sz="32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3200"/>
              <a:buFont typeface="Arial"/>
              <a:buNone/>
            </a:pPr>
            <a:endParaRPr sz="32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3200"/>
              <a:buFont typeface="Arial"/>
              <a:buNone/>
            </a:pPr>
            <a:endParaRPr/>
          </a:p>
          <a:p>
            <a:pPr marL="0" marR="0" lvl="0" indent="0" algn="l" rtl="0">
              <a:lnSpc>
                <a:spcPct val="110000"/>
              </a:lnSpc>
              <a:spcBef>
                <a:spcPts val="0"/>
              </a:spcBef>
              <a:spcAft>
                <a:spcPts val="0"/>
              </a:spcAft>
              <a:buClr>
                <a:srgbClr val="535353"/>
              </a:buClr>
              <a:buSzPts val="3200"/>
              <a:buFont typeface="Arial"/>
              <a:buNone/>
            </a:pPr>
            <a:endParaRPr sz="32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535353"/>
              </a:buClr>
              <a:buSzPts val="3200"/>
              <a:buFont typeface="Arial"/>
              <a:buNone/>
            </a:pPr>
            <a:r>
              <a:rPr lang="en-US" sz="3200" b="1">
                <a:solidFill>
                  <a:srgbClr val="535353"/>
                </a:solidFill>
              </a:rPr>
              <a:t>Helps regain</a:t>
            </a:r>
            <a:r>
              <a:rPr lang="en-US" sz="3200" b="1">
                <a:solidFill>
                  <a:srgbClr val="53535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 your health after being under the weather</a:t>
            </a:r>
            <a:endParaRPr sz="3200" b="0" i="0" u="none" strike="noStrike" cap="none">
              <a:solidFill>
                <a:srgbClr val="000000"/>
              </a:solidFill>
              <a:latin typeface="Helvetica Neue"/>
              <a:ea typeface="Helvetica Neue"/>
              <a:cs typeface="Helvetica Neue"/>
              <a:sym typeface="Helvetica Neue"/>
            </a:endParaRPr>
          </a:p>
        </p:txBody>
      </p:sp>
      <p:pic>
        <p:nvPicPr>
          <p:cNvPr id="577" name="Google Shape;577;p25" descr="Изображение"/>
          <p:cNvPicPr preferRelativeResize="0"/>
          <p:nvPr/>
        </p:nvPicPr>
        <p:blipFill rotWithShape="1">
          <a:blip r:embed="rId4">
            <a:alphaModFix/>
          </a:blip>
          <a:srcRect/>
          <a:stretch/>
        </p:blipFill>
        <p:spPr>
          <a:xfrm>
            <a:off x="1380248" y="3715011"/>
            <a:ext cx="1270172" cy="1270174"/>
          </a:xfrm>
          <a:prstGeom prst="rect">
            <a:avLst/>
          </a:prstGeom>
          <a:noFill/>
          <a:ln>
            <a:noFill/>
          </a:ln>
        </p:spPr>
      </p:pic>
      <p:pic>
        <p:nvPicPr>
          <p:cNvPr id="578" name="Google Shape;578;p25" descr="Изображение"/>
          <p:cNvPicPr preferRelativeResize="0"/>
          <p:nvPr/>
        </p:nvPicPr>
        <p:blipFill rotWithShape="1">
          <a:blip r:embed="rId5">
            <a:alphaModFix/>
          </a:blip>
          <a:srcRect/>
          <a:stretch/>
        </p:blipFill>
        <p:spPr>
          <a:xfrm>
            <a:off x="1380248" y="8785396"/>
            <a:ext cx="1270172" cy="1270172"/>
          </a:xfrm>
          <a:prstGeom prst="rect">
            <a:avLst/>
          </a:prstGeom>
          <a:noFill/>
          <a:ln>
            <a:noFill/>
          </a:ln>
        </p:spPr>
      </p:pic>
      <p:pic>
        <p:nvPicPr>
          <p:cNvPr id="579" name="Google Shape;579;p25" descr="Изображение"/>
          <p:cNvPicPr preferRelativeResize="0"/>
          <p:nvPr/>
        </p:nvPicPr>
        <p:blipFill rotWithShape="1">
          <a:blip r:embed="rId6">
            <a:alphaModFix/>
          </a:blip>
          <a:srcRect/>
          <a:stretch/>
        </p:blipFill>
        <p:spPr>
          <a:xfrm>
            <a:off x="1435342" y="6169045"/>
            <a:ext cx="1159984" cy="1377910"/>
          </a:xfrm>
          <a:prstGeom prst="rect">
            <a:avLst/>
          </a:prstGeom>
          <a:noFill/>
          <a:ln>
            <a:noFill/>
          </a:ln>
        </p:spPr>
      </p:pic>
      <p:pic>
        <p:nvPicPr>
          <p:cNvPr id="580" name="Google Shape;580;p25" descr="Изображение"/>
          <p:cNvPicPr preferRelativeResize="0"/>
          <p:nvPr/>
        </p:nvPicPr>
        <p:blipFill rotWithShape="1">
          <a:blip r:embed="rId7">
            <a:alphaModFix/>
          </a:blip>
          <a:srcRect/>
          <a:stretch/>
        </p:blipFill>
        <p:spPr>
          <a:xfrm>
            <a:off x="14223916" y="5413844"/>
            <a:ext cx="1270172" cy="1270172"/>
          </a:xfrm>
          <a:prstGeom prst="rect">
            <a:avLst/>
          </a:prstGeom>
          <a:noFill/>
          <a:ln>
            <a:noFill/>
          </a:ln>
        </p:spPr>
      </p:pic>
      <p:pic>
        <p:nvPicPr>
          <p:cNvPr id="581" name="Google Shape;581;p25" descr="Изображение"/>
          <p:cNvPicPr preferRelativeResize="0"/>
          <p:nvPr/>
        </p:nvPicPr>
        <p:blipFill rotWithShape="1">
          <a:blip r:embed="rId8">
            <a:alphaModFix/>
          </a:blip>
          <a:srcRect/>
          <a:stretch/>
        </p:blipFill>
        <p:spPr>
          <a:xfrm>
            <a:off x="14223916" y="3169666"/>
            <a:ext cx="1270172" cy="1270172"/>
          </a:xfrm>
          <a:prstGeom prst="rect">
            <a:avLst/>
          </a:prstGeom>
          <a:noFill/>
          <a:ln>
            <a:noFill/>
          </a:ln>
        </p:spPr>
      </p:pic>
      <p:pic>
        <p:nvPicPr>
          <p:cNvPr id="582" name="Google Shape;582;p25" descr="Изображение"/>
          <p:cNvPicPr preferRelativeResize="0"/>
          <p:nvPr/>
        </p:nvPicPr>
        <p:blipFill rotWithShape="1">
          <a:blip r:embed="rId9">
            <a:alphaModFix/>
          </a:blip>
          <a:srcRect/>
          <a:stretch/>
        </p:blipFill>
        <p:spPr>
          <a:xfrm>
            <a:off x="14223916" y="8785395"/>
            <a:ext cx="1270172" cy="1270172"/>
          </a:xfrm>
          <a:prstGeom prst="rect">
            <a:avLst/>
          </a:prstGeom>
          <a:noFill/>
          <a:ln>
            <a:noFill/>
          </a:ln>
        </p:spPr>
      </p:pic>
      <p:sp>
        <p:nvSpPr>
          <p:cNvPr id="2" name="Google Shape;20;p1">
            <a:extLst>
              <a:ext uri="{FF2B5EF4-FFF2-40B4-BE49-F238E27FC236}">
                <a16:creationId xmlns:a16="http://schemas.microsoft.com/office/drawing/2014/main" id="{4FCDE1AA-EEEC-A680-9E6E-A4F5BB6E6B7C}"/>
              </a:ext>
            </a:extLst>
          </p:cNvPr>
          <p:cNvSpPr txBox="1"/>
          <p:nvPr/>
        </p:nvSpPr>
        <p:spPr>
          <a:xfrm>
            <a:off x="8853000" y="12678600"/>
            <a:ext cx="6678000" cy="615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t>These statements has not been evaluated by the Food and Drug Administration. This product is not intended to diagnose, treat, cure, or prevent any disease</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26"/>
          <p:cNvSpPr/>
          <p:nvPr/>
        </p:nvSpPr>
        <p:spPr>
          <a:xfrm>
            <a:off x="-178000" y="-229990"/>
            <a:ext cx="24740000" cy="14175980"/>
          </a:xfrm>
          <a:prstGeom prst="rect">
            <a:avLst/>
          </a:prstGeom>
          <a:solidFill>
            <a:srgbClr val="285F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pic>
        <p:nvPicPr>
          <p:cNvPr id="588" name="Google Shape;588;p26" descr="image2.png"/>
          <p:cNvPicPr preferRelativeResize="0"/>
          <p:nvPr/>
        </p:nvPicPr>
        <p:blipFill rotWithShape="1">
          <a:blip r:embed="rId3">
            <a:alphaModFix/>
          </a:blip>
          <a:srcRect/>
          <a:stretch/>
        </p:blipFill>
        <p:spPr>
          <a:xfrm>
            <a:off x="1057091" y="12732639"/>
            <a:ext cx="1738686" cy="304618"/>
          </a:xfrm>
          <a:prstGeom prst="rect">
            <a:avLst/>
          </a:prstGeom>
          <a:noFill/>
          <a:ln>
            <a:noFill/>
          </a:ln>
        </p:spPr>
      </p:pic>
      <p:sp>
        <p:nvSpPr>
          <p:cNvPr id="589" name="Google Shape;589;p26"/>
          <p:cNvSpPr txBox="1"/>
          <p:nvPr/>
        </p:nvSpPr>
        <p:spPr>
          <a:xfrm>
            <a:off x="967840" y="1164298"/>
            <a:ext cx="22448320" cy="1030656"/>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FFFFFF"/>
              </a:buClr>
              <a:buSzPts val="6400"/>
              <a:buFont typeface="Arial"/>
              <a:buNone/>
            </a:pPr>
            <a:r>
              <a:rPr lang="en-US" sz="6400" b="1">
                <a:solidFill>
                  <a:srgbClr val="FFFFFF"/>
                </a:solidFill>
              </a:rPr>
              <a:t>You should take</a:t>
            </a:r>
            <a:r>
              <a:rPr lang="en-US" sz="6400" b="1" i="0" u="none" strike="noStrike" cap="none">
                <a:solidFill>
                  <a:srgbClr val="FFFFFF"/>
                </a:solidFill>
                <a:latin typeface="Arial"/>
                <a:ea typeface="Arial"/>
                <a:cs typeface="Arial"/>
                <a:sym typeface="Arial"/>
              </a:rPr>
              <a:t> </a:t>
            </a:r>
            <a:r>
              <a:rPr lang="en-US" sz="6400" b="1" i="0" u="none" strike="noStrike" cap="none">
                <a:solidFill>
                  <a:srgbClr val="CEFDFF"/>
                </a:solidFill>
                <a:latin typeface="Arial"/>
                <a:ea typeface="Arial"/>
                <a:cs typeface="Arial"/>
                <a:sym typeface="Arial"/>
              </a:rPr>
              <a:t>Oceanmin</a:t>
            </a:r>
            <a:r>
              <a:rPr lang="en-US" sz="6400" b="1">
                <a:solidFill>
                  <a:srgbClr val="FFFFFF"/>
                </a:solidFill>
              </a:rPr>
              <a:t> if you:</a:t>
            </a:r>
            <a:endParaRPr/>
          </a:p>
        </p:txBody>
      </p:sp>
      <p:sp>
        <p:nvSpPr>
          <p:cNvPr id="590" name="Google Shape;590;p26"/>
          <p:cNvSpPr txBox="1"/>
          <p:nvPr/>
        </p:nvSpPr>
        <p:spPr>
          <a:xfrm>
            <a:off x="7738667" y="5868401"/>
            <a:ext cx="4965900" cy="984600"/>
          </a:xfrm>
          <a:prstGeom prst="rect">
            <a:avLst/>
          </a:prstGeom>
          <a:noFill/>
          <a:ln>
            <a:noFill/>
          </a:ln>
        </p:spPr>
        <p:txBody>
          <a:bodyPr spcFirstLastPara="1" wrap="square" lIns="71425" tIns="71425" rIns="71425" bIns="71425" anchor="t" anchorCtr="0">
            <a:spAutoFit/>
          </a:bodyPr>
          <a:lstStyle/>
          <a:p>
            <a:pPr marL="0" marR="0" lvl="0" indent="0" algn="ctr" rtl="0">
              <a:lnSpc>
                <a:spcPct val="110000"/>
              </a:lnSpc>
              <a:spcBef>
                <a:spcPts val="0"/>
              </a:spcBef>
              <a:spcAft>
                <a:spcPts val="0"/>
              </a:spcAft>
              <a:buClr>
                <a:srgbClr val="FFFFFF"/>
              </a:buClr>
              <a:buSzPts val="2600"/>
              <a:buFont typeface="Arial"/>
              <a:buNone/>
            </a:pPr>
            <a:r>
              <a:rPr lang="en-US" sz="2600">
                <a:solidFill>
                  <a:srgbClr val="FFFFFF"/>
                </a:solidFill>
              </a:rPr>
              <a:t>have a demanding job that keeps you stressed</a:t>
            </a:r>
            <a:endParaRPr sz="2600" b="0" i="0" u="none" strike="noStrike" cap="none">
              <a:solidFill>
                <a:srgbClr val="000000"/>
              </a:solidFill>
              <a:latin typeface="Helvetica Neue"/>
              <a:ea typeface="Helvetica Neue"/>
              <a:cs typeface="Helvetica Neue"/>
              <a:sym typeface="Helvetica Neue"/>
            </a:endParaRPr>
          </a:p>
        </p:txBody>
      </p:sp>
      <p:sp>
        <p:nvSpPr>
          <p:cNvPr id="591" name="Google Shape;591;p26"/>
          <p:cNvSpPr txBox="1"/>
          <p:nvPr/>
        </p:nvSpPr>
        <p:spPr>
          <a:xfrm>
            <a:off x="13587997" y="11023951"/>
            <a:ext cx="4237200" cy="1425000"/>
          </a:xfrm>
          <a:prstGeom prst="rect">
            <a:avLst/>
          </a:prstGeom>
          <a:noFill/>
          <a:ln>
            <a:noFill/>
          </a:ln>
        </p:spPr>
        <p:txBody>
          <a:bodyPr spcFirstLastPara="1" wrap="square" lIns="71425" tIns="71425" rIns="71425" bIns="71425" anchor="t" anchorCtr="0">
            <a:spAutoFit/>
          </a:bodyPr>
          <a:lstStyle/>
          <a:p>
            <a:pPr marL="0" marR="0" lvl="0" indent="0" algn="ctr" rtl="0">
              <a:lnSpc>
                <a:spcPct val="110000"/>
              </a:lnSpc>
              <a:spcBef>
                <a:spcPts val="0"/>
              </a:spcBef>
              <a:spcAft>
                <a:spcPts val="0"/>
              </a:spcAft>
              <a:buClr>
                <a:srgbClr val="FFFFFF"/>
              </a:buClr>
              <a:buSzPts val="2600"/>
              <a:buFont typeface="Arial"/>
              <a:buNone/>
            </a:pPr>
            <a:r>
              <a:rPr lang="en-US" sz="2600">
                <a:solidFill>
                  <a:srgbClr val="FFFFFF"/>
                </a:solidFill>
              </a:rPr>
              <a:t>are  a housewife multitasking with children or house work</a:t>
            </a:r>
            <a:endParaRPr sz="2600" b="0" i="0" u="none" strike="noStrike" cap="none">
              <a:solidFill>
                <a:srgbClr val="FFFFFF"/>
              </a:solidFill>
              <a:latin typeface="Arial"/>
              <a:ea typeface="Arial"/>
              <a:cs typeface="Arial"/>
              <a:sym typeface="Arial"/>
            </a:endParaRPr>
          </a:p>
        </p:txBody>
      </p:sp>
      <p:sp>
        <p:nvSpPr>
          <p:cNvPr id="592" name="Google Shape;592;p26"/>
          <p:cNvSpPr txBox="1"/>
          <p:nvPr/>
        </p:nvSpPr>
        <p:spPr>
          <a:xfrm>
            <a:off x="881082" y="5872538"/>
            <a:ext cx="6177300" cy="984600"/>
          </a:xfrm>
          <a:prstGeom prst="rect">
            <a:avLst/>
          </a:prstGeom>
          <a:noFill/>
          <a:ln>
            <a:noFill/>
          </a:ln>
        </p:spPr>
        <p:txBody>
          <a:bodyPr spcFirstLastPara="1" wrap="square" lIns="71425" tIns="71425" rIns="71425" bIns="71425" anchor="t" anchorCtr="0">
            <a:spAutoFit/>
          </a:bodyPr>
          <a:lstStyle/>
          <a:p>
            <a:pPr marL="0" marR="0" lvl="0" indent="0" algn="ctr" rtl="0">
              <a:lnSpc>
                <a:spcPct val="110000"/>
              </a:lnSpc>
              <a:spcBef>
                <a:spcPts val="0"/>
              </a:spcBef>
              <a:spcAft>
                <a:spcPts val="0"/>
              </a:spcAft>
              <a:buClr>
                <a:srgbClr val="FFFFFF"/>
              </a:buClr>
              <a:buSzPts val="2600"/>
              <a:buFont typeface="Arial"/>
              <a:buNone/>
            </a:pPr>
            <a:r>
              <a:rPr lang="en-US" sz="2600">
                <a:solidFill>
                  <a:srgbClr val="FFFFFF"/>
                </a:solidFill>
              </a:rPr>
              <a:t>are a student or an athlete that has a stressful lifestyle</a:t>
            </a:r>
            <a:endParaRPr sz="2600" b="0" i="0" u="none" strike="noStrike" cap="none">
              <a:solidFill>
                <a:srgbClr val="FFFFFF"/>
              </a:solidFill>
              <a:latin typeface="Arial"/>
              <a:ea typeface="Arial"/>
              <a:cs typeface="Arial"/>
              <a:sym typeface="Arial"/>
            </a:endParaRPr>
          </a:p>
        </p:txBody>
      </p:sp>
      <p:sp>
        <p:nvSpPr>
          <p:cNvPr id="593" name="Google Shape;593;p26"/>
          <p:cNvSpPr txBox="1"/>
          <p:nvPr/>
        </p:nvSpPr>
        <p:spPr>
          <a:xfrm>
            <a:off x="13587993" y="5853524"/>
            <a:ext cx="3932700" cy="544500"/>
          </a:xfrm>
          <a:prstGeom prst="rect">
            <a:avLst/>
          </a:prstGeom>
          <a:noFill/>
          <a:ln>
            <a:noFill/>
          </a:ln>
        </p:spPr>
        <p:txBody>
          <a:bodyPr spcFirstLastPara="1" wrap="square" lIns="71425" tIns="71425" rIns="71425" bIns="71425" anchor="t" anchorCtr="0">
            <a:spAutoFit/>
          </a:bodyPr>
          <a:lstStyle/>
          <a:p>
            <a:pPr marL="0" marR="0" lvl="0" indent="0" algn="ctr" rtl="0">
              <a:lnSpc>
                <a:spcPct val="110000"/>
              </a:lnSpc>
              <a:spcBef>
                <a:spcPts val="0"/>
              </a:spcBef>
              <a:spcAft>
                <a:spcPts val="0"/>
              </a:spcAft>
              <a:buClr>
                <a:srgbClr val="FFFFFF"/>
              </a:buClr>
              <a:buSzPts val="2600"/>
              <a:buFont typeface="Arial"/>
              <a:buNone/>
            </a:pPr>
            <a:r>
              <a:rPr lang="en-US" sz="2600">
                <a:solidFill>
                  <a:srgbClr val="FFFFFF"/>
                </a:solidFill>
              </a:rPr>
              <a:t>are trying out a new diet</a:t>
            </a:r>
            <a:endParaRPr sz="2600" b="0" i="0" u="none" strike="noStrike" cap="none">
              <a:solidFill>
                <a:srgbClr val="FFFFFF"/>
              </a:solidFill>
              <a:latin typeface="Arial"/>
              <a:ea typeface="Arial"/>
              <a:cs typeface="Arial"/>
              <a:sym typeface="Arial"/>
            </a:endParaRPr>
          </a:p>
        </p:txBody>
      </p:sp>
      <p:sp>
        <p:nvSpPr>
          <p:cNvPr id="594" name="Google Shape;594;p26"/>
          <p:cNvSpPr txBox="1"/>
          <p:nvPr/>
        </p:nvSpPr>
        <p:spPr>
          <a:xfrm>
            <a:off x="18641550" y="5868401"/>
            <a:ext cx="4491000" cy="544500"/>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FFFFFF"/>
              </a:buClr>
              <a:buSzPts val="2600"/>
              <a:buFont typeface="Arial"/>
              <a:buNone/>
            </a:pPr>
            <a:endParaRPr sz="2600" b="0" i="0" u="none" strike="noStrike" cap="none">
              <a:solidFill>
                <a:srgbClr val="000000"/>
              </a:solidFill>
              <a:latin typeface="Helvetica Neue"/>
              <a:ea typeface="Helvetica Neue"/>
              <a:cs typeface="Helvetica Neue"/>
              <a:sym typeface="Helvetica Neue"/>
            </a:endParaRPr>
          </a:p>
        </p:txBody>
      </p:sp>
      <p:sp>
        <p:nvSpPr>
          <p:cNvPr id="595" name="Google Shape;595;p26"/>
          <p:cNvSpPr txBox="1"/>
          <p:nvPr/>
        </p:nvSpPr>
        <p:spPr>
          <a:xfrm>
            <a:off x="8301530" y="10803896"/>
            <a:ext cx="3840000" cy="984600"/>
          </a:xfrm>
          <a:prstGeom prst="rect">
            <a:avLst/>
          </a:prstGeom>
          <a:noFill/>
          <a:ln>
            <a:noFill/>
          </a:ln>
        </p:spPr>
        <p:txBody>
          <a:bodyPr spcFirstLastPara="1" wrap="square" lIns="71425" tIns="71425" rIns="71425" bIns="71425" anchor="t" anchorCtr="0">
            <a:spAutoFit/>
          </a:bodyPr>
          <a:lstStyle/>
          <a:p>
            <a:pPr marL="0" marR="0" lvl="0" indent="0" algn="ctr" rtl="0">
              <a:lnSpc>
                <a:spcPct val="110000"/>
              </a:lnSpc>
              <a:spcBef>
                <a:spcPts val="0"/>
              </a:spcBef>
              <a:spcAft>
                <a:spcPts val="0"/>
              </a:spcAft>
              <a:buClr>
                <a:srgbClr val="FFFFFF"/>
              </a:buClr>
              <a:buSzPts val="2600"/>
              <a:buFont typeface="Arial"/>
              <a:buNone/>
            </a:pPr>
            <a:r>
              <a:rPr lang="en-US" sz="2600">
                <a:solidFill>
                  <a:srgbClr val="FFFFFF"/>
                </a:solidFill>
              </a:rPr>
              <a:t>are trying to control your appetite</a:t>
            </a:r>
            <a:endParaRPr sz="2600" b="0" i="0" u="none" strike="noStrike" cap="none">
              <a:solidFill>
                <a:srgbClr val="FFFFFF"/>
              </a:solidFill>
              <a:latin typeface="Arial"/>
              <a:ea typeface="Arial"/>
              <a:cs typeface="Arial"/>
              <a:sym typeface="Arial"/>
            </a:endParaRPr>
          </a:p>
        </p:txBody>
      </p:sp>
      <p:pic>
        <p:nvPicPr>
          <p:cNvPr id="596" name="Google Shape;596;p26" descr="adrian-swancar-roCfgvkBLVY-unsplash.jpg"/>
          <p:cNvPicPr preferRelativeResize="0"/>
          <p:nvPr/>
        </p:nvPicPr>
        <p:blipFill rotWithShape="1">
          <a:blip r:embed="rId4">
            <a:alphaModFix/>
          </a:blip>
          <a:srcRect l="21943" t="10921" r="14876" b="4835"/>
          <a:stretch/>
        </p:blipFill>
        <p:spPr>
          <a:xfrm>
            <a:off x="8842000" y="2877531"/>
            <a:ext cx="2759044" cy="2759074"/>
          </a:xfrm>
          <a:custGeom>
            <a:avLst/>
            <a:gdLst/>
            <a:ahLst/>
            <a:cxnLst/>
            <a:rect l="l" t="t"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noFill/>
          <a:ln>
            <a:noFill/>
          </a:ln>
        </p:spPr>
      </p:pic>
      <p:pic>
        <p:nvPicPr>
          <p:cNvPr id="597" name="Google Shape;597;p26" descr="kyle-gregory-devaras-6RTM8EsD1T8-unsplash.jpg"/>
          <p:cNvPicPr preferRelativeResize="0"/>
          <p:nvPr/>
        </p:nvPicPr>
        <p:blipFill rotWithShape="1">
          <a:blip r:embed="rId5">
            <a:alphaModFix/>
          </a:blip>
          <a:srcRect l="22539" t="11166" r="37296" b="28586"/>
          <a:stretch/>
        </p:blipFill>
        <p:spPr>
          <a:xfrm>
            <a:off x="2590144" y="2853555"/>
            <a:ext cx="2759044" cy="2759074"/>
          </a:xfrm>
          <a:custGeom>
            <a:avLst/>
            <a:gdLst/>
            <a:ahLst/>
            <a:cxnLst/>
            <a:rect l="l" t="t"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noFill/>
          <a:ln>
            <a:noFill/>
          </a:ln>
        </p:spPr>
      </p:pic>
      <p:pic>
        <p:nvPicPr>
          <p:cNvPr id="598" name="Google Shape;598;p26" descr="matilda-bellman-ab9TGOltBTE-unsplash.jpg"/>
          <p:cNvPicPr preferRelativeResize="0"/>
          <p:nvPr/>
        </p:nvPicPr>
        <p:blipFill rotWithShape="1">
          <a:blip r:embed="rId6">
            <a:alphaModFix/>
          </a:blip>
          <a:srcRect l="18788" t="28946" r="15850" b="27476"/>
          <a:stretch/>
        </p:blipFill>
        <p:spPr>
          <a:xfrm>
            <a:off x="14174691" y="2863219"/>
            <a:ext cx="2759046" cy="2759074"/>
          </a:xfrm>
          <a:custGeom>
            <a:avLst/>
            <a:gdLst/>
            <a:ahLst/>
            <a:cxnLst/>
            <a:rect l="l" t="t"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noFill/>
          <a:ln>
            <a:noFill/>
          </a:ln>
        </p:spPr>
      </p:pic>
      <p:pic>
        <p:nvPicPr>
          <p:cNvPr id="599" name="Google Shape;599;p26" descr="kayleigh-harrington-6fHRzS9yMj0-unsplash.jpg"/>
          <p:cNvPicPr preferRelativeResize="0"/>
          <p:nvPr/>
        </p:nvPicPr>
        <p:blipFill rotWithShape="1">
          <a:blip r:embed="rId7">
            <a:alphaModFix/>
          </a:blip>
          <a:srcRect l="1385" t="13525" r="1380" b="13518"/>
          <a:stretch/>
        </p:blipFill>
        <p:spPr>
          <a:xfrm>
            <a:off x="19507384" y="2863219"/>
            <a:ext cx="2759044" cy="2759074"/>
          </a:xfrm>
          <a:custGeom>
            <a:avLst/>
            <a:gdLst/>
            <a:ahLst/>
            <a:cxnLst/>
            <a:rect l="l" t="t"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noFill/>
          <a:ln>
            <a:noFill/>
          </a:ln>
        </p:spPr>
      </p:pic>
      <p:pic>
        <p:nvPicPr>
          <p:cNvPr id="600" name="Google Shape;600;p26" descr="pexels-polina-zimmerman-3958561.jpg"/>
          <p:cNvPicPr preferRelativeResize="0"/>
          <p:nvPr/>
        </p:nvPicPr>
        <p:blipFill rotWithShape="1">
          <a:blip r:embed="rId8">
            <a:alphaModFix/>
          </a:blip>
          <a:srcRect l="40311" t="26663" r="28619" b="26658"/>
          <a:stretch/>
        </p:blipFill>
        <p:spPr>
          <a:xfrm>
            <a:off x="14174690" y="7801756"/>
            <a:ext cx="2759045" cy="2759061"/>
          </a:xfrm>
          <a:custGeom>
            <a:avLst/>
            <a:gdLst/>
            <a:ahLst/>
            <a:cxnLst/>
            <a:rect l="l" t="t"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noFill/>
          <a:ln>
            <a:noFill/>
          </a:ln>
        </p:spPr>
      </p:pic>
      <p:pic>
        <p:nvPicPr>
          <p:cNvPr id="601" name="Google Shape;601;p26" descr="pexels-andres-ayrton-6551456.jpg"/>
          <p:cNvPicPr preferRelativeResize="0"/>
          <p:nvPr/>
        </p:nvPicPr>
        <p:blipFill rotWithShape="1">
          <a:blip r:embed="rId9">
            <a:alphaModFix/>
          </a:blip>
          <a:srcRect l="8923" t="30443" r="24868" b="25415"/>
          <a:stretch/>
        </p:blipFill>
        <p:spPr>
          <a:xfrm>
            <a:off x="8842011" y="7801756"/>
            <a:ext cx="2759045" cy="2759061"/>
          </a:xfrm>
          <a:custGeom>
            <a:avLst/>
            <a:gdLst/>
            <a:ahLst/>
            <a:cxnLst/>
            <a:rect l="l" t="t" r="r" b="b"/>
            <a:pathLst>
              <a:path w="19679" h="20595" extrusionOk="0">
                <a:moveTo>
                  <a:pt x="9839" y="0"/>
                </a:moveTo>
                <a:cubicBezTo>
                  <a:pt x="7321" y="0"/>
                  <a:pt x="4802" y="1005"/>
                  <a:pt x="2881" y="3016"/>
                </a:cubicBezTo>
                <a:cubicBezTo>
                  <a:pt x="-961" y="7037"/>
                  <a:pt x="-961" y="13558"/>
                  <a:pt x="2881" y="17579"/>
                </a:cubicBezTo>
                <a:cubicBezTo>
                  <a:pt x="6724" y="21600"/>
                  <a:pt x="12954" y="21600"/>
                  <a:pt x="16797" y="17579"/>
                </a:cubicBezTo>
                <a:cubicBezTo>
                  <a:pt x="20639" y="13558"/>
                  <a:pt x="20639" y="7037"/>
                  <a:pt x="16797" y="3016"/>
                </a:cubicBezTo>
                <a:cubicBezTo>
                  <a:pt x="14876" y="1005"/>
                  <a:pt x="12357" y="0"/>
                  <a:pt x="9839" y="0"/>
                </a:cubicBezTo>
                <a:close/>
              </a:path>
            </a:pathLst>
          </a:custGeom>
          <a:noFill/>
          <a:ln>
            <a:noFill/>
          </a:ln>
        </p:spPr>
      </p:pic>
      <p:sp>
        <p:nvSpPr>
          <p:cNvPr id="602" name="Google Shape;602;p26"/>
          <p:cNvSpPr txBox="1"/>
          <p:nvPr/>
        </p:nvSpPr>
        <p:spPr>
          <a:xfrm>
            <a:off x="18920693" y="5962374"/>
            <a:ext cx="3932700" cy="984600"/>
          </a:xfrm>
          <a:prstGeom prst="rect">
            <a:avLst/>
          </a:prstGeom>
          <a:noFill/>
          <a:ln>
            <a:noFill/>
          </a:ln>
        </p:spPr>
        <p:txBody>
          <a:bodyPr spcFirstLastPara="1" wrap="square" lIns="71425" tIns="71425" rIns="71425" bIns="71425" anchor="t" anchorCtr="0">
            <a:spAutoFit/>
          </a:bodyPr>
          <a:lstStyle/>
          <a:p>
            <a:pPr marL="0" marR="0" lvl="0" indent="0" algn="ctr" rtl="0">
              <a:lnSpc>
                <a:spcPct val="110000"/>
              </a:lnSpc>
              <a:spcBef>
                <a:spcPts val="0"/>
              </a:spcBef>
              <a:spcAft>
                <a:spcPts val="0"/>
              </a:spcAft>
              <a:buClr>
                <a:srgbClr val="FFFFFF"/>
              </a:buClr>
              <a:buSzPts val="2600"/>
              <a:buFont typeface="Arial"/>
              <a:buNone/>
            </a:pPr>
            <a:r>
              <a:rPr lang="en-US" sz="2600">
                <a:solidFill>
                  <a:srgbClr val="FFFFFF"/>
                </a:solidFill>
              </a:rPr>
              <a:t>don’t have time to eat healthy that often</a:t>
            </a:r>
            <a:endParaRPr sz="2600" b="0" i="0" u="none" strike="noStrike" cap="none">
              <a:solidFill>
                <a:srgbClr val="FFFFFF"/>
              </a:solidFill>
              <a:latin typeface="Arial"/>
              <a:ea typeface="Arial"/>
              <a:cs typeface="Arial"/>
              <a:sym typeface="Arial"/>
            </a:endParaRPr>
          </a:p>
        </p:txBody>
      </p:sp>
      <p:sp>
        <p:nvSpPr>
          <p:cNvPr id="2" name="Google Shape;20;p1">
            <a:extLst>
              <a:ext uri="{FF2B5EF4-FFF2-40B4-BE49-F238E27FC236}">
                <a16:creationId xmlns:a16="http://schemas.microsoft.com/office/drawing/2014/main" id="{8C1D4A0F-02DC-D53E-DA93-AAC00D5D0700}"/>
              </a:ext>
            </a:extLst>
          </p:cNvPr>
          <p:cNvSpPr txBox="1"/>
          <p:nvPr/>
        </p:nvSpPr>
        <p:spPr>
          <a:xfrm>
            <a:off x="8853000" y="12678600"/>
            <a:ext cx="6678000" cy="615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t>These statements has not been evaluated by the Food and Drug Administration. This product is not intended to diagnose, treat, cure, or prevent any disease</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06"/>
        <p:cNvGrpSpPr/>
        <p:nvPr/>
      </p:nvGrpSpPr>
      <p:grpSpPr>
        <a:xfrm>
          <a:off x="0" y="0"/>
          <a:ext cx="0" cy="0"/>
          <a:chOff x="0" y="0"/>
          <a:chExt cx="0" cy="0"/>
        </a:xfrm>
      </p:grpSpPr>
      <p:sp>
        <p:nvSpPr>
          <p:cNvPr id="607" name="Google Shape;607;p27"/>
          <p:cNvSpPr/>
          <p:nvPr/>
        </p:nvSpPr>
        <p:spPr>
          <a:xfrm>
            <a:off x="-178000" y="-229990"/>
            <a:ext cx="24740000" cy="14175980"/>
          </a:xfrm>
          <a:prstGeom prst="rect">
            <a:avLst/>
          </a:prstGeom>
          <a:solidFill>
            <a:srgbClr val="285FB0"/>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pic>
        <p:nvPicPr>
          <p:cNvPr id="608" name="Google Shape;608;p27" descr="image2.png"/>
          <p:cNvPicPr preferRelativeResize="0"/>
          <p:nvPr/>
        </p:nvPicPr>
        <p:blipFill rotWithShape="1">
          <a:blip r:embed="rId3">
            <a:alphaModFix/>
          </a:blip>
          <a:srcRect/>
          <a:stretch/>
        </p:blipFill>
        <p:spPr>
          <a:xfrm>
            <a:off x="1057090" y="12732639"/>
            <a:ext cx="1738685" cy="304618"/>
          </a:xfrm>
          <a:prstGeom prst="rect">
            <a:avLst/>
          </a:prstGeom>
          <a:noFill/>
          <a:ln>
            <a:noFill/>
          </a:ln>
        </p:spPr>
      </p:pic>
      <p:sp>
        <p:nvSpPr>
          <p:cNvPr id="609" name="Google Shape;609;p27"/>
          <p:cNvSpPr txBox="1"/>
          <p:nvPr/>
        </p:nvSpPr>
        <p:spPr>
          <a:xfrm>
            <a:off x="22160439" y="12782736"/>
            <a:ext cx="1383647" cy="426657"/>
          </a:xfrm>
          <a:prstGeom prst="rect">
            <a:avLst/>
          </a:prstGeom>
          <a:noFill/>
          <a:ln>
            <a:noFill/>
          </a:ln>
        </p:spPr>
        <p:txBody>
          <a:bodyPr spcFirstLastPara="1" wrap="square" lIns="71425" tIns="71425" rIns="71425" bIns="71425" anchor="ctr" anchorCtr="0">
            <a:spAutoFit/>
          </a:bodyPr>
          <a:lstStyle/>
          <a:p>
            <a:pPr marL="0" marR="0" lvl="0" indent="0" algn="r" rtl="0">
              <a:lnSpc>
                <a:spcPct val="90000"/>
              </a:lnSpc>
              <a:spcBef>
                <a:spcPts val="0"/>
              </a:spcBef>
              <a:spcAft>
                <a:spcPts val="0"/>
              </a:spcAft>
              <a:buClr>
                <a:srgbClr val="72B5E4"/>
              </a:buClr>
              <a:buSzPts val="2000"/>
              <a:buFont typeface="Arial"/>
              <a:buNone/>
            </a:pPr>
            <a:r>
              <a:rPr lang="en-US" sz="2000" b="1" i="0" u="none" strike="noStrike" cap="none">
                <a:solidFill>
                  <a:srgbClr val="72B5E4"/>
                </a:solidFill>
                <a:latin typeface="Arial"/>
                <a:ea typeface="Arial"/>
                <a:cs typeface="Arial"/>
                <a:sym typeface="Arial"/>
              </a:rPr>
              <a:t>Oceanmin</a:t>
            </a:r>
            <a:endParaRPr/>
          </a:p>
        </p:txBody>
      </p:sp>
      <p:sp>
        <p:nvSpPr>
          <p:cNvPr id="610" name="Google Shape;610;p27"/>
          <p:cNvSpPr txBox="1"/>
          <p:nvPr/>
        </p:nvSpPr>
        <p:spPr>
          <a:xfrm>
            <a:off x="929740" y="1164298"/>
            <a:ext cx="22448400" cy="1030800"/>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FFFFFF"/>
              </a:buClr>
              <a:buSzPts val="6400"/>
              <a:buFont typeface="Arial"/>
              <a:buNone/>
            </a:pPr>
            <a:r>
              <a:rPr lang="en-US" sz="6400" b="1">
                <a:solidFill>
                  <a:srgbClr val="FFFFFF"/>
                </a:solidFill>
              </a:rPr>
              <a:t>How much Oceanmin should you take and when?</a:t>
            </a:r>
            <a:endParaRPr sz="6400" b="1" i="0" u="none" strike="noStrike" cap="none">
              <a:solidFill>
                <a:srgbClr val="FFFFFF"/>
              </a:solidFill>
              <a:latin typeface="Arial"/>
              <a:ea typeface="Arial"/>
              <a:cs typeface="Arial"/>
              <a:sym typeface="Arial"/>
            </a:endParaRPr>
          </a:p>
        </p:txBody>
      </p:sp>
      <p:graphicFrame>
        <p:nvGraphicFramePr>
          <p:cNvPr id="611" name="Google Shape;611;p27"/>
          <p:cNvGraphicFramePr/>
          <p:nvPr>
            <p:extLst>
              <p:ext uri="{D42A27DB-BD31-4B8C-83A1-F6EECF244321}">
                <p14:modId xmlns:p14="http://schemas.microsoft.com/office/powerpoint/2010/main" val="2362198025"/>
              </p:ext>
            </p:extLst>
          </p:nvPr>
        </p:nvGraphicFramePr>
        <p:xfrm>
          <a:off x="1044041" y="2770806"/>
          <a:ext cx="22427475" cy="9274250"/>
        </p:xfrm>
        <a:graphic>
          <a:graphicData uri="http://schemas.openxmlformats.org/drawingml/2006/table">
            <a:tbl>
              <a:tblPr firstRow="1" bandRow="1">
                <a:noFill/>
                <a:tableStyleId>{FC8742D4-D9BA-4CF6-ACB8-33529321E6D8}</a:tableStyleId>
              </a:tblPr>
              <a:tblGrid>
                <a:gridCol w="7482675">
                  <a:extLst>
                    <a:ext uri="{9D8B030D-6E8A-4147-A177-3AD203B41FA5}">
                      <a16:colId xmlns:a16="http://schemas.microsoft.com/office/drawing/2014/main" val="20000"/>
                    </a:ext>
                  </a:extLst>
                </a:gridCol>
                <a:gridCol w="9207350">
                  <a:extLst>
                    <a:ext uri="{9D8B030D-6E8A-4147-A177-3AD203B41FA5}">
                      <a16:colId xmlns:a16="http://schemas.microsoft.com/office/drawing/2014/main" val="20001"/>
                    </a:ext>
                  </a:extLst>
                </a:gridCol>
                <a:gridCol w="5737450">
                  <a:extLst>
                    <a:ext uri="{9D8B030D-6E8A-4147-A177-3AD203B41FA5}">
                      <a16:colId xmlns:a16="http://schemas.microsoft.com/office/drawing/2014/main" val="20002"/>
                    </a:ext>
                  </a:extLst>
                </a:gridCol>
              </a:tblGrid>
              <a:tr h="779875">
                <a:tc>
                  <a:txBody>
                    <a:bodyPr/>
                    <a:lstStyle/>
                    <a:p>
                      <a:pPr marL="0" marR="0" lvl="0" indent="0" algn="ctr" rtl="0">
                        <a:lnSpc>
                          <a:spcPct val="100000"/>
                        </a:lnSpc>
                        <a:spcBef>
                          <a:spcPts val="0"/>
                        </a:spcBef>
                        <a:spcAft>
                          <a:spcPts val="0"/>
                        </a:spcAft>
                        <a:buClr>
                          <a:schemeClr val="lt1"/>
                        </a:buClr>
                        <a:buSzPts val="2700"/>
                        <a:buFont typeface="Arial"/>
                        <a:buNone/>
                      </a:pPr>
                      <a:r>
                        <a:rPr lang="en-US" sz="2700" b="1" u="none" strike="noStrike" cap="none">
                          <a:solidFill>
                            <a:schemeClr val="lt1"/>
                          </a:solidFill>
                          <a:latin typeface="Arial"/>
                          <a:ea typeface="Arial"/>
                          <a:cs typeface="Arial"/>
                          <a:sym typeface="Arial"/>
                        </a:rPr>
                        <a:t>Lifestyle and nutrition</a:t>
                      </a:r>
                      <a:endParaRPr sz="2700" b="1" u="none" strike="noStrike" cap="none">
                        <a:solidFill>
                          <a:schemeClr val="lt1"/>
                        </a:solidFill>
                        <a:latin typeface="Arial"/>
                        <a:ea typeface="Arial"/>
                        <a:cs typeface="Arial"/>
                        <a:sym typeface="Arial"/>
                      </a:endParaRPr>
                    </a:p>
                  </a:txBody>
                  <a:tcPr marL="0" marR="0" marT="0" marB="0" anchor="ctr"/>
                </a:tc>
                <a:tc>
                  <a:txBody>
                    <a:bodyPr/>
                    <a:lstStyle/>
                    <a:p>
                      <a:pPr marL="0" marR="0" lvl="0" indent="0" algn="ctr" rtl="0">
                        <a:lnSpc>
                          <a:spcPct val="100000"/>
                        </a:lnSpc>
                        <a:spcBef>
                          <a:spcPts val="0"/>
                        </a:spcBef>
                        <a:spcAft>
                          <a:spcPts val="0"/>
                        </a:spcAft>
                        <a:buClr>
                          <a:schemeClr val="lt1"/>
                        </a:buClr>
                        <a:buSzPts val="2700"/>
                        <a:buFont typeface="Arial"/>
                        <a:buNone/>
                      </a:pPr>
                      <a:r>
                        <a:rPr lang="en-US" sz="2700" b="1" u="none" strike="noStrike" cap="none">
                          <a:solidFill>
                            <a:schemeClr val="lt1"/>
                          </a:solidFill>
                          <a:latin typeface="Arial"/>
                          <a:ea typeface="Arial"/>
                          <a:cs typeface="Arial"/>
                          <a:sym typeface="Arial"/>
                        </a:rPr>
                        <a:t>Preparation</a:t>
                      </a:r>
                      <a:endParaRPr sz="2700" b="1" u="none" strike="noStrike" cap="none">
                        <a:solidFill>
                          <a:schemeClr val="lt1"/>
                        </a:solidFill>
                        <a:latin typeface="Arial"/>
                        <a:ea typeface="Arial"/>
                        <a:cs typeface="Arial"/>
                        <a:sym typeface="Arial"/>
                      </a:endParaRPr>
                    </a:p>
                  </a:txBody>
                  <a:tcPr marL="0" marR="0" marT="0" marB="0" anchor="ctr"/>
                </a:tc>
                <a:tc>
                  <a:txBody>
                    <a:bodyPr/>
                    <a:lstStyle/>
                    <a:p>
                      <a:pPr marL="0" marR="0" lvl="0" indent="0" algn="ctr" rtl="0">
                        <a:lnSpc>
                          <a:spcPct val="100000"/>
                        </a:lnSpc>
                        <a:spcBef>
                          <a:spcPts val="0"/>
                        </a:spcBef>
                        <a:spcAft>
                          <a:spcPts val="0"/>
                        </a:spcAft>
                        <a:buClr>
                          <a:schemeClr val="lt1"/>
                        </a:buClr>
                        <a:buSzPts val="2700"/>
                        <a:buFont typeface="Arial"/>
                        <a:buNone/>
                      </a:pPr>
                      <a:r>
                        <a:rPr lang="en-US" sz="2700" b="1" u="none" strike="noStrike" cap="none">
                          <a:solidFill>
                            <a:schemeClr val="lt1"/>
                          </a:solidFill>
                          <a:latin typeface="Arial"/>
                          <a:ea typeface="Arial"/>
                          <a:cs typeface="Arial"/>
                          <a:sym typeface="Arial"/>
                        </a:rPr>
                        <a:t>Dosage recommendations</a:t>
                      </a:r>
                      <a:endParaRPr sz="2700" b="1" u="none" strike="noStrike" cap="none">
                        <a:solidFill>
                          <a:schemeClr val="lt1"/>
                        </a:solidFill>
                        <a:latin typeface="Arial"/>
                        <a:ea typeface="Arial"/>
                        <a:cs typeface="Arial"/>
                        <a:sym typeface="Arial"/>
                      </a:endParaRPr>
                    </a:p>
                  </a:txBody>
                  <a:tcPr marL="0" marR="0" marT="0" marB="0" anchor="ctr"/>
                </a:tc>
                <a:extLst>
                  <a:ext uri="{0D108BD9-81ED-4DB2-BD59-A6C34878D82A}">
                    <a16:rowId xmlns:a16="http://schemas.microsoft.com/office/drawing/2014/main" val="10000"/>
                  </a:ext>
                </a:extLst>
              </a:tr>
              <a:tr h="1424300">
                <a:tc>
                  <a:txBody>
                    <a:bodyPr/>
                    <a:lstStyle/>
                    <a:p>
                      <a:pPr marL="0" marR="0" lvl="0" indent="0" algn="ctr" rtl="0">
                        <a:lnSpc>
                          <a:spcPct val="100000"/>
                        </a:lnSpc>
                        <a:spcBef>
                          <a:spcPts val="0"/>
                        </a:spcBef>
                        <a:spcAft>
                          <a:spcPts val="0"/>
                        </a:spcAft>
                        <a:buClr>
                          <a:schemeClr val="lt1"/>
                        </a:buClr>
                        <a:buSzPts val="2700"/>
                        <a:buFont typeface="Arial"/>
                        <a:buNone/>
                      </a:pPr>
                      <a:r>
                        <a:rPr lang="en-US" sz="2400" u="none" strike="noStrike" cap="none" dirty="0">
                          <a:solidFill>
                            <a:schemeClr val="dk1"/>
                          </a:solidFill>
                          <a:latin typeface="Arial"/>
                          <a:ea typeface="Arial"/>
                          <a:cs typeface="Arial"/>
                          <a:sym typeface="Arial"/>
                        </a:rPr>
                        <a:t>Regular intense exercise</a:t>
                      </a:r>
                      <a:endParaRPr sz="2400" u="none" strike="noStrike" cap="none" dirty="0">
                        <a:solidFill>
                          <a:schemeClr val="dk1"/>
                        </a:solidFill>
                        <a:latin typeface="Arial"/>
                        <a:ea typeface="Arial"/>
                        <a:cs typeface="Arial"/>
                        <a:sym typeface="Arial"/>
                      </a:endParaRPr>
                    </a:p>
                  </a:txBody>
                  <a:tcPr marL="0" marR="0" marT="0" marB="0" anchor="ctr">
                    <a:solidFill>
                      <a:srgbClr val="FFFFFF">
                        <a:alpha val="50980"/>
                      </a:srgbClr>
                    </a:solidFill>
                  </a:tcPr>
                </a:tc>
                <a:tc>
                  <a:txBody>
                    <a:bodyPr/>
                    <a:lstStyle/>
                    <a:p>
                      <a:pPr marL="0" marR="0" lvl="0" indent="0" algn="ctr" rtl="0">
                        <a:lnSpc>
                          <a:spcPct val="100000"/>
                        </a:lnSpc>
                        <a:spcBef>
                          <a:spcPts val="0"/>
                        </a:spcBef>
                        <a:spcAft>
                          <a:spcPts val="0"/>
                        </a:spcAft>
                        <a:buClr>
                          <a:schemeClr val="dk1"/>
                        </a:buClr>
                        <a:buSzPts val="2400"/>
                        <a:buFont typeface="Helvetica Neue"/>
                        <a:buNone/>
                      </a:pPr>
                      <a:endParaRPr sz="2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dirty="0">
                          <a:solidFill>
                            <a:schemeClr val="dk1"/>
                          </a:solidFill>
                          <a:latin typeface="Arial"/>
                          <a:ea typeface="Arial"/>
                          <a:cs typeface="Arial"/>
                          <a:sym typeface="Arial"/>
                        </a:rPr>
                        <a:t>Dissolve 1 (one) stick in 0.75 to 1 liter(s) of water. Take in small portions during and after training.	</a:t>
                      </a:r>
                      <a:endParaRPr sz="2400" dirty="0">
                        <a:solidFill>
                          <a:schemeClr val="dk1"/>
                        </a:solidFill>
                      </a:endParaRPr>
                    </a:p>
                  </a:txBody>
                  <a:tcPr marL="0" marR="0" marT="0" marB="0" anchor="ctr">
                    <a:solidFill>
                      <a:srgbClr val="FFFFFF">
                        <a:alpha val="50980"/>
                      </a:srgbClr>
                    </a:solidFill>
                  </a:tcPr>
                </a:tc>
                <a:tc>
                  <a:txBody>
                    <a:bodyPr/>
                    <a:lstStyle/>
                    <a:p>
                      <a:pPr marL="0" marR="0" lvl="0" indent="0" algn="ctr" rtl="0">
                        <a:lnSpc>
                          <a:spcPct val="100000"/>
                        </a:lnSpc>
                        <a:spcBef>
                          <a:spcPts val="0"/>
                        </a:spcBef>
                        <a:spcAft>
                          <a:spcPts val="0"/>
                        </a:spcAft>
                        <a:buClr>
                          <a:schemeClr val="lt1"/>
                        </a:buClr>
                        <a:buSzPts val="2700"/>
                        <a:buFont typeface="Arial"/>
                        <a:buNone/>
                      </a:pPr>
                      <a:r>
                        <a:rPr lang="en-US" sz="2400" u="none" strike="noStrike" cap="none">
                          <a:solidFill>
                            <a:schemeClr val="dk1"/>
                          </a:solidFill>
                          <a:latin typeface="Arial"/>
                          <a:ea typeface="Arial"/>
                          <a:cs typeface="Arial"/>
                          <a:sym typeface="Arial"/>
                        </a:rPr>
                        <a:t>During and after exercise</a:t>
                      </a:r>
                      <a:endParaRPr sz="2400" u="none" strike="noStrike" cap="none">
                        <a:solidFill>
                          <a:schemeClr val="dk1"/>
                        </a:solidFill>
                        <a:latin typeface="Arial"/>
                        <a:ea typeface="Arial"/>
                        <a:cs typeface="Arial"/>
                        <a:sym typeface="Arial"/>
                      </a:endParaRPr>
                    </a:p>
                  </a:txBody>
                  <a:tcPr marL="0" marR="0" marT="0" marB="0" anchor="ctr">
                    <a:solidFill>
                      <a:srgbClr val="FFFFFF">
                        <a:alpha val="50980"/>
                      </a:srgbClr>
                    </a:solidFill>
                  </a:tcPr>
                </a:tc>
                <a:extLst>
                  <a:ext uri="{0D108BD9-81ED-4DB2-BD59-A6C34878D82A}">
                    <a16:rowId xmlns:a16="http://schemas.microsoft.com/office/drawing/2014/main" val="10001"/>
                  </a:ext>
                </a:extLst>
              </a:tr>
              <a:tr h="2298075">
                <a:tc>
                  <a:txBody>
                    <a:bodyPr/>
                    <a:lstStyle/>
                    <a:p>
                      <a:pPr marL="0" marR="0" lvl="0" indent="0" algn="ctr" rtl="0">
                        <a:lnSpc>
                          <a:spcPct val="100000"/>
                        </a:lnSpc>
                        <a:spcBef>
                          <a:spcPts val="0"/>
                        </a:spcBef>
                        <a:spcAft>
                          <a:spcPts val="0"/>
                        </a:spcAft>
                        <a:buClr>
                          <a:schemeClr val="dk1"/>
                        </a:buClr>
                        <a:buSzPts val="2400"/>
                        <a:buFont typeface="Helvetica Neue"/>
                        <a:buNone/>
                      </a:pPr>
                      <a:endParaRPr sz="2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dirty="0">
                          <a:solidFill>
                            <a:schemeClr val="dk1"/>
                          </a:solidFill>
                          <a:latin typeface="Arial"/>
                          <a:ea typeface="Arial"/>
                          <a:cs typeface="Arial"/>
                          <a:sym typeface="Arial"/>
                        </a:rPr>
                        <a:t>Regularly </a:t>
                      </a:r>
                      <a:r>
                        <a:rPr lang="en-US" sz="2400" dirty="0">
                          <a:solidFill>
                            <a:schemeClr val="dk1"/>
                          </a:solidFill>
                          <a:latin typeface="Arial"/>
                          <a:ea typeface="Arial"/>
                          <a:cs typeface="Arial"/>
                          <a:sym typeface="Arial"/>
                        </a:rPr>
                        <a:t>drinking</a:t>
                      </a:r>
                      <a:r>
                        <a:rPr lang="en-US" sz="2400" b="0" i="0" u="none" strike="noStrike" cap="none" dirty="0">
                          <a:solidFill>
                            <a:schemeClr val="dk1"/>
                          </a:solidFill>
                          <a:latin typeface="Arial"/>
                          <a:ea typeface="Arial"/>
                          <a:cs typeface="Arial"/>
                          <a:sym typeface="Arial"/>
                        </a:rPr>
                        <a:t> more than 50ml of hard alcohol 3+ times a week (or the equivalent of other alcoholic beverages)	</a:t>
                      </a:r>
                      <a:endParaRPr sz="2400" dirty="0">
                        <a:solidFill>
                          <a:schemeClr val="dk1"/>
                        </a:solidFill>
                      </a:endParaRPr>
                    </a:p>
                  </a:txBody>
                  <a:tcPr marL="0" marR="0" marT="0" marB="0" anchor="ctr">
                    <a:solidFill>
                      <a:srgbClr val="FFFFFF">
                        <a:alpha val="50980"/>
                      </a:srgbClr>
                    </a:solidFill>
                  </a:tcPr>
                </a:tc>
                <a:tc>
                  <a:txBody>
                    <a:bodyPr/>
                    <a:lstStyle/>
                    <a:p>
                      <a:pPr marL="0" marR="0" lvl="0" indent="0" algn="ctr" rtl="0">
                        <a:lnSpc>
                          <a:spcPct val="100000"/>
                        </a:lnSpc>
                        <a:spcBef>
                          <a:spcPts val="0"/>
                        </a:spcBef>
                        <a:spcAft>
                          <a:spcPts val="0"/>
                        </a:spcAft>
                        <a:buClr>
                          <a:schemeClr val="dk1"/>
                        </a:buClr>
                        <a:buSzPts val="2400"/>
                        <a:buFont typeface="Helvetica Neue"/>
                        <a:buNone/>
                      </a:pPr>
                      <a:endParaRPr sz="2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dirty="0">
                          <a:solidFill>
                            <a:schemeClr val="dk1"/>
                          </a:solidFill>
                          <a:latin typeface="Arial"/>
                          <a:ea typeface="Arial"/>
                          <a:cs typeface="Arial"/>
                          <a:sym typeface="Arial"/>
                        </a:rPr>
                        <a:t>Dissolve 1 (one) stick in 0.75 liters of water. Take throughout the day or divide into 3-4 servings.	</a:t>
                      </a:r>
                      <a:endParaRPr sz="2400" dirty="0">
                        <a:solidFill>
                          <a:schemeClr val="dk1"/>
                        </a:solidFill>
                      </a:endParaRPr>
                    </a:p>
                  </a:txBody>
                  <a:tcPr marL="0" marR="0" marT="0" marB="0" anchor="ctr">
                    <a:solidFill>
                      <a:srgbClr val="FFFFFF">
                        <a:alpha val="50980"/>
                      </a:srgbClr>
                    </a:solidFill>
                  </a:tcPr>
                </a:tc>
                <a:tc>
                  <a:txBody>
                    <a:bodyPr/>
                    <a:lstStyle/>
                    <a:p>
                      <a:pPr marL="0" marR="0" lvl="0" indent="0" algn="ctr" rtl="0">
                        <a:lnSpc>
                          <a:spcPct val="100000"/>
                        </a:lnSpc>
                        <a:spcBef>
                          <a:spcPts val="0"/>
                        </a:spcBef>
                        <a:spcAft>
                          <a:spcPts val="0"/>
                        </a:spcAft>
                        <a:buClr>
                          <a:schemeClr val="lt1"/>
                        </a:buClr>
                        <a:buSzPts val="2700"/>
                        <a:buFont typeface="Arial"/>
                        <a:buNone/>
                      </a:pPr>
                      <a:r>
                        <a:rPr lang="en-US" sz="2400" u="none" strike="noStrike" cap="none">
                          <a:solidFill>
                            <a:schemeClr val="dk1"/>
                          </a:solidFill>
                          <a:latin typeface="Arial"/>
                          <a:ea typeface="Arial"/>
                          <a:cs typeface="Arial"/>
                          <a:sym typeface="Arial"/>
                        </a:rPr>
                        <a:t>1 month, 3-4 times a year</a:t>
                      </a:r>
                      <a:endParaRPr sz="2400" u="none" strike="noStrike" cap="none">
                        <a:solidFill>
                          <a:schemeClr val="dk1"/>
                        </a:solidFill>
                        <a:latin typeface="Arial"/>
                        <a:ea typeface="Arial"/>
                        <a:cs typeface="Arial"/>
                        <a:sym typeface="Arial"/>
                      </a:endParaRPr>
                    </a:p>
                  </a:txBody>
                  <a:tcPr marL="0" marR="0" marT="0" marB="0" anchor="ctr">
                    <a:solidFill>
                      <a:srgbClr val="FFFFFF">
                        <a:alpha val="50980"/>
                      </a:srgbClr>
                    </a:solidFill>
                  </a:tcPr>
                </a:tc>
                <a:extLst>
                  <a:ext uri="{0D108BD9-81ED-4DB2-BD59-A6C34878D82A}">
                    <a16:rowId xmlns:a16="http://schemas.microsoft.com/office/drawing/2014/main" val="10002"/>
                  </a:ext>
                </a:extLst>
              </a:tr>
              <a:tr h="1506650">
                <a:tc>
                  <a:txBody>
                    <a:bodyPr/>
                    <a:lstStyle/>
                    <a:p>
                      <a:pPr marL="0" marR="0" lvl="0" indent="0" algn="ctr" rtl="0">
                        <a:lnSpc>
                          <a:spcPct val="100000"/>
                        </a:lnSpc>
                        <a:spcBef>
                          <a:spcPts val="0"/>
                        </a:spcBef>
                        <a:spcAft>
                          <a:spcPts val="0"/>
                        </a:spcAft>
                        <a:buClr>
                          <a:schemeClr val="dk1"/>
                        </a:buClr>
                        <a:buSzPts val="2400"/>
                        <a:buFont typeface="Helvetica Neue"/>
                        <a:buNone/>
                      </a:pP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dk1"/>
                          </a:solidFill>
                          <a:latin typeface="Arial"/>
                          <a:ea typeface="Arial"/>
                          <a:cs typeface="Arial"/>
                          <a:sym typeface="Arial"/>
                        </a:rPr>
                        <a:t>Living in regions with soft water (low pH)	</a:t>
                      </a:r>
                      <a:endParaRPr sz="2400">
                        <a:solidFill>
                          <a:schemeClr val="dk1"/>
                        </a:solidFill>
                      </a:endParaRPr>
                    </a:p>
                  </a:txBody>
                  <a:tcPr marL="0" marR="0" marT="0" marB="0" anchor="ctr">
                    <a:solidFill>
                      <a:srgbClr val="FFFFFF">
                        <a:alpha val="50980"/>
                      </a:srgbClr>
                    </a:solidFill>
                  </a:tcPr>
                </a:tc>
                <a:tc>
                  <a:txBody>
                    <a:bodyPr/>
                    <a:lstStyle/>
                    <a:p>
                      <a:pPr marL="0" marR="0" lvl="0" indent="0" algn="ctr" rtl="0">
                        <a:lnSpc>
                          <a:spcPct val="100000"/>
                        </a:lnSpc>
                        <a:spcBef>
                          <a:spcPts val="0"/>
                        </a:spcBef>
                        <a:spcAft>
                          <a:spcPts val="0"/>
                        </a:spcAft>
                        <a:buClr>
                          <a:schemeClr val="dk1"/>
                        </a:buClr>
                        <a:buSzPts val="2400"/>
                        <a:buFont typeface="Helvetica Neue"/>
                        <a:buNone/>
                      </a:pPr>
                      <a:endParaRPr sz="2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dirty="0">
                          <a:solidFill>
                            <a:schemeClr val="dk1"/>
                          </a:solidFill>
                          <a:latin typeface="Arial"/>
                          <a:ea typeface="Arial"/>
                          <a:cs typeface="Arial"/>
                          <a:sym typeface="Arial"/>
                        </a:rPr>
                        <a:t>Dissolve 1 (one) stick in 0.75 to 1 liter(s) of water. Take throughout the day or divide into 2-3 servings. 	</a:t>
                      </a:r>
                      <a:endParaRPr sz="2400" dirty="0">
                        <a:solidFill>
                          <a:schemeClr val="dk1"/>
                        </a:solidFill>
                      </a:endParaRPr>
                    </a:p>
                  </a:txBody>
                  <a:tcPr marL="0" marR="0" marT="0" marB="0" anchor="ctr">
                    <a:solidFill>
                      <a:srgbClr val="FFFFFF">
                        <a:alpha val="50980"/>
                      </a:srgbClr>
                    </a:solidFill>
                  </a:tcPr>
                </a:tc>
                <a:tc>
                  <a:txBody>
                    <a:bodyPr/>
                    <a:lstStyle/>
                    <a:p>
                      <a:pPr marL="0" marR="0" lvl="0" indent="0" algn="ctr" rtl="0">
                        <a:lnSpc>
                          <a:spcPct val="100000"/>
                        </a:lnSpc>
                        <a:spcBef>
                          <a:spcPts val="0"/>
                        </a:spcBef>
                        <a:spcAft>
                          <a:spcPts val="0"/>
                        </a:spcAft>
                        <a:buClr>
                          <a:schemeClr val="dk1"/>
                        </a:buClr>
                        <a:buSzPts val="2400"/>
                        <a:buFont typeface="Helvetica Neue"/>
                        <a:buNone/>
                      </a:pP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dk1"/>
                          </a:solidFill>
                          <a:latin typeface="Arial"/>
                          <a:ea typeface="Arial"/>
                          <a:cs typeface="Arial"/>
                          <a:sym typeface="Arial"/>
                        </a:rPr>
                        <a:t>1 month, 2-3 times a year	</a:t>
                      </a:r>
                      <a:endParaRPr sz="2400">
                        <a:solidFill>
                          <a:schemeClr val="dk1"/>
                        </a:solidFill>
                      </a:endParaRPr>
                    </a:p>
                  </a:txBody>
                  <a:tcPr marL="0" marR="0" marT="0" marB="0" anchor="ctr">
                    <a:solidFill>
                      <a:srgbClr val="FFFFFF">
                        <a:alpha val="50980"/>
                      </a:srgbClr>
                    </a:solidFill>
                  </a:tcPr>
                </a:tc>
                <a:extLst>
                  <a:ext uri="{0D108BD9-81ED-4DB2-BD59-A6C34878D82A}">
                    <a16:rowId xmlns:a16="http://schemas.microsoft.com/office/drawing/2014/main" val="10003"/>
                  </a:ext>
                </a:extLst>
              </a:tr>
              <a:tr h="1430900">
                <a:tc>
                  <a:txBody>
                    <a:bodyPr/>
                    <a:lstStyle/>
                    <a:p>
                      <a:pPr marL="0" marR="0" lvl="0" indent="0" algn="ctr" rtl="0">
                        <a:lnSpc>
                          <a:spcPct val="100000"/>
                        </a:lnSpc>
                        <a:spcBef>
                          <a:spcPts val="0"/>
                        </a:spcBef>
                        <a:spcAft>
                          <a:spcPts val="0"/>
                        </a:spcAft>
                        <a:buClr>
                          <a:schemeClr val="dk1"/>
                        </a:buClr>
                        <a:buSzPts val="2400"/>
                        <a:buFont typeface="Helvetica Neue"/>
                        <a:buNone/>
                      </a:pP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dk1"/>
                          </a:solidFill>
                          <a:latin typeface="Arial"/>
                          <a:ea typeface="Arial"/>
                          <a:cs typeface="Arial"/>
                          <a:sym typeface="Arial"/>
                        </a:rPr>
                        <a:t>Chronic stress	</a:t>
                      </a:r>
                      <a:endParaRPr sz="2400">
                        <a:solidFill>
                          <a:schemeClr val="dk1"/>
                        </a:solidFill>
                      </a:endParaRPr>
                    </a:p>
                  </a:txBody>
                  <a:tcPr marL="0" marR="0" marT="0" marB="0" anchor="ctr">
                    <a:solidFill>
                      <a:srgbClr val="FFFFFF">
                        <a:alpha val="50980"/>
                      </a:srgbClr>
                    </a:solidFill>
                  </a:tcPr>
                </a:tc>
                <a:tc>
                  <a:txBody>
                    <a:bodyPr/>
                    <a:lstStyle/>
                    <a:p>
                      <a:pPr marL="0" marR="0" lvl="0" indent="0" algn="ctr" rtl="0">
                        <a:lnSpc>
                          <a:spcPct val="100000"/>
                        </a:lnSpc>
                        <a:spcBef>
                          <a:spcPts val="0"/>
                        </a:spcBef>
                        <a:spcAft>
                          <a:spcPts val="0"/>
                        </a:spcAft>
                        <a:buClr>
                          <a:schemeClr val="dk1"/>
                        </a:buClr>
                        <a:buSzPts val="2400"/>
                        <a:buFont typeface="Helvetica Neue"/>
                        <a:buNone/>
                      </a:pPr>
                      <a:endParaRPr sz="2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dirty="0">
                          <a:solidFill>
                            <a:schemeClr val="dk1"/>
                          </a:solidFill>
                          <a:latin typeface="Arial"/>
                          <a:ea typeface="Arial"/>
                          <a:cs typeface="Arial"/>
                          <a:sym typeface="Arial"/>
                        </a:rPr>
                        <a:t>Dissolve 1 (one) stick in 0.75 to 1 liter(s) of water. Take throughout the day or divide into 3-4 servings. 	</a:t>
                      </a:r>
                      <a:endParaRPr sz="2400" dirty="0">
                        <a:solidFill>
                          <a:schemeClr val="dk1"/>
                        </a:solidFill>
                      </a:endParaRPr>
                    </a:p>
                  </a:txBody>
                  <a:tcPr marL="0" marR="0" marT="0" marB="0" anchor="ctr">
                    <a:solidFill>
                      <a:srgbClr val="FFFFFF">
                        <a:alpha val="50980"/>
                      </a:srgbClr>
                    </a:solidFill>
                  </a:tcPr>
                </a:tc>
                <a:tc>
                  <a:txBody>
                    <a:bodyPr/>
                    <a:lstStyle/>
                    <a:p>
                      <a:pPr marL="0" marR="0" lvl="0" indent="0" algn="ctr" rtl="0">
                        <a:lnSpc>
                          <a:spcPct val="100000"/>
                        </a:lnSpc>
                        <a:spcBef>
                          <a:spcPts val="0"/>
                        </a:spcBef>
                        <a:spcAft>
                          <a:spcPts val="0"/>
                        </a:spcAft>
                        <a:buClr>
                          <a:schemeClr val="dk1"/>
                        </a:buClr>
                        <a:buSzPts val="2400"/>
                        <a:buFont typeface="Helvetica Neue"/>
                        <a:buNone/>
                      </a:pPr>
                      <a:endParaRPr sz="24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dirty="0">
                          <a:solidFill>
                            <a:schemeClr val="dk1"/>
                          </a:solidFill>
                          <a:latin typeface="Arial"/>
                          <a:ea typeface="Arial"/>
                          <a:cs typeface="Arial"/>
                          <a:sym typeface="Arial"/>
                        </a:rPr>
                        <a:t>1 month (during and after a situation of chronic stress)	</a:t>
                      </a:r>
                      <a:endParaRPr sz="2400" dirty="0">
                        <a:solidFill>
                          <a:schemeClr val="dk1"/>
                        </a:solidFill>
                      </a:endParaRPr>
                    </a:p>
                  </a:txBody>
                  <a:tcPr marL="0" marR="0" marT="0" marB="0" anchor="ctr">
                    <a:solidFill>
                      <a:srgbClr val="FFFFFF">
                        <a:alpha val="50980"/>
                      </a:srgbClr>
                    </a:solidFill>
                  </a:tcPr>
                </a:tc>
                <a:extLst>
                  <a:ext uri="{0D108BD9-81ED-4DB2-BD59-A6C34878D82A}">
                    <a16:rowId xmlns:a16="http://schemas.microsoft.com/office/drawing/2014/main" val="10004"/>
                  </a:ext>
                </a:extLst>
              </a:tr>
              <a:tr h="1834450">
                <a:tc>
                  <a:txBody>
                    <a:bodyPr/>
                    <a:lstStyle/>
                    <a:p>
                      <a:pPr marL="0" marR="0" lvl="0" indent="0" algn="ctr" rtl="0">
                        <a:lnSpc>
                          <a:spcPct val="100000"/>
                        </a:lnSpc>
                        <a:spcBef>
                          <a:spcPts val="0"/>
                        </a:spcBef>
                        <a:spcAft>
                          <a:spcPts val="0"/>
                        </a:spcAft>
                        <a:buClr>
                          <a:schemeClr val="lt1"/>
                        </a:buClr>
                        <a:buSzPts val="2700"/>
                        <a:buFont typeface="Arial"/>
                        <a:buNone/>
                      </a:pPr>
                      <a:r>
                        <a:rPr lang="en-US" sz="2400" u="none" strike="noStrike" cap="none">
                          <a:solidFill>
                            <a:schemeClr val="dk1"/>
                          </a:solidFill>
                          <a:latin typeface="Arial"/>
                          <a:ea typeface="Arial"/>
                          <a:cs typeface="Arial"/>
                          <a:sym typeface="Arial"/>
                        </a:rPr>
                        <a:t>Restrictive diets</a:t>
                      </a:r>
                      <a:endParaRPr sz="2400" u="none" strike="noStrike" cap="none">
                        <a:solidFill>
                          <a:schemeClr val="dk1"/>
                        </a:solidFill>
                        <a:latin typeface="Arial"/>
                        <a:ea typeface="Arial"/>
                        <a:cs typeface="Arial"/>
                        <a:sym typeface="Arial"/>
                      </a:endParaRPr>
                    </a:p>
                  </a:txBody>
                  <a:tcPr marL="0" marR="0" marT="0" marB="0" anchor="ctr">
                    <a:solidFill>
                      <a:srgbClr val="FFFFFF">
                        <a:alpha val="50980"/>
                      </a:srgbClr>
                    </a:solidFill>
                  </a:tcPr>
                </a:tc>
                <a:tc>
                  <a:txBody>
                    <a:bodyPr/>
                    <a:lstStyle/>
                    <a:p>
                      <a:pPr marL="0" marR="0" lvl="0" indent="0" algn="ctr" rtl="0">
                        <a:lnSpc>
                          <a:spcPct val="100000"/>
                        </a:lnSpc>
                        <a:spcBef>
                          <a:spcPts val="0"/>
                        </a:spcBef>
                        <a:spcAft>
                          <a:spcPts val="0"/>
                        </a:spcAft>
                        <a:buClr>
                          <a:schemeClr val="dk1"/>
                        </a:buClr>
                        <a:buSzPts val="2400"/>
                        <a:buFont typeface="Helvetica Neue"/>
                        <a:buNone/>
                      </a:pP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2400"/>
                        <a:buFont typeface="Arial"/>
                        <a:buNone/>
                      </a:pPr>
                      <a:r>
                        <a:rPr lang="en-US" sz="2400" b="0" i="0" u="none" strike="noStrike" cap="none">
                          <a:solidFill>
                            <a:schemeClr val="dk1"/>
                          </a:solidFill>
                          <a:latin typeface="Arial"/>
                          <a:ea typeface="Arial"/>
                          <a:cs typeface="Arial"/>
                          <a:sym typeface="Arial"/>
                        </a:rPr>
                        <a:t>Do not take while fasting. Otherwise, dissolve 1 (one) stick in 0.75 to 1.5 liters of water. Take during the day or divide into 3-4 servings. 	</a:t>
                      </a:r>
                      <a:endParaRPr sz="2400">
                        <a:solidFill>
                          <a:schemeClr val="dk1"/>
                        </a:solidFill>
                      </a:endParaRPr>
                    </a:p>
                  </a:txBody>
                  <a:tcPr marL="0" marR="0" marT="0" marB="0" anchor="ctr">
                    <a:solidFill>
                      <a:srgbClr val="FFFFFF">
                        <a:alpha val="50980"/>
                      </a:srgbClr>
                    </a:solidFill>
                  </a:tcPr>
                </a:tc>
                <a:tc>
                  <a:txBody>
                    <a:bodyPr/>
                    <a:lstStyle/>
                    <a:p>
                      <a:pPr marL="0" marR="0" lvl="0" indent="0" algn="ctr" rtl="0">
                        <a:lnSpc>
                          <a:spcPct val="100000"/>
                        </a:lnSpc>
                        <a:spcBef>
                          <a:spcPts val="0"/>
                        </a:spcBef>
                        <a:spcAft>
                          <a:spcPts val="0"/>
                        </a:spcAft>
                        <a:buClr>
                          <a:schemeClr val="lt1"/>
                        </a:buClr>
                        <a:buSzPts val="2700"/>
                        <a:buFont typeface="Arial"/>
                        <a:buNone/>
                      </a:pPr>
                      <a:r>
                        <a:rPr lang="en-US" sz="2400" u="none" strike="noStrike" cap="none" dirty="0">
                          <a:solidFill>
                            <a:schemeClr val="dk1"/>
                          </a:solidFill>
                          <a:latin typeface="Arial"/>
                          <a:ea typeface="Arial"/>
                          <a:cs typeface="Arial"/>
                          <a:sym typeface="Arial"/>
                        </a:rPr>
                        <a:t>1 month</a:t>
                      </a:r>
                      <a:endParaRPr sz="2400" u="none" strike="noStrike" cap="none" dirty="0">
                        <a:solidFill>
                          <a:schemeClr val="dk1"/>
                        </a:solidFill>
                        <a:latin typeface="Arial"/>
                        <a:ea typeface="Arial"/>
                        <a:cs typeface="Arial"/>
                        <a:sym typeface="Arial"/>
                      </a:endParaRPr>
                    </a:p>
                  </a:txBody>
                  <a:tcPr marL="0" marR="0" marT="0" marB="0" anchor="ctr">
                    <a:solidFill>
                      <a:srgbClr val="FFFFFF">
                        <a:alpha val="50980"/>
                      </a:srgbClr>
                    </a:solidFill>
                  </a:tcPr>
                </a:tc>
                <a:extLst>
                  <a:ext uri="{0D108BD9-81ED-4DB2-BD59-A6C34878D82A}">
                    <a16:rowId xmlns:a16="http://schemas.microsoft.com/office/drawing/2014/main" val="10005"/>
                  </a:ext>
                </a:extLst>
              </a:tr>
            </a:tbl>
          </a:graphicData>
        </a:graphic>
      </p:graphicFrame>
      <p:sp>
        <p:nvSpPr>
          <p:cNvPr id="2" name="Google Shape;20;p1">
            <a:extLst>
              <a:ext uri="{FF2B5EF4-FFF2-40B4-BE49-F238E27FC236}">
                <a16:creationId xmlns:a16="http://schemas.microsoft.com/office/drawing/2014/main" id="{BDC87D78-F9EE-1E8B-2E00-3C3972CF0681}"/>
              </a:ext>
            </a:extLst>
          </p:cNvPr>
          <p:cNvSpPr txBox="1"/>
          <p:nvPr/>
        </p:nvSpPr>
        <p:spPr>
          <a:xfrm>
            <a:off x="8853000" y="12678600"/>
            <a:ext cx="6678000" cy="615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t>These statements has not been evaluated by the Food and Drug Administration. This product is not intended to diagnose, treat, cure, or prevent any disease</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15"/>
        <p:cNvGrpSpPr/>
        <p:nvPr/>
      </p:nvGrpSpPr>
      <p:grpSpPr>
        <a:xfrm>
          <a:off x="0" y="0"/>
          <a:ext cx="0" cy="0"/>
          <a:chOff x="0" y="0"/>
          <a:chExt cx="0" cy="0"/>
        </a:xfrm>
      </p:grpSpPr>
      <p:sp>
        <p:nvSpPr>
          <p:cNvPr id="616" name="Google Shape;616;p28"/>
          <p:cNvSpPr/>
          <p:nvPr/>
        </p:nvSpPr>
        <p:spPr>
          <a:xfrm>
            <a:off x="-178000" y="-229990"/>
            <a:ext cx="24740000" cy="14175980"/>
          </a:xfrm>
          <a:prstGeom prst="rect">
            <a:avLst/>
          </a:prstGeom>
          <a:solidFill>
            <a:srgbClr val="285FB0"/>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pic>
        <p:nvPicPr>
          <p:cNvPr id="617" name="Google Shape;617;p28" descr="image2.png"/>
          <p:cNvPicPr preferRelativeResize="0"/>
          <p:nvPr/>
        </p:nvPicPr>
        <p:blipFill rotWithShape="1">
          <a:blip r:embed="rId3">
            <a:alphaModFix/>
          </a:blip>
          <a:srcRect/>
          <a:stretch/>
        </p:blipFill>
        <p:spPr>
          <a:xfrm>
            <a:off x="1057090" y="12732639"/>
            <a:ext cx="1738685" cy="304618"/>
          </a:xfrm>
          <a:prstGeom prst="rect">
            <a:avLst/>
          </a:prstGeom>
          <a:noFill/>
          <a:ln>
            <a:noFill/>
          </a:ln>
        </p:spPr>
      </p:pic>
      <p:sp>
        <p:nvSpPr>
          <p:cNvPr id="618" name="Google Shape;618;p28"/>
          <p:cNvSpPr txBox="1"/>
          <p:nvPr/>
        </p:nvSpPr>
        <p:spPr>
          <a:xfrm>
            <a:off x="22160439" y="12782736"/>
            <a:ext cx="1383647" cy="426657"/>
          </a:xfrm>
          <a:prstGeom prst="rect">
            <a:avLst/>
          </a:prstGeom>
          <a:noFill/>
          <a:ln>
            <a:noFill/>
          </a:ln>
        </p:spPr>
        <p:txBody>
          <a:bodyPr spcFirstLastPara="1" wrap="square" lIns="71425" tIns="71425" rIns="71425" bIns="71425" anchor="ctr" anchorCtr="0">
            <a:spAutoFit/>
          </a:bodyPr>
          <a:lstStyle/>
          <a:p>
            <a:pPr marL="0" marR="0" lvl="0" indent="0" algn="r" rtl="0">
              <a:lnSpc>
                <a:spcPct val="90000"/>
              </a:lnSpc>
              <a:spcBef>
                <a:spcPts val="0"/>
              </a:spcBef>
              <a:spcAft>
                <a:spcPts val="0"/>
              </a:spcAft>
              <a:buClr>
                <a:srgbClr val="72B5E4"/>
              </a:buClr>
              <a:buSzPts val="2000"/>
              <a:buFont typeface="Arial"/>
              <a:buNone/>
            </a:pPr>
            <a:r>
              <a:rPr lang="en-US" sz="2000" b="1" i="0" u="none" strike="noStrike" cap="none">
                <a:solidFill>
                  <a:srgbClr val="72B5E4"/>
                </a:solidFill>
                <a:latin typeface="Arial"/>
                <a:ea typeface="Arial"/>
                <a:cs typeface="Arial"/>
                <a:sym typeface="Arial"/>
              </a:rPr>
              <a:t>Oceanmin</a:t>
            </a:r>
            <a:endParaRPr/>
          </a:p>
        </p:txBody>
      </p:sp>
      <p:sp>
        <p:nvSpPr>
          <p:cNvPr id="619" name="Google Shape;619;p28"/>
          <p:cNvSpPr txBox="1"/>
          <p:nvPr/>
        </p:nvSpPr>
        <p:spPr>
          <a:xfrm>
            <a:off x="929740" y="1164298"/>
            <a:ext cx="22448400" cy="1917600"/>
          </a:xfrm>
          <a:prstGeom prst="rect">
            <a:avLst/>
          </a:prstGeom>
          <a:noFill/>
          <a:ln>
            <a:noFill/>
          </a:ln>
        </p:spPr>
        <p:txBody>
          <a:bodyPr spcFirstLastPara="1" wrap="square" lIns="71425" tIns="71425" rIns="71425" bIns="71425" anchor="t" anchorCtr="0">
            <a:spAutoFit/>
          </a:bodyPr>
          <a:lstStyle/>
          <a:p>
            <a:pPr marL="0" lvl="0" indent="0" algn="l" rtl="0">
              <a:lnSpc>
                <a:spcPct val="90000"/>
              </a:lnSpc>
              <a:spcBef>
                <a:spcPts val="0"/>
              </a:spcBef>
              <a:spcAft>
                <a:spcPts val="0"/>
              </a:spcAft>
              <a:buClr>
                <a:schemeClr val="lt1"/>
              </a:buClr>
              <a:buSzPts val="6400"/>
              <a:buFont typeface="Arial"/>
              <a:buNone/>
            </a:pPr>
            <a:r>
              <a:rPr lang="en-US" sz="6400" b="1">
                <a:solidFill>
                  <a:schemeClr val="lt1"/>
                </a:solidFill>
              </a:rPr>
              <a:t>How much Oceanmin should you take and when?</a:t>
            </a:r>
            <a:endParaRPr sz="6400" b="1">
              <a:solidFill>
                <a:schemeClr val="lt1"/>
              </a:solidFill>
            </a:endParaRPr>
          </a:p>
          <a:p>
            <a:pPr marL="0" marR="0" lvl="0" indent="0" algn="l" rtl="0">
              <a:lnSpc>
                <a:spcPct val="90000"/>
              </a:lnSpc>
              <a:spcBef>
                <a:spcPts val="0"/>
              </a:spcBef>
              <a:spcAft>
                <a:spcPts val="0"/>
              </a:spcAft>
              <a:buClr>
                <a:srgbClr val="FFFFFF"/>
              </a:buClr>
              <a:buSzPts val="6400"/>
              <a:buFont typeface="Arial"/>
              <a:buNone/>
            </a:pPr>
            <a:endParaRPr sz="6400" b="1">
              <a:solidFill>
                <a:srgbClr val="FFFFFF"/>
              </a:solidFill>
            </a:endParaRPr>
          </a:p>
        </p:txBody>
      </p:sp>
      <p:graphicFrame>
        <p:nvGraphicFramePr>
          <p:cNvPr id="620" name="Google Shape;620;p28"/>
          <p:cNvGraphicFramePr/>
          <p:nvPr>
            <p:extLst>
              <p:ext uri="{D42A27DB-BD31-4B8C-83A1-F6EECF244321}">
                <p14:modId xmlns:p14="http://schemas.microsoft.com/office/powerpoint/2010/main" val="1298978575"/>
              </p:ext>
            </p:extLst>
          </p:nvPr>
        </p:nvGraphicFramePr>
        <p:xfrm>
          <a:off x="1044041" y="2770806"/>
          <a:ext cx="22427475" cy="7961225"/>
        </p:xfrm>
        <a:graphic>
          <a:graphicData uri="http://schemas.openxmlformats.org/drawingml/2006/table">
            <a:tbl>
              <a:tblPr firstRow="1" bandRow="1">
                <a:noFill/>
                <a:tableStyleId>{FC8742D4-D9BA-4CF6-ACB8-33529321E6D8}</a:tableStyleId>
              </a:tblPr>
              <a:tblGrid>
                <a:gridCol w="7482675">
                  <a:extLst>
                    <a:ext uri="{9D8B030D-6E8A-4147-A177-3AD203B41FA5}">
                      <a16:colId xmlns:a16="http://schemas.microsoft.com/office/drawing/2014/main" val="20000"/>
                    </a:ext>
                  </a:extLst>
                </a:gridCol>
                <a:gridCol w="9092875">
                  <a:extLst>
                    <a:ext uri="{9D8B030D-6E8A-4147-A177-3AD203B41FA5}">
                      <a16:colId xmlns:a16="http://schemas.microsoft.com/office/drawing/2014/main" val="20001"/>
                    </a:ext>
                  </a:extLst>
                </a:gridCol>
                <a:gridCol w="5851925">
                  <a:extLst>
                    <a:ext uri="{9D8B030D-6E8A-4147-A177-3AD203B41FA5}">
                      <a16:colId xmlns:a16="http://schemas.microsoft.com/office/drawing/2014/main" val="20002"/>
                    </a:ext>
                  </a:extLst>
                </a:gridCol>
              </a:tblGrid>
              <a:tr h="779875">
                <a:tc>
                  <a:txBody>
                    <a:bodyPr/>
                    <a:lstStyle/>
                    <a:p>
                      <a:pPr marL="0" marR="0" lvl="0" indent="0" algn="ctr" rtl="0">
                        <a:lnSpc>
                          <a:spcPct val="100000"/>
                        </a:lnSpc>
                        <a:spcBef>
                          <a:spcPts val="0"/>
                        </a:spcBef>
                        <a:spcAft>
                          <a:spcPts val="0"/>
                        </a:spcAft>
                        <a:buClr>
                          <a:srgbClr val="FFFFFF"/>
                        </a:buClr>
                        <a:buSzPts val="2700"/>
                        <a:buFont typeface="Arial"/>
                        <a:buNone/>
                      </a:pPr>
                      <a:r>
                        <a:rPr lang="en-US" sz="2700" b="1" u="none" strike="noStrike" cap="none">
                          <a:solidFill>
                            <a:srgbClr val="FFFFFF"/>
                          </a:solidFill>
                          <a:latin typeface="Arial"/>
                          <a:ea typeface="Arial"/>
                          <a:cs typeface="Arial"/>
                          <a:sym typeface="Arial"/>
                        </a:rPr>
                        <a:t>Lifestyle and nutrition</a:t>
                      </a:r>
                      <a:endParaRPr sz="2700" b="1" u="none" strike="noStrike" cap="none">
                        <a:solidFill>
                          <a:srgbClr val="FFFFFF"/>
                        </a:solidFill>
                        <a:latin typeface="Arial"/>
                        <a:ea typeface="Arial"/>
                        <a:cs typeface="Arial"/>
                        <a:sym typeface="Arial"/>
                      </a:endParaRPr>
                    </a:p>
                  </a:txBody>
                  <a:tcPr marL="0" marR="0" marT="0" marB="0" anchor="ctr"/>
                </a:tc>
                <a:tc>
                  <a:txBody>
                    <a:bodyPr/>
                    <a:lstStyle/>
                    <a:p>
                      <a:pPr marL="0" marR="0" lvl="0" indent="0" algn="ctr" rtl="0">
                        <a:lnSpc>
                          <a:spcPct val="100000"/>
                        </a:lnSpc>
                        <a:spcBef>
                          <a:spcPts val="0"/>
                        </a:spcBef>
                        <a:spcAft>
                          <a:spcPts val="0"/>
                        </a:spcAft>
                        <a:buClr>
                          <a:srgbClr val="FFFFFF"/>
                        </a:buClr>
                        <a:buSzPts val="2700"/>
                        <a:buFont typeface="Arial"/>
                        <a:buNone/>
                      </a:pPr>
                      <a:r>
                        <a:rPr lang="en-US" sz="2700" b="1" u="none" strike="noStrike" cap="none">
                          <a:solidFill>
                            <a:srgbClr val="FFFFFF"/>
                          </a:solidFill>
                          <a:latin typeface="Arial"/>
                          <a:ea typeface="Arial"/>
                          <a:cs typeface="Arial"/>
                          <a:sym typeface="Arial"/>
                        </a:rPr>
                        <a:t>Preparation</a:t>
                      </a:r>
                      <a:endParaRPr sz="2700" b="1" u="none" strike="noStrike" cap="none">
                        <a:solidFill>
                          <a:srgbClr val="FFFFFF"/>
                        </a:solidFill>
                        <a:latin typeface="Arial"/>
                        <a:ea typeface="Arial"/>
                        <a:cs typeface="Arial"/>
                        <a:sym typeface="Arial"/>
                      </a:endParaRPr>
                    </a:p>
                  </a:txBody>
                  <a:tcPr marL="0" marR="0" marT="0" marB="0" anchor="ctr"/>
                </a:tc>
                <a:tc>
                  <a:txBody>
                    <a:bodyPr/>
                    <a:lstStyle/>
                    <a:p>
                      <a:pPr marL="0" marR="0" lvl="0" indent="0" algn="ctr" rtl="0">
                        <a:lnSpc>
                          <a:spcPct val="100000"/>
                        </a:lnSpc>
                        <a:spcBef>
                          <a:spcPts val="0"/>
                        </a:spcBef>
                        <a:spcAft>
                          <a:spcPts val="0"/>
                        </a:spcAft>
                        <a:buClr>
                          <a:srgbClr val="FFFFFF"/>
                        </a:buClr>
                        <a:buSzPts val="2700"/>
                        <a:buFont typeface="Arial"/>
                        <a:buNone/>
                      </a:pPr>
                      <a:r>
                        <a:rPr lang="en-US" sz="2700" b="1" u="none" strike="noStrike" cap="none">
                          <a:solidFill>
                            <a:srgbClr val="FFFFFF"/>
                          </a:solidFill>
                          <a:latin typeface="Arial"/>
                          <a:ea typeface="Arial"/>
                          <a:cs typeface="Arial"/>
                          <a:sym typeface="Arial"/>
                        </a:rPr>
                        <a:t>Dosage recommendations</a:t>
                      </a:r>
                      <a:endParaRPr sz="2700" b="1" u="none" strike="noStrike" cap="none">
                        <a:solidFill>
                          <a:srgbClr val="FFFFFF"/>
                        </a:solidFill>
                        <a:latin typeface="Arial"/>
                        <a:ea typeface="Arial"/>
                        <a:cs typeface="Arial"/>
                        <a:sym typeface="Arial"/>
                      </a:endParaRPr>
                    </a:p>
                  </a:txBody>
                  <a:tcPr marL="0" marR="0" marT="0" marB="0" anchor="ctr"/>
                </a:tc>
                <a:extLst>
                  <a:ext uri="{0D108BD9-81ED-4DB2-BD59-A6C34878D82A}">
                    <a16:rowId xmlns:a16="http://schemas.microsoft.com/office/drawing/2014/main" val="10000"/>
                  </a:ext>
                </a:extLst>
              </a:tr>
              <a:tr h="2109100">
                <a:tc>
                  <a:txBody>
                    <a:bodyPr/>
                    <a:lstStyle/>
                    <a:p>
                      <a:pPr marL="0" marR="0" lvl="0" indent="0" algn="ctr" rtl="0">
                        <a:lnSpc>
                          <a:spcPct val="115000"/>
                        </a:lnSpc>
                        <a:spcBef>
                          <a:spcPts val="0"/>
                        </a:spcBef>
                        <a:spcAft>
                          <a:spcPts val="0"/>
                        </a:spcAft>
                        <a:buClr>
                          <a:schemeClr val="lt1"/>
                        </a:buClr>
                        <a:buSzPts val="2700"/>
                        <a:buFont typeface="Arial"/>
                        <a:buNone/>
                      </a:pPr>
                      <a:r>
                        <a:rPr lang="en-US" sz="2400" u="none" strike="noStrike" cap="none" dirty="0">
                          <a:solidFill>
                            <a:schemeClr val="dk1"/>
                          </a:solidFill>
                          <a:latin typeface="+mn-lt"/>
                          <a:ea typeface="Arial"/>
                          <a:cs typeface="Arial"/>
                          <a:sym typeface="Arial"/>
                        </a:rPr>
                        <a:t>For those at risk of developing hypercholesterolemia (high cholesterol), or metabolic syndrome</a:t>
                      </a:r>
                      <a:endParaRPr sz="2400" dirty="0">
                        <a:solidFill>
                          <a:schemeClr val="dk1"/>
                        </a:solidFill>
                        <a:latin typeface="+mn-lt"/>
                      </a:endParaRPr>
                    </a:p>
                  </a:txBody>
                  <a:tcPr marL="38100" marR="38100" marT="38100" marB="38100" anchor="ctr">
                    <a:solidFill>
                      <a:srgbClr val="FFFFFF">
                        <a:alpha val="50196"/>
                      </a:srgbClr>
                    </a:solidFill>
                  </a:tcPr>
                </a:tc>
                <a:tc>
                  <a:txBody>
                    <a:bodyPr/>
                    <a:lstStyle/>
                    <a:p>
                      <a:pPr marL="0" marR="0" lvl="0" indent="0" algn="ctr" rtl="0">
                        <a:lnSpc>
                          <a:spcPct val="100000"/>
                        </a:lnSpc>
                        <a:spcBef>
                          <a:spcPts val="0"/>
                        </a:spcBef>
                        <a:spcAft>
                          <a:spcPts val="0"/>
                        </a:spcAft>
                        <a:buClr>
                          <a:srgbClr val="FFFFFF"/>
                        </a:buClr>
                        <a:buSzPts val="2700"/>
                        <a:buFont typeface="Arial"/>
                        <a:buNone/>
                      </a:pPr>
                      <a:r>
                        <a:rPr lang="en-US" sz="2400" u="none" strike="noStrike" cap="none" dirty="0">
                          <a:solidFill>
                            <a:schemeClr val="dk1"/>
                          </a:solidFill>
                          <a:latin typeface="+mn-lt"/>
                          <a:ea typeface="Arial"/>
                          <a:cs typeface="Arial"/>
                          <a:sym typeface="Arial"/>
                        </a:rPr>
                        <a:t>Dissolve 1 stick in 0.75 to 1.5 liter(s) of water. Take throughout the day or divide into 3-5 servings</a:t>
                      </a:r>
                      <a:endParaRPr sz="2400" u="none" strike="noStrike" cap="none" dirty="0">
                        <a:solidFill>
                          <a:schemeClr val="dk1"/>
                        </a:solidFill>
                        <a:latin typeface="+mn-lt"/>
                        <a:ea typeface="Arial"/>
                        <a:cs typeface="Arial"/>
                        <a:sym typeface="Arial"/>
                      </a:endParaRPr>
                    </a:p>
                  </a:txBody>
                  <a:tcPr marL="0" marR="0" marT="0" marB="0" anchor="ctr">
                    <a:solidFill>
                      <a:srgbClr val="FFFFFF">
                        <a:alpha val="50196"/>
                      </a:srgbClr>
                    </a:solidFill>
                  </a:tcPr>
                </a:tc>
                <a:tc>
                  <a:txBody>
                    <a:bodyPr/>
                    <a:lstStyle/>
                    <a:p>
                      <a:pPr marL="0" marR="0" lvl="0" indent="0" algn="ctr" rtl="0">
                        <a:lnSpc>
                          <a:spcPct val="100000"/>
                        </a:lnSpc>
                        <a:spcBef>
                          <a:spcPts val="0"/>
                        </a:spcBef>
                        <a:spcAft>
                          <a:spcPts val="0"/>
                        </a:spcAft>
                        <a:buClr>
                          <a:srgbClr val="FFFFFF"/>
                        </a:buClr>
                        <a:buSzPts val="2700"/>
                        <a:buFont typeface="Arial"/>
                        <a:buNone/>
                      </a:pPr>
                      <a:r>
                        <a:rPr lang="en-US" sz="2400" u="none" strike="noStrike" cap="none">
                          <a:solidFill>
                            <a:schemeClr val="dk1"/>
                          </a:solidFill>
                          <a:latin typeface="+mn-lt"/>
                          <a:ea typeface="Arial"/>
                          <a:cs typeface="Arial"/>
                          <a:sym typeface="Arial"/>
                        </a:rPr>
                        <a:t>1 month, repeat 3-4 times a year</a:t>
                      </a:r>
                      <a:endParaRPr sz="2400" u="none" strike="noStrike" cap="none">
                        <a:solidFill>
                          <a:schemeClr val="dk1"/>
                        </a:solidFill>
                        <a:latin typeface="+mn-lt"/>
                        <a:ea typeface="Arial"/>
                        <a:cs typeface="Arial"/>
                        <a:sym typeface="Arial"/>
                      </a:endParaRPr>
                    </a:p>
                  </a:txBody>
                  <a:tcPr marL="0" marR="0" marT="0" marB="0" anchor="ctr">
                    <a:solidFill>
                      <a:srgbClr val="FFFFFF">
                        <a:alpha val="50196"/>
                      </a:srgbClr>
                    </a:solidFill>
                  </a:tcPr>
                </a:tc>
                <a:extLst>
                  <a:ext uri="{0D108BD9-81ED-4DB2-BD59-A6C34878D82A}">
                    <a16:rowId xmlns:a16="http://schemas.microsoft.com/office/drawing/2014/main" val="10001"/>
                  </a:ext>
                </a:extLst>
              </a:tr>
              <a:tr h="1984950">
                <a:tc>
                  <a:txBody>
                    <a:bodyPr/>
                    <a:lstStyle/>
                    <a:p>
                      <a:pPr marL="0" marR="0" lvl="0" indent="0" algn="ctr" rtl="0">
                        <a:lnSpc>
                          <a:spcPct val="115000"/>
                        </a:lnSpc>
                        <a:spcBef>
                          <a:spcPts val="0"/>
                        </a:spcBef>
                        <a:spcAft>
                          <a:spcPts val="0"/>
                        </a:spcAft>
                        <a:buClr>
                          <a:schemeClr val="lt1"/>
                        </a:buClr>
                        <a:buSzPts val="2700"/>
                        <a:buFont typeface="Arial"/>
                        <a:buNone/>
                      </a:pPr>
                      <a:r>
                        <a:rPr lang="en-US" sz="2400" u="none" strike="noStrike" cap="none">
                          <a:solidFill>
                            <a:schemeClr val="dk1"/>
                          </a:solidFill>
                          <a:latin typeface="+mn-lt"/>
                          <a:ea typeface="Arial"/>
                          <a:cs typeface="Arial"/>
                          <a:sym typeface="Arial"/>
                        </a:rPr>
                        <a:t>For women experiencing menopause and postmenopause, or those taking oral contraceptives or hormonal drugs.</a:t>
                      </a:r>
                      <a:endParaRPr sz="2400">
                        <a:solidFill>
                          <a:schemeClr val="dk1"/>
                        </a:solidFill>
                        <a:latin typeface="+mn-lt"/>
                      </a:endParaRPr>
                    </a:p>
                  </a:txBody>
                  <a:tcPr marL="63500" marR="63500" marT="63500" marB="63500" anchor="ctr">
                    <a:solidFill>
                      <a:srgbClr val="FFFFFF">
                        <a:alpha val="50196"/>
                      </a:srgbClr>
                    </a:solidFill>
                  </a:tcPr>
                </a:tc>
                <a:tc>
                  <a:txBody>
                    <a:bodyPr/>
                    <a:lstStyle/>
                    <a:p>
                      <a:pPr marL="0" marR="0" lvl="0" indent="0" algn="ctr" rtl="0">
                        <a:lnSpc>
                          <a:spcPct val="100000"/>
                        </a:lnSpc>
                        <a:spcBef>
                          <a:spcPts val="0"/>
                        </a:spcBef>
                        <a:spcAft>
                          <a:spcPts val="0"/>
                        </a:spcAft>
                        <a:buClr>
                          <a:srgbClr val="FFFFFF"/>
                        </a:buClr>
                        <a:buSzPts val="2700"/>
                        <a:buFont typeface="Arial"/>
                        <a:buNone/>
                      </a:pPr>
                      <a:r>
                        <a:rPr lang="en-US" sz="2400" u="none" strike="noStrike" cap="none">
                          <a:solidFill>
                            <a:schemeClr val="dk1"/>
                          </a:solidFill>
                          <a:latin typeface="+mn-lt"/>
                          <a:ea typeface="Arial"/>
                          <a:cs typeface="Arial"/>
                          <a:sym typeface="Arial"/>
                        </a:rPr>
                        <a:t>Dissolve 1 stick in 0.75 to 1.5 liter(s) of water. Take throughout the day or divide into 3-5 servings</a:t>
                      </a:r>
                      <a:endParaRPr sz="2400" u="none" strike="noStrike" cap="none">
                        <a:solidFill>
                          <a:schemeClr val="dk1"/>
                        </a:solidFill>
                        <a:latin typeface="+mn-lt"/>
                        <a:ea typeface="Arial"/>
                        <a:cs typeface="Arial"/>
                        <a:sym typeface="Arial"/>
                      </a:endParaRPr>
                    </a:p>
                  </a:txBody>
                  <a:tcPr marL="0" marR="0" marT="0" marB="0" anchor="ctr">
                    <a:solidFill>
                      <a:srgbClr val="FFFFFF">
                        <a:alpha val="50196"/>
                      </a:srgbClr>
                    </a:solidFill>
                  </a:tcPr>
                </a:tc>
                <a:tc>
                  <a:txBody>
                    <a:bodyPr/>
                    <a:lstStyle/>
                    <a:p>
                      <a:pPr marL="0" marR="0" lvl="0" indent="0" algn="ctr" rtl="0">
                        <a:lnSpc>
                          <a:spcPct val="100000"/>
                        </a:lnSpc>
                        <a:spcBef>
                          <a:spcPts val="0"/>
                        </a:spcBef>
                        <a:spcAft>
                          <a:spcPts val="0"/>
                        </a:spcAft>
                        <a:buClr>
                          <a:srgbClr val="FFFFFF"/>
                        </a:buClr>
                        <a:buSzPts val="2700"/>
                        <a:buFont typeface="Arial"/>
                        <a:buNone/>
                      </a:pPr>
                      <a:r>
                        <a:rPr lang="en-US" sz="2400" u="none" strike="noStrike" cap="none" dirty="0">
                          <a:solidFill>
                            <a:schemeClr val="dk1"/>
                          </a:solidFill>
                          <a:latin typeface="+mn-lt"/>
                          <a:ea typeface="Arial"/>
                          <a:cs typeface="Arial"/>
                          <a:sym typeface="Arial"/>
                        </a:rPr>
                        <a:t>Consult with your health professional</a:t>
                      </a:r>
                      <a:endParaRPr sz="2400" u="none" strike="noStrike" cap="none" dirty="0">
                        <a:solidFill>
                          <a:schemeClr val="dk1"/>
                        </a:solidFill>
                        <a:latin typeface="+mn-lt"/>
                        <a:ea typeface="Arial"/>
                        <a:cs typeface="Arial"/>
                        <a:sym typeface="Arial"/>
                      </a:endParaRPr>
                    </a:p>
                  </a:txBody>
                  <a:tcPr marL="0" marR="0" marT="0" marB="0" anchor="ctr">
                    <a:solidFill>
                      <a:srgbClr val="FFFFFF">
                        <a:alpha val="50196"/>
                      </a:srgbClr>
                    </a:solidFill>
                  </a:tcPr>
                </a:tc>
                <a:extLst>
                  <a:ext uri="{0D108BD9-81ED-4DB2-BD59-A6C34878D82A}">
                    <a16:rowId xmlns:a16="http://schemas.microsoft.com/office/drawing/2014/main" val="10002"/>
                  </a:ext>
                </a:extLst>
              </a:tr>
              <a:tr h="1570200">
                <a:tc>
                  <a:txBody>
                    <a:bodyPr/>
                    <a:lstStyle/>
                    <a:p>
                      <a:pPr marL="0" marR="0" lvl="0" indent="0" algn="ctr" rtl="0">
                        <a:lnSpc>
                          <a:spcPct val="100000"/>
                        </a:lnSpc>
                        <a:spcBef>
                          <a:spcPts val="0"/>
                        </a:spcBef>
                        <a:spcAft>
                          <a:spcPts val="0"/>
                        </a:spcAft>
                        <a:buClr>
                          <a:srgbClr val="FFFFFF"/>
                        </a:buClr>
                        <a:buSzPts val="2700"/>
                        <a:buFont typeface="Arial"/>
                        <a:buNone/>
                      </a:pPr>
                      <a:r>
                        <a:rPr lang="en-US" sz="2400">
                          <a:solidFill>
                            <a:schemeClr val="dk1"/>
                          </a:solidFill>
                          <a:latin typeface="+mn-lt"/>
                          <a:ea typeface="Arial"/>
                          <a:cs typeface="Arial"/>
                          <a:sym typeface="Arial"/>
                        </a:rPr>
                        <a:t>Taking antimicrobials</a:t>
                      </a:r>
                      <a:endParaRPr sz="2400" u="none" strike="noStrike" cap="none">
                        <a:solidFill>
                          <a:schemeClr val="dk1"/>
                        </a:solidFill>
                        <a:latin typeface="+mn-lt"/>
                        <a:ea typeface="Arial"/>
                        <a:cs typeface="Arial"/>
                        <a:sym typeface="Arial"/>
                      </a:endParaRPr>
                    </a:p>
                  </a:txBody>
                  <a:tcPr marL="0" marR="0" marT="0" marB="0" anchor="ctr">
                    <a:solidFill>
                      <a:srgbClr val="FFFFFF">
                        <a:alpha val="50196"/>
                      </a:srgbClr>
                    </a:solidFill>
                  </a:tcPr>
                </a:tc>
                <a:tc>
                  <a:txBody>
                    <a:bodyPr/>
                    <a:lstStyle/>
                    <a:p>
                      <a:pPr marL="0" marR="0" lvl="0" indent="0" algn="ctr" rtl="0">
                        <a:lnSpc>
                          <a:spcPct val="100000"/>
                        </a:lnSpc>
                        <a:spcBef>
                          <a:spcPts val="0"/>
                        </a:spcBef>
                        <a:spcAft>
                          <a:spcPts val="0"/>
                        </a:spcAft>
                        <a:buClr>
                          <a:srgbClr val="FFFFFF"/>
                        </a:buClr>
                        <a:buSzPts val="2700"/>
                        <a:buFont typeface="Arial"/>
                        <a:buNone/>
                      </a:pPr>
                      <a:r>
                        <a:rPr lang="en-US" sz="2400" u="none" strike="noStrike" cap="none">
                          <a:solidFill>
                            <a:schemeClr val="dk1"/>
                          </a:solidFill>
                          <a:latin typeface="+mn-lt"/>
                          <a:ea typeface="Arial"/>
                          <a:cs typeface="Arial"/>
                          <a:sym typeface="Arial"/>
                        </a:rPr>
                        <a:t>Dissolve 1 stick in 0.75 to 1.5 liter(s) of water. Take throughout the day or divide into 3-5 servings</a:t>
                      </a:r>
                      <a:endParaRPr sz="2400" u="none" strike="noStrike" cap="none">
                        <a:solidFill>
                          <a:schemeClr val="dk1"/>
                        </a:solidFill>
                        <a:latin typeface="+mn-lt"/>
                        <a:ea typeface="Arial"/>
                        <a:cs typeface="Arial"/>
                        <a:sym typeface="Arial"/>
                      </a:endParaRPr>
                    </a:p>
                  </a:txBody>
                  <a:tcPr marL="0" marR="0" marT="0" marB="0" anchor="ctr">
                    <a:solidFill>
                      <a:srgbClr val="FFFFFF">
                        <a:alpha val="50196"/>
                      </a:srgbClr>
                    </a:solidFill>
                  </a:tcPr>
                </a:tc>
                <a:tc>
                  <a:txBody>
                    <a:bodyPr/>
                    <a:lstStyle/>
                    <a:p>
                      <a:pPr marL="0" marR="0" lvl="0" indent="0" algn="ctr" rtl="0">
                        <a:lnSpc>
                          <a:spcPct val="100000"/>
                        </a:lnSpc>
                        <a:spcBef>
                          <a:spcPts val="0"/>
                        </a:spcBef>
                        <a:spcAft>
                          <a:spcPts val="0"/>
                        </a:spcAft>
                        <a:buClr>
                          <a:srgbClr val="FFFFFF"/>
                        </a:buClr>
                        <a:buSzPts val="2700"/>
                        <a:buFont typeface="Arial"/>
                        <a:buNone/>
                      </a:pPr>
                      <a:r>
                        <a:rPr lang="en-US" sz="2400" u="none" strike="noStrike" cap="none" dirty="0">
                          <a:solidFill>
                            <a:schemeClr val="dk1"/>
                          </a:solidFill>
                          <a:latin typeface="+mn-lt"/>
                          <a:ea typeface="Arial"/>
                          <a:cs typeface="Arial"/>
                          <a:sym typeface="Arial"/>
                        </a:rPr>
                        <a:t>2 weeks after taking </a:t>
                      </a:r>
                      <a:r>
                        <a:rPr lang="en-US" sz="2400" dirty="0">
                          <a:solidFill>
                            <a:schemeClr val="dk1"/>
                          </a:solidFill>
                          <a:latin typeface="+mn-lt"/>
                          <a:ea typeface="Arial"/>
                          <a:cs typeface="Arial"/>
                          <a:sym typeface="Arial"/>
                        </a:rPr>
                        <a:t>antimicrobials</a:t>
                      </a:r>
                      <a:endParaRPr sz="2400" u="none" strike="noStrike" cap="none" dirty="0">
                        <a:solidFill>
                          <a:schemeClr val="dk1"/>
                        </a:solidFill>
                        <a:latin typeface="+mn-lt"/>
                        <a:ea typeface="Arial"/>
                        <a:cs typeface="Arial"/>
                        <a:sym typeface="Arial"/>
                      </a:endParaRPr>
                    </a:p>
                  </a:txBody>
                  <a:tcPr marL="0" marR="0" marT="0" marB="0" anchor="ctr">
                    <a:solidFill>
                      <a:srgbClr val="FFFFFF">
                        <a:alpha val="50196"/>
                      </a:srgbClr>
                    </a:solidFill>
                  </a:tcPr>
                </a:tc>
                <a:extLst>
                  <a:ext uri="{0D108BD9-81ED-4DB2-BD59-A6C34878D82A}">
                    <a16:rowId xmlns:a16="http://schemas.microsoft.com/office/drawing/2014/main" val="10003"/>
                  </a:ext>
                </a:extLst>
              </a:tr>
              <a:tr h="1517100">
                <a:tc>
                  <a:txBody>
                    <a:bodyPr/>
                    <a:lstStyle/>
                    <a:p>
                      <a:pPr marL="0" marR="0" lvl="0" indent="0" algn="ctr" rtl="0">
                        <a:lnSpc>
                          <a:spcPct val="100000"/>
                        </a:lnSpc>
                        <a:spcBef>
                          <a:spcPts val="0"/>
                        </a:spcBef>
                        <a:spcAft>
                          <a:spcPts val="0"/>
                        </a:spcAft>
                        <a:buClr>
                          <a:srgbClr val="FFFFFF"/>
                        </a:buClr>
                        <a:buSzPts val="2700"/>
                        <a:buFont typeface="Arial"/>
                        <a:buNone/>
                      </a:pPr>
                      <a:r>
                        <a:rPr lang="en-US" sz="2400" u="none" strike="noStrike" cap="none">
                          <a:solidFill>
                            <a:schemeClr val="dk1"/>
                          </a:solidFill>
                          <a:latin typeface="+mn-lt"/>
                          <a:ea typeface="Arial"/>
                          <a:cs typeface="Arial"/>
                          <a:sym typeface="Arial"/>
                        </a:rPr>
                        <a:t>Stool retention (occasional </a:t>
                      </a:r>
                      <a:r>
                        <a:rPr lang="en-US" sz="2400" u="none" strike="noStrike" cap="none">
                          <a:solidFill>
                            <a:schemeClr val="dk1"/>
                          </a:solidFill>
                          <a:latin typeface="+mn-lt"/>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constipation</a:t>
                      </a:r>
                      <a:r>
                        <a:rPr lang="en-US" sz="2400" u="none" strike="noStrike" cap="none">
                          <a:solidFill>
                            <a:schemeClr val="dk1"/>
                          </a:solidFill>
                          <a:latin typeface="+mn-lt"/>
                          <a:ea typeface="Arial"/>
                          <a:cs typeface="Arial"/>
                          <a:sym typeface="Arial"/>
                        </a:rPr>
                        <a:t>)</a:t>
                      </a:r>
                      <a:endParaRPr sz="2400" u="none" strike="noStrike" cap="none">
                        <a:solidFill>
                          <a:schemeClr val="dk1"/>
                        </a:solidFill>
                        <a:latin typeface="+mn-lt"/>
                        <a:ea typeface="Arial"/>
                        <a:cs typeface="Arial"/>
                        <a:sym typeface="Arial"/>
                      </a:endParaRPr>
                    </a:p>
                  </a:txBody>
                  <a:tcPr marL="0" marR="0" marT="0" marB="0" anchor="ctr">
                    <a:solidFill>
                      <a:srgbClr val="FFFFFF">
                        <a:alpha val="50196"/>
                      </a:srgbClr>
                    </a:solidFill>
                  </a:tcPr>
                </a:tc>
                <a:tc>
                  <a:txBody>
                    <a:bodyPr/>
                    <a:lstStyle/>
                    <a:p>
                      <a:pPr marL="0" marR="0" lvl="0" indent="0" algn="ctr" rtl="0">
                        <a:lnSpc>
                          <a:spcPct val="100000"/>
                        </a:lnSpc>
                        <a:spcBef>
                          <a:spcPts val="0"/>
                        </a:spcBef>
                        <a:spcAft>
                          <a:spcPts val="0"/>
                        </a:spcAft>
                        <a:buClr>
                          <a:srgbClr val="FFFFFF"/>
                        </a:buClr>
                        <a:buSzPts val="2700"/>
                        <a:buFont typeface="Arial"/>
                        <a:buNone/>
                      </a:pPr>
                      <a:r>
                        <a:rPr lang="en-US" sz="2400" u="none" strike="noStrike" cap="none">
                          <a:solidFill>
                            <a:schemeClr val="dk1"/>
                          </a:solidFill>
                          <a:latin typeface="+mn-lt"/>
                          <a:ea typeface="Arial"/>
                          <a:cs typeface="Arial"/>
                          <a:sym typeface="Arial"/>
                        </a:rPr>
                        <a:t>Dissolve 1 stick in </a:t>
                      </a:r>
                      <a:r>
                        <a:rPr lang="en-US" sz="2400" u="none" strike="noStrike" cap="none">
                          <a:solidFill>
                            <a:schemeClr val="dk1"/>
                          </a:solidFill>
                          <a:latin typeface="+mn-lt"/>
                        </a:rPr>
                        <a:t>0.25 to 0.5 liters of water. Divide into 2-3 servings throughout the day</a:t>
                      </a:r>
                      <a:endParaRPr sz="2400" u="none" strike="noStrike" cap="none">
                        <a:solidFill>
                          <a:schemeClr val="dk1"/>
                        </a:solidFill>
                        <a:latin typeface="+mn-lt"/>
                      </a:endParaRPr>
                    </a:p>
                  </a:txBody>
                  <a:tcPr marL="0" marR="0" marT="0" marB="0" anchor="ctr">
                    <a:solidFill>
                      <a:srgbClr val="FFFFFF">
                        <a:alpha val="50196"/>
                      </a:srgbClr>
                    </a:solidFill>
                  </a:tcPr>
                </a:tc>
                <a:tc>
                  <a:txBody>
                    <a:bodyPr/>
                    <a:lstStyle/>
                    <a:p>
                      <a:pPr marL="0" marR="0" lvl="0" indent="0" algn="ctr" rtl="0">
                        <a:lnSpc>
                          <a:spcPct val="100000"/>
                        </a:lnSpc>
                        <a:spcBef>
                          <a:spcPts val="0"/>
                        </a:spcBef>
                        <a:spcAft>
                          <a:spcPts val="0"/>
                        </a:spcAft>
                        <a:buClr>
                          <a:srgbClr val="FFFFFF"/>
                        </a:buClr>
                        <a:buSzPts val="2700"/>
                        <a:buFont typeface="Arial"/>
                        <a:buNone/>
                      </a:pPr>
                      <a:r>
                        <a:rPr lang="en-US" sz="2400" u="none" strike="noStrike" cap="none" dirty="0">
                          <a:solidFill>
                            <a:schemeClr val="dk1"/>
                          </a:solidFill>
                          <a:latin typeface="+mn-lt"/>
                          <a:ea typeface="Arial"/>
                          <a:cs typeface="Arial"/>
                          <a:sym typeface="Arial"/>
                        </a:rPr>
                        <a:t>When </a:t>
                      </a:r>
                      <a:r>
                        <a:rPr lang="en-US" sz="2400" dirty="0">
                          <a:solidFill>
                            <a:schemeClr val="dk1"/>
                          </a:solidFill>
                          <a:latin typeface="+mn-lt"/>
                          <a:ea typeface="Arial"/>
                          <a:cs typeface="Arial"/>
                          <a:sym typeface="Arial"/>
                        </a:rPr>
                        <a:t>feeling discomfort</a:t>
                      </a:r>
                      <a:endParaRPr sz="2400" u="none" strike="noStrike" cap="none" dirty="0">
                        <a:solidFill>
                          <a:schemeClr val="dk1"/>
                        </a:solidFill>
                        <a:latin typeface="+mn-lt"/>
                        <a:ea typeface="Arial"/>
                        <a:cs typeface="Arial"/>
                        <a:sym typeface="Arial"/>
                      </a:endParaRPr>
                    </a:p>
                  </a:txBody>
                  <a:tcPr marL="0" marR="0" marT="0" marB="0" anchor="ctr">
                    <a:solidFill>
                      <a:srgbClr val="FFFFFF">
                        <a:alpha val="50196"/>
                      </a:srgbClr>
                    </a:solidFill>
                  </a:tcPr>
                </a:tc>
                <a:extLst>
                  <a:ext uri="{0D108BD9-81ED-4DB2-BD59-A6C34878D82A}">
                    <a16:rowId xmlns:a16="http://schemas.microsoft.com/office/drawing/2014/main" val="10004"/>
                  </a:ext>
                </a:extLst>
              </a:tr>
            </a:tbl>
          </a:graphicData>
        </a:graphic>
      </p:graphicFrame>
      <p:sp>
        <p:nvSpPr>
          <p:cNvPr id="2" name="Google Shape;20;p1">
            <a:extLst>
              <a:ext uri="{FF2B5EF4-FFF2-40B4-BE49-F238E27FC236}">
                <a16:creationId xmlns:a16="http://schemas.microsoft.com/office/drawing/2014/main" id="{FC4C0D69-D6BB-A2F9-8D66-B0E38045072F}"/>
              </a:ext>
            </a:extLst>
          </p:cNvPr>
          <p:cNvSpPr txBox="1"/>
          <p:nvPr/>
        </p:nvSpPr>
        <p:spPr>
          <a:xfrm>
            <a:off x="8853000" y="12678600"/>
            <a:ext cx="6678000" cy="615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t>These statements has not been evaluated by the Food and Drug Administration. This product is not intended to diagnose, treat, cure, or prevent any disease</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29"/>
          <p:cNvSpPr/>
          <p:nvPr/>
        </p:nvSpPr>
        <p:spPr>
          <a:xfrm>
            <a:off x="-203599" y="-229990"/>
            <a:ext cx="24740000" cy="14175980"/>
          </a:xfrm>
          <a:prstGeom prst="rect">
            <a:avLst/>
          </a:prstGeom>
          <a:solidFill>
            <a:srgbClr val="75C1DD"/>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626" name="Google Shape;626;p29"/>
          <p:cNvSpPr txBox="1"/>
          <p:nvPr/>
        </p:nvSpPr>
        <p:spPr>
          <a:xfrm>
            <a:off x="22160439" y="12782736"/>
            <a:ext cx="1383647" cy="426657"/>
          </a:xfrm>
          <a:prstGeom prst="rect">
            <a:avLst/>
          </a:prstGeom>
          <a:noFill/>
          <a:ln>
            <a:noFill/>
          </a:ln>
        </p:spPr>
        <p:txBody>
          <a:bodyPr spcFirstLastPara="1" wrap="square" lIns="71425" tIns="71425" rIns="71425" bIns="71425" anchor="ctr" anchorCtr="0">
            <a:spAutoFit/>
          </a:bodyPr>
          <a:lstStyle/>
          <a:p>
            <a:pPr marL="0" marR="0" lvl="0" indent="0" algn="r" rtl="0">
              <a:lnSpc>
                <a:spcPct val="9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Oceanmin</a:t>
            </a:r>
            <a:endParaRPr/>
          </a:p>
        </p:txBody>
      </p:sp>
      <p:sp>
        <p:nvSpPr>
          <p:cNvPr id="627" name="Google Shape;627;p29"/>
          <p:cNvSpPr txBox="1"/>
          <p:nvPr/>
        </p:nvSpPr>
        <p:spPr>
          <a:xfrm>
            <a:off x="967840" y="1164297"/>
            <a:ext cx="22448320" cy="1030658"/>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FFFFFF"/>
              </a:buClr>
              <a:buSzPts val="6400"/>
              <a:buFont typeface="Arial"/>
              <a:buNone/>
            </a:pPr>
            <a:r>
              <a:rPr lang="en-US" sz="6400" b="1" i="0" u="none" strike="noStrike" cap="none">
                <a:solidFill>
                  <a:srgbClr val="FFFFFF"/>
                </a:solidFill>
                <a:latin typeface="Arial"/>
                <a:ea typeface="Arial"/>
                <a:cs typeface="Arial"/>
                <a:sym typeface="Arial"/>
              </a:rPr>
              <a:t>How to </a:t>
            </a:r>
            <a:r>
              <a:rPr lang="en-US" sz="6400" b="1">
                <a:solidFill>
                  <a:srgbClr val="FFFFFF"/>
                </a:solidFill>
              </a:rPr>
              <a:t>take</a:t>
            </a:r>
            <a:r>
              <a:rPr lang="en-US" sz="6400" b="1" i="0" u="none" strike="noStrike" cap="none">
                <a:solidFill>
                  <a:srgbClr val="FFFFFF"/>
                </a:solidFill>
                <a:latin typeface="Arial"/>
                <a:ea typeface="Arial"/>
                <a:cs typeface="Arial"/>
                <a:sym typeface="Arial"/>
              </a:rPr>
              <a:t> </a:t>
            </a:r>
            <a:r>
              <a:rPr lang="en-US" sz="6400" b="1" i="0" u="none" strike="noStrike" cap="none">
                <a:solidFill>
                  <a:srgbClr val="285FB0"/>
                </a:solidFill>
                <a:latin typeface="Arial"/>
                <a:ea typeface="Arial"/>
                <a:cs typeface="Arial"/>
                <a:sym typeface="Arial"/>
              </a:rPr>
              <a:t>Oceanmin</a:t>
            </a:r>
            <a:endParaRPr sz="5000" b="0" i="0" u="none" strike="noStrike" cap="none">
              <a:solidFill>
                <a:srgbClr val="285FB0"/>
              </a:solidFill>
              <a:latin typeface="Helvetica Neue"/>
              <a:ea typeface="Helvetica Neue"/>
              <a:cs typeface="Helvetica Neue"/>
              <a:sym typeface="Helvetica Neue"/>
            </a:endParaRPr>
          </a:p>
        </p:txBody>
      </p:sp>
      <p:sp>
        <p:nvSpPr>
          <p:cNvPr id="628" name="Google Shape;628;p29"/>
          <p:cNvSpPr txBox="1"/>
          <p:nvPr/>
        </p:nvSpPr>
        <p:spPr>
          <a:xfrm>
            <a:off x="2897241" y="4108455"/>
            <a:ext cx="11044200" cy="7274100"/>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FFFFFF"/>
              </a:buClr>
              <a:buSzPts val="3200"/>
              <a:buFont typeface="Arial"/>
              <a:buNone/>
            </a:pPr>
            <a:r>
              <a:rPr lang="en-US" sz="3200" b="1" i="0" u="none" strike="noStrike" cap="none">
                <a:solidFill>
                  <a:srgbClr val="FFFFFF"/>
                </a:solidFill>
                <a:latin typeface="Arial"/>
                <a:ea typeface="Arial"/>
                <a:cs typeface="Arial"/>
                <a:sym typeface="Arial"/>
              </a:rPr>
              <a:t>It is</a:t>
            </a:r>
            <a:r>
              <a:rPr lang="en-US" sz="3200" b="1">
                <a:solidFill>
                  <a:srgbClr val="FFFFFF"/>
                </a:solidFill>
              </a:rPr>
              <a:t> recommended </a:t>
            </a:r>
            <a:r>
              <a:rPr lang="en-US" sz="3200" b="1" i="0" u="none" strike="noStrike" cap="none">
                <a:solidFill>
                  <a:srgbClr val="FFFFFF"/>
                </a:solidFill>
                <a:latin typeface="Arial"/>
                <a:ea typeface="Arial"/>
                <a:cs typeface="Arial"/>
                <a:sym typeface="Arial"/>
              </a:rPr>
              <a:t>to </a:t>
            </a:r>
            <a:r>
              <a:rPr lang="en-US" sz="3200" b="1">
                <a:solidFill>
                  <a:srgbClr val="FFFFFF"/>
                </a:solidFill>
              </a:rPr>
              <a:t>mix Oceamin with </a:t>
            </a:r>
            <a:r>
              <a:rPr lang="en-US" sz="3200" b="1" i="0" u="none" strike="noStrike" cap="none">
                <a:solidFill>
                  <a:srgbClr val="FFFFFF"/>
                </a:solidFill>
                <a:latin typeface="Arial"/>
                <a:ea typeface="Arial"/>
                <a:cs typeface="Arial"/>
                <a:sym typeface="Arial"/>
              </a:rPr>
              <a:t>water at room temperature (approximately 23°C</a:t>
            </a:r>
            <a:r>
              <a:rPr lang="en-US" sz="3200" b="1">
                <a:solidFill>
                  <a:srgbClr val="FFFFFF"/>
                </a:solidFill>
              </a:rPr>
              <a:t> / 73.4°F</a:t>
            </a:r>
            <a:r>
              <a:rPr lang="en-US" sz="3200" b="1" i="0" u="none" strike="noStrike" cap="none">
                <a:solidFill>
                  <a:srgbClr val="FFFFFF"/>
                </a:solidFill>
                <a:latin typeface="Arial"/>
                <a:ea typeface="Arial"/>
                <a:cs typeface="Arial"/>
                <a:sym typeface="Arial"/>
              </a:rPr>
              <a:t>).</a:t>
            </a: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FFFFFF"/>
              </a:buClr>
              <a:buSzPts val="5000"/>
              <a:buFont typeface="Arial"/>
              <a:buNone/>
            </a:pP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FFFFFF"/>
              </a:buClr>
              <a:buSzPts val="5000"/>
              <a:buFont typeface="Arial"/>
              <a:buNone/>
            </a:pP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FFFFFF"/>
              </a:buClr>
              <a:buSzPts val="3200"/>
              <a:buFont typeface="Arial"/>
              <a:buNone/>
            </a:pPr>
            <a:r>
              <a:rPr lang="en-US" sz="3200" b="1" i="0" u="none" strike="noStrike" cap="none">
                <a:solidFill>
                  <a:srgbClr val="FFFFFF"/>
                </a:solidFill>
                <a:latin typeface="Arial"/>
                <a:ea typeface="Arial"/>
                <a:cs typeface="Arial"/>
                <a:sym typeface="Arial"/>
              </a:rPr>
              <a:t>Dissolve it in regular drinking water. Mineral and distilled are not a suitable option.</a:t>
            </a: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FFFFFF"/>
              </a:buClr>
              <a:buSzPts val="5000"/>
              <a:buFont typeface="Arial"/>
              <a:buNone/>
            </a:pP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FFFFFF"/>
              </a:buClr>
              <a:buSzPts val="5000"/>
              <a:buFont typeface="Arial"/>
              <a:buNone/>
            </a:pP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FFFFFF"/>
              </a:buClr>
              <a:buSzPts val="3200"/>
              <a:buFont typeface="Arial"/>
              <a:buNone/>
            </a:pPr>
            <a:r>
              <a:rPr lang="en-US" sz="3200" b="1" i="0" u="none" strike="noStrike" cap="none">
                <a:solidFill>
                  <a:srgbClr val="FFFFFF"/>
                </a:solidFill>
                <a:latin typeface="Arial"/>
                <a:ea typeface="Arial"/>
                <a:cs typeface="Arial"/>
                <a:sym typeface="Arial"/>
              </a:rPr>
              <a:t>Oceanmin can be taken daily or every other day for one month. After one month, discontinue use. For more information, consult the dosage recommendations. </a:t>
            </a:r>
            <a:endParaRPr sz="5000" b="0" i="0" u="none" strike="noStrike" cap="none">
              <a:solidFill>
                <a:srgbClr val="000000"/>
              </a:solidFill>
              <a:latin typeface="Helvetica Neue"/>
              <a:ea typeface="Helvetica Neue"/>
              <a:cs typeface="Helvetica Neue"/>
              <a:sym typeface="Helvetica Neue"/>
            </a:endParaRPr>
          </a:p>
        </p:txBody>
      </p:sp>
      <p:sp>
        <p:nvSpPr>
          <p:cNvPr id="629" name="Google Shape;629;p29"/>
          <p:cNvSpPr/>
          <p:nvPr/>
        </p:nvSpPr>
        <p:spPr>
          <a:xfrm>
            <a:off x="17178604" y="6040260"/>
            <a:ext cx="1337142" cy="5169411"/>
          </a:xfrm>
          <a:custGeom>
            <a:avLst/>
            <a:gdLst/>
            <a:ahLst/>
            <a:cxnLst/>
            <a:rect l="l" t="t" r="r" b="b"/>
            <a:pathLst>
              <a:path w="21600" h="21600" extrusionOk="0">
                <a:moveTo>
                  <a:pt x="2078" y="0"/>
                </a:moveTo>
                <a:lnTo>
                  <a:pt x="0" y="505"/>
                </a:lnTo>
                <a:lnTo>
                  <a:pt x="0" y="21095"/>
                </a:lnTo>
                <a:lnTo>
                  <a:pt x="2076" y="21600"/>
                </a:lnTo>
                <a:lnTo>
                  <a:pt x="3047" y="21364"/>
                </a:lnTo>
                <a:lnTo>
                  <a:pt x="2076" y="21364"/>
                </a:lnTo>
                <a:lnTo>
                  <a:pt x="664" y="21021"/>
                </a:lnTo>
                <a:lnTo>
                  <a:pt x="664" y="20435"/>
                </a:lnTo>
                <a:lnTo>
                  <a:pt x="21600" y="20435"/>
                </a:lnTo>
                <a:lnTo>
                  <a:pt x="21600" y="20263"/>
                </a:lnTo>
                <a:lnTo>
                  <a:pt x="664" y="20263"/>
                </a:lnTo>
                <a:lnTo>
                  <a:pt x="664" y="20115"/>
                </a:lnTo>
                <a:lnTo>
                  <a:pt x="21600" y="20115"/>
                </a:lnTo>
                <a:lnTo>
                  <a:pt x="21600" y="19943"/>
                </a:lnTo>
                <a:lnTo>
                  <a:pt x="664" y="19943"/>
                </a:lnTo>
                <a:lnTo>
                  <a:pt x="664" y="19795"/>
                </a:lnTo>
                <a:lnTo>
                  <a:pt x="21600" y="19795"/>
                </a:lnTo>
                <a:lnTo>
                  <a:pt x="21600" y="19623"/>
                </a:lnTo>
                <a:lnTo>
                  <a:pt x="664" y="19623"/>
                </a:lnTo>
                <a:lnTo>
                  <a:pt x="664" y="19476"/>
                </a:lnTo>
                <a:lnTo>
                  <a:pt x="21600" y="19476"/>
                </a:lnTo>
                <a:lnTo>
                  <a:pt x="21600" y="19304"/>
                </a:lnTo>
                <a:lnTo>
                  <a:pt x="664" y="19304"/>
                </a:lnTo>
                <a:lnTo>
                  <a:pt x="664" y="2296"/>
                </a:lnTo>
                <a:lnTo>
                  <a:pt x="21600" y="2296"/>
                </a:lnTo>
                <a:lnTo>
                  <a:pt x="21600" y="2124"/>
                </a:lnTo>
                <a:lnTo>
                  <a:pt x="664" y="2124"/>
                </a:lnTo>
                <a:lnTo>
                  <a:pt x="664" y="1977"/>
                </a:lnTo>
                <a:lnTo>
                  <a:pt x="21600" y="1977"/>
                </a:lnTo>
                <a:lnTo>
                  <a:pt x="21600" y="1805"/>
                </a:lnTo>
                <a:lnTo>
                  <a:pt x="664" y="1805"/>
                </a:lnTo>
                <a:lnTo>
                  <a:pt x="664" y="1657"/>
                </a:lnTo>
                <a:lnTo>
                  <a:pt x="21600" y="1657"/>
                </a:lnTo>
                <a:lnTo>
                  <a:pt x="21600" y="1485"/>
                </a:lnTo>
                <a:lnTo>
                  <a:pt x="664" y="1485"/>
                </a:lnTo>
                <a:lnTo>
                  <a:pt x="664" y="1337"/>
                </a:lnTo>
                <a:lnTo>
                  <a:pt x="21600" y="1337"/>
                </a:lnTo>
                <a:lnTo>
                  <a:pt x="21600" y="1165"/>
                </a:lnTo>
                <a:lnTo>
                  <a:pt x="664" y="1165"/>
                </a:lnTo>
                <a:lnTo>
                  <a:pt x="664" y="579"/>
                </a:lnTo>
                <a:lnTo>
                  <a:pt x="2078" y="236"/>
                </a:lnTo>
                <a:lnTo>
                  <a:pt x="3049" y="236"/>
                </a:lnTo>
                <a:lnTo>
                  <a:pt x="2078" y="0"/>
                </a:lnTo>
                <a:close/>
                <a:moveTo>
                  <a:pt x="4791" y="21176"/>
                </a:moveTo>
                <a:lnTo>
                  <a:pt x="3821" y="21176"/>
                </a:lnTo>
                <a:lnTo>
                  <a:pt x="5565" y="21600"/>
                </a:lnTo>
                <a:lnTo>
                  <a:pt x="6536" y="21364"/>
                </a:lnTo>
                <a:lnTo>
                  <a:pt x="5565" y="21364"/>
                </a:lnTo>
                <a:lnTo>
                  <a:pt x="4791" y="21176"/>
                </a:lnTo>
                <a:close/>
                <a:moveTo>
                  <a:pt x="8280" y="21176"/>
                </a:moveTo>
                <a:lnTo>
                  <a:pt x="7309" y="21176"/>
                </a:lnTo>
                <a:lnTo>
                  <a:pt x="9054" y="21600"/>
                </a:lnTo>
                <a:lnTo>
                  <a:pt x="10025" y="21364"/>
                </a:lnTo>
                <a:lnTo>
                  <a:pt x="9054" y="21364"/>
                </a:lnTo>
                <a:lnTo>
                  <a:pt x="8280" y="21176"/>
                </a:lnTo>
                <a:close/>
                <a:moveTo>
                  <a:pt x="11769" y="21176"/>
                </a:moveTo>
                <a:lnTo>
                  <a:pt x="10799" y="21176"/>
                </a:lnTo>
                <a:lnTo>
                  <a:pt x="12543" y="21600"/>
                </a:lnTo>
                <a:lnTo>
                  <a:pt x="13513" y="21364"/>
                </a:lnTo>
                <a:lnTo>
                  <a:pt x="12543" y="21364"/>
                </a:lnTo>
                <a:lnTo>
                  <a:pt x="11769" y="21176"/>
                </a:lnTo>
                <a:close/>
                <a:moveTo>
                  <a:pt x="15258" y="21176"/>
                </a:moveTo>
                <a:lnTo>
                  <a:pt x="14287" y="21176"/>
                </a:lnTo>
                <a:lnTo>
                  <a:pt x="16032" y="21600"/>
                </a:lnTo>
                <a:lnTo>
                  <a:pt x="17003" y="21364"/>
                </a:lnTo>
                <a:lnTo>
                  <a:pt x="16032" y="21364"/>
                </a:lnTo>
                <a:lnTo>
                  <a:pt x="15258" y="21176"/>
                </a:lnTo>
                <a:close/>
                <a:moveTo>
                  <a:pt x="18747" y="21176"/>
                </a:moveTo>
                <a:lnTo>
                  <a:pt x="17777" y="21176"/>
                </a:lnTo>
                <a:lnTo>
                  <a:pt x="19522" y="21600"/>
                </a:lnTo>
                <a:lnTo>
                  <a:pt x="20493" y="21364"/>
                </a:lnTo>
                <a:lnTo>
                  <a:pt x="19522" y="21364"/>
                </a:lnTo>
                <a:lnTo>
                  <a:pt x="18747" y="21176"/>
                </a:lnTo>
                <a:close/>
                <a:moveTo>
                  <a:pt x="21600" y="20435"/>
                </a:moveTo>
                <a:lnTo>
                  <a:pt x="20936" y="20435"/>
                </a:lnTo>
                <a:lnTo>
                  <a:pt x="20936" y="21021"/>
                </a:lnTo>
                <a:lnTo>
                  <a:pt x="19522" y="21364"/>
                </a:lnTo>
                <a:lnTo>
                  <a:pt x="20493" y="21364"/>
                </a:lnTo>
                <a:lnTo>
                  <a:pt x="21600" y="21095"/>
                </a:lnTo>
                <a:lnTo>
                  <a:pt x="21600" y="20435"/>
                </a:lnTo>
                <a:close/>
                <a:moveTo>
                  <a:pt x="3821" y="20940"/>
                </a:moveTo>
                <a:lnTo>
                  <a:pt x="2076" y="21364"/>
                </a:lnTo>
                <a:lnTo>
                  <a:pt x="3047" y="21364"/>
                </a:lnTo>
                <a:lnTo>
                  <a:pt x="3821" y="21176"/>
                </a:lnTo>
                <a:lnTo>
                  <a:pt x="4791" y="21176"/>
                </a:lnTo>
                <a:lnTo>
                  <a:pt x="3821" y="20940"/>
                </a:lnTo>
                <a:close/>
                <a:moveTo>
                  <a:pt x="7309" y="20940"/>
                </a:moveTo>
                <a:lnTo>
                  <a:pt x="5565" y="21364"/>
                </a:lnTo>
                <a:lnTo>
                  <a:pt x="6536" y="21364"/>
                </a:lnTo>
                <a:lnTo>
                  <a:pt x="7309" y="21176"/>
                </a:lnTo>
                <a:lnTo>
                  <a:pt x="8280" y="21176"/>
                </a:lnTo>
                <a:lnTo>
                  <a:pt x="7309" y="20940"/>
                </a:lnTo>
                <a:close/>
                <a:moveTo>
                  <a:pt x="10799" y="20940"/>
                </a:moveTo>
                <a:lnTo>
                  <a:pt x="9054" y="21364"/>
                </a:lnTo>
                <a:lnTo>
                  <a:pt x="10025" y="21364"/>
                </a:lnTo>
                <a:lnTo>
                  <a:pt x="10799" y="21176"/>
                </a:lnTo>
                <a:lnTo>
                  <a:pt x="11769" y="21176"/>
                </a:lnTo>
                <a:lnTo>
                  <a:pt x="10799" y="20940"/>
                </a:lnTo>
                <a:close/>
                <a:moveTo>
                  <a:pt x="14287" y="20940"/>
                </a:moveTo>
                <a:lnTo>
                  <a:pt x="12543" y="21364"/>
                </a:lnTo>
                <a:lnTo>
                  <a:pt x="13513" y="21364"/>
                </a:lnTo>
                <a:lnTo>
                  <a:pt x="14287" y="21176"/>
                </a:lnTo>
                <a:lnTo>
                  <a:pt x="15258" y="21176"/>
                </a:lnTo>
                <a:lnTo>
                  <a:pt x="14287" y="20940"/>
                </a:lnTo>
                <a:close/>
                <a:moveTo>
                  <a:pt x="17776" y="20940"/>
                </a:moveTo>
                <a:lnTo>
                  <a:pt x="16032" y="21364"/>
                </a:lnTo>
                <a:lnTo>
                  <a:pt x="17003" y="21364"/>
                </a:lnTo>
                <a:lnTo>
                  <a:pt x="17777" y="21176"/>
                </a:lnTo>
                <a:lnTo>
                  <a:pt x="18747" y="21176"/>
                </a:lnTo>
                <a:lnTo>
                  <a:pt x="17776" y="20940"/>
                </a:lnTo>
                <a:close/>
                <a:moveTo>
                  <a:pt x="21600" y="20115"/>
                </a:moveTo>
                <a:lnTo>
                  <a:pt x="20936" y="20115"/>
                </a:lnTo>
                <a:lnTo>
                  <a:pt x="20936" y="20263"/>
                </a:lnTo>
                <a:lnTo>
                  <a:pt x="21600" y="20263"/>
                </a:lnTo>
                <a:lnTo>
                  <a:pt x="21600" y="20115"/>
                </a:lnTo>
                <a:close/>
                <a:moveTo>
                  <a:pt x="21600" y="19795"/>
                </a:moveTo>
                <a:lnTo>
                  <a:pt x="20936" y="19795"/>
                </a:lnTo>
                <a:lnTo>
                  <a:pt x="20936" y="19943"/>
                </a:lnTo>
                <a:lnTo>
                  <a:pt x="21600" y="19943"/>
                </a:lnTo>
                <a:lnTo>
                  <a:pt x="21600" y="19795"/>
                </a:lnTo>
                <a:close/>
                <a:moveTo>
                  <a:pt x="21600" y="19476"/>
                </a:moveTo>
                <a:lnTo>
                  <a:pt x="20936" y="19476"/>
                </a:lnTo>
                <a:lnTo>
                  <a:pt x="20936" y="19623"/>
                </a:lnTo>
                <a:lnTo>
                  <a:pt x="21600" y="19623"/>
                </a:lnTo>
                <a:lnTo>
                  <a:pt x="21600" y="19476"/>
                </a:lnTo>
                <a:close/>
                <a:moveTo>
                  <a:pt x="11132" y="2296"/>
                </a:moveTo>
                <a:lnTo>
                  <a:pt x="10468" y="2296"/>
                </a:lnTo>
                <a:lnTo>
                  <a:pt x="10468" y="19304"/>
                </a:lnTo>
                <a:lnTo>
                  <a:pt x="11132" y="19304"/>
                </a:lnTo>
                <a:lnTo>
                  <a:pt x="11132" y="2296"/>
                </a:lnTo>
                <a:close/>
                <a:moveTo>
                  <a:pt x="21600" y="2296"/>
                </a:moveTo>
                <a:lnTo>
                  <a:pt x="20936" y="2296"/>
                </a:lnTo>
                <a:lnTo>
                  <a:pt x="20936" y="19304"/>
                </a:lnTo>
                <a:lnTo>
                  <a:pt x="21600" y="19304"/>
                </a:lnTo>
                <a:lnTo>
                  <a:pt x="21600" y="2296"/>
                </a:lnTo>
                <a:close/>
                <a:moveTo>
                  <a:pt x="21600" y="1977"/>
                </a:moveTo>
                <a:lnTo>
                  <a:pt x="20936" y="1977"/>
                </a:lnTo>
                <a:lnTo>
                  <a:pt x="20936" y="2124"/>
                </a:lnTo>
                <a:lnTo>
                  <a:pt x="21600" y="2124"/>
                </a:lnTo>
                <a:lnTo>
                  <a:pt x="21600" y="1977"/>
                </a:lnTo>
                <a:close/>
                <a:moveTo>
                  <a:pt x="21600" y="1657"/>
                </a:moveTo>
                <a:lnTo>
                  <a:pt x="20936" y="1657"/>
                </a:lnTo>
                <a:lnTo>
                  <a:pt x="20936" y="1805"/>
                </a:lnTo>
                <a:lnTo>
                  <a:pt x="21600" y="1805"/>
                </a:lnTo>
                <a:lnTo>
                  <a:pt x="21600" y="1657"/>
                </a:lnTo>
                <a:close/>
                <a:moveTo>
                  <a:pt x="21600" y="1337"/>
                </a:moveTo>
                <a:lnTo>
                  <a:pt x="20936" y="1337"/>
                </a:lnTo>
                <a:lnTo>
                  <a:pt x="20936" y="1485"/>
                </a:lnTo>
                <a:lnTo>
                  <a:pt x="21600" y="1485"/>
                </a:lnTo>
                <a:lnTo>
                  <a:pt x="21600" y="1337"/>
                </a:lnTo>
                <a:close/>
                <a:moveTo>
                  <a:pt x="20494" y="236"/>
                </a:moveTo>
                <a:lnTo>
                  <a:pt x="19524" y="236"/>
                </a:lnTo>
                <a:lnTo>
                  <a:pt x="20936" y="579"/>
                </a:lnTo>
                <a:lnTo>
                  <a:pt x="20936" y="1165"/>
                </a:lnTo>
                <a:lnTo>
                  <a:pt x="21600" y="1165"/>
                </a:lnTo>
                <a:lnTo>
                  <a:pt x="21600" y="505"/>
                </a:lnTo>
                <a:lnTo>
                  <a:pt x="20494" y="236"/>
                </a:lnTo>
                <a:close/>
                <a:moveTo>
                  <a:pt x="3049" y="236"/>
                </a:moveTo>
                <a:lnTo>
                  <a:pt x="2078" y="236"/>
                </a:lnTo>
                <a:lnTo>
                  <a:pt x="3824" y="660"/>
                </a:lnTo>
                <a:lnTo>
                  <a:pt x="4794" y="424"/>
                </a:lnTo>
                <a:lnTo>
                  <a:pt x="3823" y="424"/>
                </a:lnTo>
                <a:lnTo>
                  <a:pt x="3049" y="236"/>
                </a:lnTo>
                <a:close/>
                <a:moveTo>
                  <a:pt x="6538" y="236"/>
                </a:moveTo>
                <a:lnTo>
                  <a:pt x="5568" y="236"/>
                </a:lnTo>
                <a:lnTo>
                  <a:pt x="7313" y="660"/>
                </a:lnTo>
                <a:lnTo>
                  <a:pt x="8283" y="424"/>
                </a:lnTo>
                <a:lnTo>
                  <a:pt x="7313" y="424"/>
                </a:lnTo>
                <a:lnTo>
                  <a:pt x="6538" y="236"/>
                </a:lnTo>
                <a:close/>
                <a:moveTo>
                  <a:pt x="10028" y="236"/>
                </a:moveTo>
                <a:lnTo>
                  <a:pt x="9057" y="236"/>
                </a:lnTo>
                <a:lnTo>
                  <a:pt x="10801" y="660"/>
                </a:lnTo>
                <a:lnTo>
                  <a:pt x="11772" y="424"/>
                </a:lnTo>
                <a:lnTo>
                  <a:pt x="10801" y="424"/>
                </a:lnTo>
                <a:lnTo>
                  <a:pt x="10028" y="236"/>
                </a:lnTo>
                <a:close/>
                <a:moveTo>
                  <a:pt x="13517" y="236"/>
                </a:moveTo>
                <a:lnTo>
                  <a:pt x="12546" y="236"/>
                </a:lnTo>
                <a:lnTo>
                  <a:pt x="14291" y="660"/>
                </a:lnTo>
                <a:lnTo>
                  <a:pt x="15261" y="424"/>
                </a:lnTo>
                <a:lnTo>
                  <a:pt x="14291" y="424"/>
                </a:lnTo>
                <a:lnTo>
                  <a:pt x="13517" y="236"/>
                </a:lnTo>
                <a:close/>
                <a:moveTo>
                  <a:pt x="17005" y="236"/>
                </a:moveTo>
                <a:lnTo>
                  <a:pt x="16035" y="236"/>
                </a:lnTo>
                <a:lnTo>
                  <a:pt x="17779" y="660"/>
                </a:lnTo>
                <a:lnTo>
                  <a:pt x="18750" y="424"/>
                </a:lnTo>
                <a:lnTo>
                  <a:pt x="17779" y="424"/>
                </a:lnTo>
                <a:lnTo>
                  <a:pt x="17005" y="236"/>
                </a:lnTo>
                <a:close/>
                <a:moveTo>
                  <a:pt x="5568" y="0"/>
                </a:moveTo>
                <a:lnTo>
                  <a:pt x="3823" y="424"/>
                </a:lnTo>
                <a:lnTo>
                  <a:pt x="4794" y="424"/>
                </a:lnTo>
                <a:lnTo>
                  <a:pt x="5568" y="236"/>
                </a:lnTo>
                <a:lnTo>
                  <a:pt x="6538" y="236"/>
                </a:lnTo>
                <a:lnTo>
                  <a:pt x="5568" y="0"/>
                </a:lnTo>
                <a:close/>
                <a:moveTo>
                  <a:pt x="9057" y="0"/>
                </a:moveTo>
                <a:lnTo>
                  <a:pt x="7313" y="424"/>
                </a:lnTo>
                <a:lnTo>
                  <a:pt x="8284" y="424"/>
                </a:lnTo>
                <a:lnTo>
                  <a:pt x="9057" y="236"/>
                </a:lnTo>
                <a:lnTo>
                  <a:pt x="10028" y="236"/>
                </a:lnTo>
                <a:lnTo>
                  <a:pt x="9057" y="0"/>
                </a:lnTo>
                <a:close/>
                <a:moveTo>
                  <a:pt x="12546" y="0"/>
                </a:moveTo>
                <a:lnTo>
                  <a:pt x="10801" y="424"/>
                </a:lnTo>
                <a:lnTo>
                  <a:pt x="11772" y="424"/>
                </a:lnTo>
                <a:lnTo>
                  <a:pt x="12546" y="236"/>
                </a:lnTo>
                <a:lnTo>
                  <a:pt x="13517" y="236"/>
                </a:lnTo>
                <a:lnTo>
                  <a:pt x="12546" y="0"/>
                </a:lnTo>
                <a:close/>
                <a:moveTo>
                  <a:pt x="16035" y="0"/>
                </a:moveTo>
                <a:lnTo>
                  <a:pt x="14291" y="424"/>
                </a:lnTo>
                <a:lnTo>
                  <a:pt x="15261" y="424"/>
                </a:lnTo>
                <a:lnTo>
                  <a:pt x="16035" y="236"/>
                </a:lnTo>
                <a:lnTo>
                  <a:pt x="17005" y="236"/>
                </a:lnTo>
                <a:lnTo>
                  <a:pt x="16035" y="0"/>
                </a:lnTo>
                <a:close/>
                <a:moveTo>
                  <a:pt x="19524" y="0"/>
                </a:moveTo>
                <a:lnTo>
                  <a:pt x="17779" y="424"/>
                </a:lnTo>
                <a:lnTo>
                  <a:pt x="18750" y="424"/>
                </a:lnTo>
                <a:lnTo>
                  <a:pt x="19524" y="236"/>
                </a:lnTo>
                <a:lnTo>
                  <a:pt x="20494" y="236"/>
                </a:lnTo>
                <a:lnTo>
                  <a:pt x="19524" y="0"/>
                </a:lnTo>
                <a:close/>
              </a:path>
            </a:pathLst>
          </a:custGeom>
          <a:solidFill>
            <a:srgbClr val="FFFFFF">
              <a:alpha val="61960"/>
            </a:srgbClr>
          </a:solid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Arial"/>
              <a:buNone/>
            </a:pPr>
            <a:endParaRPr sz="5000" b="0" i="0" u="none" strike="noStrike" cap="none">
              <a:solidFill>
                <a:srgbClr val="000000"/>
              </a:solidFill>
              <a:latin typeface="Helvetica Neue"/>
              <a:ea typeface="Helvetica Neue"/>
              <a:cs typeface="Helvetica Neue"/>
              <a:sym typeface="Helvetica Neue"/>
            </a:endParaRPr>
          </a:p>
        </p:txBody>
      </p:sp>
      <p:pic>
        <p:nvPicPr>
          <p:cNvPr id="630" name="Google Shape;630;p29" descr="image2.png"/>
          <p:cNvPicPr preferRelativeResize="0"/>
          <p:nvPr/>
        </p:nvPicPr>
        <p:blipFill rotWithShape="1">
          <a:blip r:embed="rId3">
            <a:alphaModFix/>
          </a:blip>
          <a:srcRect/>
          <a:stretch/>
        </p:blipFill>
        <p:spPr>
          <a:xfrm>
            <a:off x="1057090" y="12732639"/>
            <a:ext cx="1738685" cy="304618"/>
          </a:xfrm>
          <a:prstGeom prst="rect">
            <a:avLst/>
          </a:prstGeom>
          <a:noFill/>
          <a:ln>
            <a:noFill/>
          </a:ln>
        </p:spPr>
      </p:pic>
      <p:pic>
        <p:nvPicPr>
          <p:cNvPr id="631" name="Google Shape;631;p29" descr="Изображение"/>
          <p:cNvPicPr preferRelativeResize="0"/>
          <p:nvPr/>
        </p:nvPicPr>
        <p:blipFill rotWithShape="1">
          <a:blip r:embed="rId4">
            <a:alphaModFix/>
          </a:blip>
          <a:srcRect/>
          <a:stretch/>
        </p:blipFill>
        <p:spPr>
          <a:xfrm>
            <a:off x="19193743" y="2530983"/>
            <a:ext cx="3239474" cy="8654034"/>
          </a:xfrm>
          <a:prstGeom prst="rect">
            <a:avLst/>
          </a:prstGeom>
          <a:noFill/>
          <a:ln>
            <a:noFill/>
          </a:ln>
        </p:spPr>
      </p:pic>
      <p:pic>
        <p:nvPicPr>
          <p:cNvPr id="632" name="Google Shape;632;p29" descr="Изображение"/>
          <p:cNvPicPr preferRelativeResize="0"/>
          <p:nvPr/>
        </p:nvPicPr>
        <p:blipFill rotWithShape="1">
          <a:blip r:embed="rId5">
            <a:alphaModFix/>
          </a:blip>
          <a:srcRect/>
          <a:stretch/>
        </p:blipFill>
        <p:spPr>
          <a:xfrm>
            <a:off x="1203358" y="4287431"/>
            <a:ext cx="1446153" cy="1446154"/>
          </a:xfrm>
          <a:prstGeom prst="rect">
            <a:avLst/>
          </a:prstGeom>
          <a:noFill/>
          <a:ln>
            <a:noFill/>
          </a:ln>
        </p:spPr>
      </p:pic>
      <p:pic>
        <p:nvPicPr>
          <p:cNvPr id="633" name="Google Shape;633;p29" descr="Изображение"/>
          <p:cNvPicPr preferRelativeResize="0"/>
          <p:nvPr/>
        </p:nvPicPr>
        <p:blipFill rotWithShape="1">
          <a:blip r:embed="rId6">
            <a:alphaModFix/>
          </a:blip>
          <a:srcRect/>
          <a:stretch/>
        </p:blipFill>
        <p:spPr>
          <a:xfrm>
            <a:off x="1203358" y="6668981"/>
            <a:ext cx="1446153" cy="1446154"/>
          </a:xfrm>
          <a:prstGeom prst="rect">
            <a:avLst/>
          </a:prstGeom>
          <a:noFill/>
          <a:ln>
            <a:noFill/>
          </a:ln>
        </p:spPr>
      </p:pic>
      <p:pic>
        <p:nvPicPr>
          <p:cNvPr id="634" name="Google Shape;634;p29" descr="Изображение"/>
          <p:cNvPicPr preferRelativeResize="0"/>
          <p:nvPr/>
        </p:nvPicPr>
        <p:blipFill rotWithShape="1">
          <a:blip r:embed="rId7">
            <a:alphaModFix/>
          </a:blip>
          <a:srcRect/>
          <a:stretch/>
        </p:blipFill>
        <p:spPr>
          <a:xfrm>
            <a:off x="1203358" y="9099954"/>
            <a:ext cx="1446153" cy="144615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30"/>
          <p:cNvSpPr/>
          <p:nvPr/>
        </p:nvSpPr>
        <p:spPr>
          <a:xfrm>
            <a:off x="-178000" y="-177800"/>
            <a:ext cx="24740000" cy="14175980"/>
          </a:xfrm>
          <a:prstGeom prst="rect">
            <a:avLst/>
          </a:prstGeom>
          <a:solidFill>
            <a:srgbClr val="F6F5F3"/>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640" name="Google Shape;640;p30"/>
          <p:cNvSpPr txBox="1"/>
          <p:nvPr/>
        </p:nvSpPr>
        <p:spPr>
          <a:xfrm>
            <a:off x="1028998" y="2168424"/>
            <a:ext cx="18814950" cy="1364436"/>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535353"/>
              </a:buClr>
              <a:buSzPts val="8600"/>
              <a:buFont typeface="Arial"/>
              <a:buNone/>
            </a:pPr>
            <a:r>
              <a:rPr lang="en-US" sz="8600" b="1" i="0" u="none" strike="noStrike" cap="none">
                <a:solidFill>
                  <a:srgbClr val="535353"/>
                </a:solidFill>
                <a:latin typeface="Arial"/>
                <a:ea typeface="Arial"/>
                <a:cs typeface="Arial"/>
                <a:sym typeface="Arial"/>
              </a:rPr>
              <a:t>Oceanmin</a:t>
            </a:r>
            <a:endParaRPr/>
          </a:p>
        </p:txBody>
      </p:sp>
      <p:sp>
        <p:nvSpPr>
          <p:cNvPr id="641" name="Google Shape;641;p30"/>
          <p:cNvSpPr/>
          <p:nvPr/>
        </p:nvSpPr>
        <p:spPr>
          <a:xfrm>
            <a:off x="11536959" y="1949759"/>
            <a:ext cx="13184720" cy="9615963"/>
          </a:xfrm>
          <a:prstGeom prst="rect">
            <a:avLst/>
          </a:prstGeom>
          <a:solidFill>
            <a:srgbClr val="285FB0"/>
          </a:solidFill>
          <a:ln>
            <a:noFill/>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Arial"/>
              <a:buNone/>
            </a:pPr>
            <a:endParaRPr sz="5000" b="0" i="0" u="none" strike="noStrike" cap="none">
              <a:solidFill>
                <a:srgbClr val="000000"/>
              </a:solidFill>
              <a:latin typeface="Helvetica Neue"/>
              <a:ea typeface="Helvetica Neue"/>
              <a:cs typeface="Helvetica Neue"/>
              <a:sym typeface="Helvetica Neue"/>
            </a:endParaRPr>
          </a:p>
        </p:txBody>
      </p:sp>
      <p:pic>
        <p:nvPicPr>
          <p:cNvPr id="642" name="Google Shape;642;p30" descr="image5.png"/>
          <p:cNvPicPr preferRelativeResize="0"/>
          <p:nvPr/>
        </p:nvPicPr>
        <p:blipFill rotWithShape="1">
          <a:blip r:embed="rId3">
            <a:alphaModFix/>
          </a:blip>
          <a:srcRect/>
          <a:stretch/>
        </p:blipFill>
        <p:spPr>
          <a:xfrm>
            <a:off x="1046162" y="12715875"/>
            <a:ext cx="1938342" cy="338140"/>
          </a:xfrm>
          <a:prstGeom prst="rect">
            <a:avLst/>
          </a:prstGeom>
          <a:noFill/>
          <a:ln>
            <a:noFill/>
          </a:ln>
        </p:spPr>
      </p:pic>
      <p:sp>
        <p:nvSpPr>
          <p:cNvPr id="643" name="Google Shape;643;p30"/>
          <p:cNvSpPr txBox="1"/>
          <p:nvPr/>
        </p:nvSpPr>
        <p:spPr>
          <a:xfrm>
            <a:off x="1024158" y="7210659"/>
            <a:ext cx="3295744" cy="3620127"/>
          </a:xfrm>
          <a:prstGeom prst="rect">
            <a:avLst/>
          </a:prstGeom>
          <a:noFill/>
          <a:ln>
            <a:noFill/>
          </a:ln>
        </p:spPr>
        <p:txBody>
          <a:bodyPr spcFirstLastPara="1" wrap="square" lIns="85675" tIns="85675" rIns="85675" bIns="85675" anchor="t" anchorCtr="0">
            <a:spAutoFit/>
          </a:bodyPr>
          <a:lstStyle/>
          <a:p>
            <a:pPr marL="0" marR="0" lvl="0" indent="0" algn="l" rtl="0">
              <a:lnSpc>
                <a:spcPct val="100000"/>
              </a:lnSpc>
              <a:spcBef>
                <a:spcPts val="0"/>
              </a:spcBef>
              <a:spcAft>
                <a:spcPts val="0"/>
              </a:spcAft>
              <a:buClr>
                <a:srgbClr val="535353"/>
              </a:buClr>
              <a:buSzPts val="3200"/>
              <a:buFont typeface="Arial"/>
              <a:buNone/>
            </a:pPr>
            <a:r>
              <a:rPr lang="en-US" sz="3200" b="1" i="0" u="none" strike="noStrike" cap="none">
                <a:solidFill>
                  <a:srgbClr val="535353"/>
                </a:solidFill>
                <a:latin typeface="Arial"/>
                <a:ea typeface="Arial"/>
                <a:cs typeface="Arial"/>
                <a:sym typeface="Arial"/>
              </a:rPr>
              <a:t>BONUS POINTS</a:t>
            </a: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5000"/>
              <a:buFont typeface="Arial"/>
              <a:buNone/>
            </a:pP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5000"/>
              <a:buFont typeface="Arial"/>
              <a:buNone/>
            </a:pP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35353"/>
              </a:buClr>
              <a:buSzPts val="3200"/>
              <a:buFont typeface="Arial"/>
              <a:buNone/>
            </a:pPr>
            <a:r>
              <a:rPr lang="en-US" sz="3200" b="1" i="0" u="none" strike="noStrike" cap="none">
                <a:solidFill>
                  <a:srgbClr val="535353"/>
                </a:solidFill>
                <a:latin typeface="Arial"/>
                <a:ea typeface="Arial"/>
                <a:cs typeface="Arial"/>
                <a:sym typeface="Arial"/>
              </a:rPr>
              <a:t>CLUB PRICE</a:t>
            </a: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5000"/>
              <a:buFont typeface="Arial"/>
              <a:buNone/>
            </a:pP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5000"/>
              <a:buFont typeface="Arial"/>
              <a:buNone/>
            </a:pP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35353"/>
              </a:buClr>
              <a:buSzPts val="3200"/>
              <a:buFont typeface="Arial"/>
              <a:buNone/>
            </a:pPr>
            <a:r>
              <a:rPr lang="en-US" sz="3200" b="1" i="0" u="none" strike="noStrike" cap="none">
                <a:solidFill>
                  <a:srgbClr val="535353"/>
                </a:solidFill>
                <a:latin typeface="Arial"/>
                <a:ea typeface="Arial"/>
                <a:cs typeface="Arial"/>
                <a:sym typeface="Arial"/>
              </a:rPr>
              <a:t>RETAIL PRICE</a:t>
            </a:r>
            <a:endParaRPr sz="5000" b="0" i="0" u="none" strike="noStrike" cap="none">
              <a:solidFill>
                <a:srgbClr val="000000"/>
              </a:solidFill>
              <a:latin typeface="Helvetica Neue"/>
              <a:ea typeface="Helvetica Neue"/>
              <a:cs typeface="Helvetica Neue"/>
              <a:sym typeface="Helvetica Neue"/>
            </a:endParaRPr>
          </a:p>
        </p:txBody>
      </p:sp>
      <p:sp>
        <p:nvSpPr>
          <p:cNvPr id="644" name="Google Shape;644;p30"/>
          <p:cNvSpPr txBox="1"/>
          <p:nvPr/>
        </p:nvSpPr>
        <p:spPr>
          <a:xfrm>
            <a:off x="6179999" y="7007466"/>
            <a:ext cx="913360" cy="973248"/>
          </a:xfrm>
          <a:prstGeom prst="rect">
            <a:avLst/>
          </a:prstGeom>
          <a:noFill/>
          <a:ln>
            <a:noFill/>
          </a:ln>
        </p:spPr>
        <p:txBody>
          <a:bodyPr spcFirstLastPara="1" wrap="square" lIns="85675" tIns="85675" rIns="85675" bIns="85675" anchor="t" anchorCtr="0">
            <a:spAutoFit/>
          </a:bodyPr>
          <a:lstStyle/>
          <a:p>
            <a:pPr marL="0" marR="0" lvl="0" indent="0" algn="l" rtl="0">
              <a:lnSpc>
                <a:spcPct val="100000"/>
              </a:lnSpc>
              <a:spcBef>
                <a:spcPts val="0"/>
              </a:spcBef>
              <a:spcAft>
                <a:spcPts val="0"/>
              </a:spcAft>
              <a:buClr>
                <a:srgbClr val="535353"/>
              </a:buClr>
              <a:buSzPts val="5200"/>
              <a:buFont typeface="Arial"/>
              <a:buNone/>
            </a:pPr>
            <a:r>
              <a:rPr lang="en-US" sz="5200" b="1" i="0" u="none" strike="noStrike" cap="none">
                <a:solidFill>
                  <a:srgbClr val="535353"/>
                </a:solidFill>
                <a:latin typeface="Arial"/>
                <a:ea typeface="Arial"/>
                <a:cs typeface="Arial"/>
                <a:sym typeface="Arial"/>
              </a:rPr>
              <a:t>17</a:t>
            </a:r>
            <a:endParaRPr sz="5200" b="1" i="0" u="none" strike="noStrike" cap="none">
              <a:solidFill>
                <a:srgbClr val="535353"/>
              </a:solidFill>
              <a:latin typeface="Arial"/>
              <a:ea typeface="Arial"/>
              <a:cs typeface="Arial"/>
              <a:sym typeface="Arial"/>
            </a:endParaRPr>
          </a:p>
        </p:txBody>
      </p:sp>
      <p:sp>
        <p:nvSpPr>
          <p:cNvPr id="645" name="Google Shape;645;p30"/>
          <p:cNvSpPr txBox="1"/>
          <p:nvPr/>
        </p:nvSpPr>
        <p:spPr>
          <a:xfrm>
            <a:off x="6196881" y="9913618"/>
            <a:ext cx="2892172" cy="973248"/>
          </a:xfrm>
          <a:prstGeom prst="rect">
            <a:avLst/>
          </a:prstGeom>
          <a:noFill/>
          <a:ln>
            <a:noFill/>
          </a:ln>
        </p:spPr>
        <p:txBody>
          <a:bodyPr spcFirstLastPara="1" wrap="square" lIns="85675" tIns="85675" rIns="85675" bIns="85675" anchor="t" anchorCtr="0">
            <a:spAutoFit/>
          </a:bodyPr>
          <a:lstStyle/>
          <a:p>
            <a:pPr marL="0" marR="0" lvl="0" indent="0" algn="l" rtl="0">
              <a:lnSpc>
                <a:spcPct val="100000"/>
              </a:lnSpc>
              <a:spcBef>
                <a:spcPts val="0"/>
              </a:spcBef>
              <a:spcAft>
                <a:spcPts val="0"/>
              </a:spcAft>
              <a:buClr>
                <a:srgbClr val="535353"/>
              </a:buClr>
              <a:buSzPts val="5200"/>
              <a:buFont typeface="Arial"/>
              <a:buNone/>
            </a:pPr>
            <a:r>
              <a:rPr lang="en-US" sz="5200" b="1" i="0" u="none" strike="noStrike" cap="none">
                <a:solidFill>
                  <a:srgbClr val="535353"/>
                </a:solidFill>
                <a:latin typeface="Arial"/>
                <a:ea typeface="Arial"/>
                <a:cs typeface="Arial"/>
                <a:sym typeface="Arial"/>
              </a:rPr>
              <a:t>31.25 </a:t>
            </a:r>
            <a:r>
              <a:rPr lang="en-US" sz="3200" b="1" i="0" u="none" strike="noStrike" cap="none">
                <a:solidFill>
                  <a:srgbClr val="535353"/>
                </a:solidFill>
                <a:latin typeface="Arial"/>
                <a:ea typeface="Arial"/>
                <a:cs typeface="Arial"/>
                <a:sym typeface="Arial"/>
              </a:rPr>
              <a:t>USD</a:t>
            </a:r>
            <a:endParaRPr sz="3200" b="0" i="0" u="none" strike="noStrike" cap="none">
              <a:solidFill>
                <a:srgbClr val="000000"/>
              </a:solidFill>
              <a:latin typeface="Helvetica Neue"/>
              <a:ea typeface="Helvetica Neue"/>
              <a:cs typeface="Helvetica Neue"/>
              <a:sym typeface="Helvetica Neue"/>
            </a:endParaRPr>
          </a:p>
        </p:txBody>
      </p:sp>
      <p:sp>
        <p:nvSpPr>
          <p:cNvPr id="646" name="Google Shape;646;p30"/>
          <p:cNvSpPr txBox="1"/>
          <p:nvPr/>
        </p:nvSpPr>
        <p:spPr>
          <a:xfrm>
            <a:off x="6179999" y="8565612"/>
            <a:ext cx="1893885" cy="973248"/>
          </a:xfrm>
          <a:prstGeom prst="rect">
            <a:avLst/>
          </a:prstGeom>
          <a:noFill/>
          <a:ln>
            <a:noFill/>
          </a:ln>
        </p:spPr>
        <p:txBody>
          <a:bodyPr spcFirstLastPara="1" wrap="square" lIns="85675" tIns="85675" rIns="85675" bIns="85675" anchor="t" anchorCtr="0">
            <a:spAutoFit/>
          </a:bodyPr>
          <a:lstStyle/>
          <a:p>
            <a:pPr marL="0" marR="0" lvl="0" indent="0" algn="l" rtl="0">
              <a:lnSpc>
                <a:spcPct val="100000"/>
              </a:lnSpc>
              <a:spcBef>
                <a:spcPts val="0"/>
              </a:spcBef>
              <a:spcAft>
                <a:spcPts val="0"/>
              </a:spcAft>
              <a:buClr>
                <a:srgbClr val="535353"/>
              </a:buClr>
              <a:buSzPts val="5200"/>
              <a:buFont typeface="Arial"/>
              <a:buNone/>
            </a:pPr>
            <a:r>
              <a:rPr lang="en-US" sz="5200" b="1" i="0" u="none" strike="noStrike" cap="none">
                <a:solidFill>
                  <a:srgbClr val="535353"/>
                </a:solidFill>
                <a:latin typeface="Arial"/>
                <a:ea typeface="Arial"/>
                <a:cs typeface="Arial"/>
                <a:sym typeface="Arial"/>
              </a:rPr>
              <a:t>25</a:t>
            </a:r>
            <a:r>
              <a:rPr lang="en-US" sz="3200" b="1" i="0" u="none" strike="noStrike" cap="none">
                <a:solidFill>
                  <a:srgbClr val="535353"/>
                </a:solidFill>
                <a:latin typeface="Arial"/>
                <a:ea typeface="Arial"/>
                <a:cs typeface="Arial"/>
                <a:sym typeface="Arial"/>
              </a:rPr>
              <a:t> USD</a:t>
            </a:r>
            <a:endParaRPr sz="3200" b="0" i="0" u="none" strike="noStrike" cap="none">
              <a:solidFill>
                <a:srgbClr val="000000"/>
              </a:solidFill>
              <a:latin typeface="Helvetica Neue"/>
              <a:ea typeface="Helvetica Neue"/>
              <a:cs typeface="Helvetica Neue"/>
              <a:sym typeface="Helvetica Neue"/>
            </a:endParaRPr>
          </a:p>
        </p:txBody>
      </p:sp>
      <p:sp>
        <p:nvSpPr>
          <p:cNvPr id="647" name="Google Shape;647;p30"/>
          <p:cNvSpPr/>
          <p:nvPr/>
        </p:nvSpPr>
        <p:spPr>
          <a:xfrm>
            <a:off x="5927304" y="6767714"/>
            <a:ext cx="1423147" cy="1423147"/>
          </a:xfrm>
          <a:prstGeom prst="ellipse">
            <a:avLst/>
          </a:prstGeom>
          <a:noFill/>
          <a:ln w="38150" cap="flat" cmpd="sng">
            <a:solidFill>
              <a:srgbClr val="72B6E3"/>
            </a:solidFill>
            <a:prstDash val="solid"/>
            <a:round/>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Arial"/>
              <a:buNone/>
            </a:pPr>
            <a:endParaRPr sz="5000" b="0" i="0" u="none" strike="noStrike" cap="none">
              <a:solidFill>
                <a:srgbClr val="000000"/>
              </a:solidFill>
              <a:latin typeface="Helvetica Neue"/>
              <a:ea typeface="Helvetica Neue"/>
              <a:cs typeface="Helvetica Neue"/>
              <a:sym typeface="Helvetica Neue"/>
            </a:endParaRPr>
          </a:p>
        </p:txBody>
      </p:sp>
      <p:sp>
        <p:nvSpPr>
          <p:cNvPr id="648" name="Google Shape;648;p30"/>
          <p:cNvSpPr txBox="1"/>
          <p:nvPr/>
        </p:nvSpPr>
        <p:spPr>
          <a:xfrm>
            <a:off x="1117787" y="4319006"/>
            <a:ext cx="9850200" cy="1889700"/>
          </a:xfrm>
          <a:prstGeom prst="rect">
            <a:avLst/>
          </a:prstGeom>
          <a:noFill/>
          <a:ln>
            <a:noFill/>
          </a:ln>
        </p:spPr>
        <p:txBody>
          <a:bodyPr spcFirstLastPara="1" wrap="square" lIns="71425" tIns="71425" rIns="71425" bIns="71425" anchor="ctr" anchorCtr="0">
            <a:spAutoFit/>
          </a:bodyPr>
          <a:lstStyle/>
          <a:p>
            <a:pPr marL="0" marR="0" lvl="0" indent="0" algn="l" rtl="0">
              <a:lnSpc>
                <a:spcPct val="90000"/>
              </a:lnSpc>
              <a:spcBef>
                <a:spcPts val="0"/>
              </a:spcBef>
              <a:spcAft>
                <a:spcPts val="0"/>
              </a:spcAft>
              <a:buClr>
                <a:srgbClr val="707070"/>
              </a:buClr>
              <a:buSzPts val="5400"/>
              <a:buFont typeface="Arial"/>
              <a:buNone/>
            </a:pPr>
            <a:r>
              <a:rPr lang="en-US" sz="5400" b="1" i="0" u="none" strike="noStrike" cap="none">
                <a:solidFill>
                  <a:srgbClr val="707070"/>
                </a:solidFill>
                <a:latin typeface="Arial"/>
                <a:ea typeface="Arial"/>
                <a:cs typeface="Arial"/>
                <a:sym typeface="Arial"/>
              </a:rPr>
              <a:t>225115</a:t>
            </a:r>
            <a:endParaRPr sz="3600" b="0" i="0" u="none" strike="noStrike" cap="none">
              <a:solidFill>
                <a:srgbClr val="000000"/>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707070"/>
              </a:buClr>
              <a:buSzPts val="3600"/>
              <a:buFont typeface="Arial"/>
              <a:buNone/>
            </a:pPr>
            <a:endParaRPr sz="3600" b="0" i="0" u="none" strike="noStrike" cap="none">
              <a:solidFill>
                <a:srgbClr val="000000"/>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285FB0"/>
              </a:buClr>
              <a:buSzPts val="3600"/>
              <a:buFont typeface="Arial"/>
              <a:buNone/>
            </a:pPr>
            <a:r>
              <a:rPr lang="en-US" sz="3600" b="1" i="0" u="none" strike="noStrike" cap="none">
                <a:solidFill>
                  <a:srgbClr val="285FB0"/>
                </a:solidFill>
                <a:latin typeface="Arial"/>
                <a:ea typeface="Arial"/>
                <a:cs typeface="Arial"/>
                <a:sym typeface="Arial"/>
              </a:rPr>
              <a:t>1 box</a:t>
            </a:r>
            <a:r>
              <a:rPr lang="en-US" sz="3600" b="1" i="0" u="none" strike="noStrike" cap="none">
                <a:solidFill>
                  <a:srgbClr val="707070"/>
                </a:solidFill>
                <a:latin typeface="Arial"/>
                <a:ea typeface="Arial"/>
                <a:cs typeface="Arial"/>
                <a:sym typeface="Arial"/>
              </a:rPr>
              <a:t> = 15 </a:t>
            </a:r>
            <a:r>
              <a:rPr lang="en-US" sz="3600" b="1" i="0" u="none" strike="noStrike" cap="none">
                <a:solidFill>
                  <a:srgbClr val="7A7A7A"/>
                </a:solidFill>
                <a:latin typeface="Arial"/>
                <a:ea typeface="Arial"/>
                <a:cs typeface="Arial"/>
                <a:sym typeface="Arial"/>
              </a:rPr>
              <a:t>sticks</a:t>
            </a:r>
            <a:r>
              <a:rPr lang="en-US" sz="3600" b="1" i="0" u="none" strike="noStrike" cap="none">
                <a:solidFill>
                  <a:srgbClr val="707070"/>
                </a:solidFill>
                <a:latin typeface="Arial"/>
                <a:ea typeface="Arial"/>
                <a:cs typeface="Arial"/>
                <a:sym typeface="Arial"/>
              </a:rPr>
              <a:t> 1</a:t>
            </a:r>
            <a:r>
              <a:rPr lang="en-US" sz="3600" b="1">
                <a:solidFill>
                  <a:srgbClr val="707070"/>
                </a:solidFill>
              </a:rPr>
              <a:t>g</a:t>
            </a:r>
            <a:r>
              <a:rPr lang="en-US" sz="3600" b="1" i="0" u="none" strike="noStrike" cap="none">
                <a:solidFill>
                  <a:srgbClr val="707070"/>
                </a:solidFill>
                <a:latin typeface="Arial"/>
                <a:ea typeface="Arial"/>
                <a:cs typeface="Arial"/>
                <a:sym typeface="Arial"/>
              </a:rPr>
              <a:t> each</a:t>
            </a:r>
            <a:endParaRPr sz="5000" b="0" i="0" u="none" strike="noStrike" cap="none">
              <a:solidFill>
                <a:srgbClr val="707070"/>
              </a:solidFill>
              <a:latin typeface="Helvetica Neue"/>
              <a:ea typeface="Helvetica Neue"/>
              <a:cs typeface="Helvetica Neue"/>
              <a:sym typeface="Helvetica Neue"/>
            </a:endParaRPr>
          </a:p>
        </p:txBody>
      </p:sp>
      <p:cxnSp>
        <p:nvCxnSpPr>
          <p:cNvPr id="649" name="Google Shape;649;p30"/>
          <p:cNvCxnSpPr/>
          <p:nvPr/>
        </p:nvCxnSpPr>
        <p:spPr>
          <a:xfrm rot="10800000">
            <a:off x="1201768" y="5361737"/>
            <a:ext cx="9766098" cy="20049"/>
          </a:xfrm>
          <a:prstGeom prst="straightConnector1">
            <a:avLst/>
          </a:prstGeom>
          <a:noFill/>
          <a:ln w="38100" cap="flat" cmpd="sng">
            <a:solidFill>
              <a:srgbClr val="DDDDDD"/>
            </a:solidFill>
            <a:prstDash val="solid"/>
            <a:miter lim="400000"/>
            <a:headEnd type="none" w="sm" len="sm"/>
            <a:tailEnd type="none" w="sm" len="sm"/>
          </a:ln>
        </p:spPr>
      </p:cxnSp>
      <p:sp>
        <p:nvSpPr>
          <p:cNvPr id="650" name="Google Shape;650;p30"/>
          <p:cNvSpPr txBox="1"/>
          <p:nvPr/>
        </p:nvSpPr>
        <p:spPr>
          <a:xfrm>
            <a:off x="22160439" y="12782736"/>
            <a:ext cx="1383647" cy="426657"/>
          </a:xfrm>
          <a:prstGeom prst="rect">
            <a:avLst/>
          </a:prstGeom>
          <a:noFill/>
          <a:ln>
            <a:noFill/>
          </a:ln>
        </p:spPr>
        <p:txBody>
          <a:bodyPr spcFirstLastPara="1" wrap="square" lIns="71425" tIns="71425" rIns="71425" bIns="71425" anchor="ctr" anchorCtr="0">
            <a:spAutoFit/>
          </a:bodyPr>
          <a:lstStyle/>
          <a:p>
            <a:pPr marL="0" marR="0" lvl="0" indent="0" algn="r" rtl="0">
              <a:lnSpc>
                <a:spcPct val="90000"/>
              </a:lnSpc>
              <a:spcBef>
                <a:spcPts val="0"/>
              </a:spcBef>
              <a:spcAft>
                <a:spcPts val="0"/>
              </a:spcAft>
              <a:buClr>
                <a:srgbClr val="72B5E4"/>
              </a:buClr>
              <a:buSzPts val="2000"/>
              <a:buFont typeface="Arial"/>
              <a:buNone/>
            </a:pPr>
            <a:r>
              <a:rPr lang="en-US" sz="2000" b="1" i="0" u="none" strike="noStrike" cap="none">
                <a:solidFill>
                  <a:srgbClr val="72B5E4"/>
                </a:solidFill>
                <a:latin typeface="Arial"/>
                <a:ea typeface="Arial"/>
                <a:cs typeface="Arial"/>
                <a:sym typeface="Arial"/>
              </a:rPr>
              <a:t>Oceanmin</a:t>
            </a:r>
            <a:endParaRPr/>
          </a:p>
        </p:txBody>
      </p:sp>
      <p:pic>
        <p:nvPicPr>
          <p:cNvPr id="651" name="Google Shape;651;p30" descr="oceanmin card 15.png"/>
          <p:cNvPicPr preferRelativeResize="0"/>
          <p:nvPr/>
        </p:nvPicPr>
        <p:blipFill rotWithShape="1">
          <a:blip r:embed="rId4">
            <a:alphaModFix/>
          </a:blip>
          <a:srcRect/>
          <a:stretch/>
        </p:blipFill>
        <p:spPr>
          <a:xfrm>
            <a:off x="14868458" y="3481851"/>
            <a:ext cx="6928741" cy="71210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656" name="Google Shape;656;p31" descr="oceanmin-1.png"/>
          <p:cNvPicPr preferRelativeResize="0"/>
          <p:nvPr/>
        </p:nvPicPr>
        <p:blipFill rotWithShape="1">
          <a:blip r:embed="rId3">
            <a:alphaModFix/>
          </a:blip>
          <a:srcRect/>
          <a:stretch/>
        </p:blipFill>
        <p:spPr>
          <a:xfrm>
            <a:off x="0" y="0"/>
            <a:ext cx="24384000" cy="13716000"/>
          </a:xfrm>
          <a:prstGeom prst="rect">
            <a:avLst/>
          </a:prstGeom>
          <a:noFill/>
          <a:ln>
            <a:noFill/>
          </a:ln>
        </p:spPr>
      </p:pic>
      <p:sp>
        <p:nvSpPr>
          <p:cNvPr id="657" name="Google Shape;657;p31"/>
          <p:cNvSpPr txBox="1"/>
          <p:nvPr/>
        </p:nvSpPr>
        <p:spPr>
          <a:xfrm>
            <a:off x="13917823" y="5043863"/>
            <a:ext cx="7524047" cy="1845609"/>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285FB0"/>
              </a:buClr>
              <a:buSzPts val="12000"/>
              <a:buFont typeface="Arial"/>
              <a:buNone/>
            </a:pPr>
            <a:r>
              <a:rPr lang="en-US" sz="12000" b="1" i="0" u="none" strike="noStrike" cap="none">
                <a:solidFill>
                  <a:srgbClr val="285FB0"/>
                </a:solidFill>
                <a:latin typeface="Arial"/>
                <a:ea typeface="Arial"/>
                <a:cs typeface="Arial"/>
                <a:sym typeface="Arial"/>
              </a:rPr>
              <a:t>Oceanmin</a:t>
            </a:r>
            <a:endParaRPr/>
          </a:p>
        </p:txBody>
      </p:sp>
      <p:pic>
        <p:nvPicPr>
          <p:cNvPr id="658" name="Google Shape;658;p31" descr="image5.png"/>
          <p:cNvPicPr preferRelativeResize="0"/>
          <p:nvPr/>
        </p:nvPicPr>
        <p:blipFill rotWithShape="1">
          <a:blip r:embed="rId4">
            <a:alphaModFix/>
          </a:blip>
          <a:srcRect/>
          <a:stretch/>
        </p:blipFill>
        <p:spPr>
          <a:xfrm>
            <a:off x="20484616" y="12562306"/>
            <a:ext cx="2818645" cy="491710"/>
          </a:xfrm>
          <a:prstGeom prst="rect">
            <a:avLst/>
          </a:prstGeom>
          <a:noFill/>
          <a:ln>
            <a:noFill/>
          </a:ln>
        </p:spPr>
      </p:pic>
      <p:sp>
        <p:nvSpPr>
          <p:cNvPr id="659" name="Google Shape;659;p31"/>
          <p:cNvSpPr txBox="1"/>
          <p:nvPr/>
        </p:nvSpPr>
        <p:spPr>
          <a:xfrm>
            <a:off x="13889248" y="6785591"/>
            <a:ext cx="7064400" cy="2006293"/>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1800"/>
              </a:spcBef>
              <a:spcAft>
                <a:spcPts val="0"/>
              </a:spcAft>
              <a:buClr>
                <a:srgbClr val="363F47"/>
              </a:buClr>
              <a:buSzPts val="5300"/>
              <a:buFont typeface="Arial"/>
              <a:buNone/>
            </a:pPr>
            <a:r>
              <a:rPr lang="en-US" sz="5300" dirty="0">
                <a:solidFill>
                  <a:srgbClr val="363F47"/>
                </a:solidFill>
              </a:rPr>
              <a:t>The body's Deep-sea Energy</a:t>
            </a:r>
            <a:endParaRPr sz="5000" b="0" i="0" u="none" strike="noStrike" cap="none" dirty="0">
              <a:solidFill>
                <a:srgbClr val="000000"/>
              </a:solidFill>
              <a:latin typeface="Helvetica Neue"/>
              <a:ea typeface="Helvetica Neue"/>
              <a:cs typeface="Helvetica Neue"/>
              <a:sym typeface="Helvetica Neue"/>
            </a:endParaRPr>
          </a:p>
        </p:txBody>
      </p:sp>
      <p:sp>
        <p:nvSpPr>
          <p:cNvPr id="2" name="Google Shape;20;p1">
            <a:extLst>
              <a:ext uri="{FF2B5EF4-FFF2-40B4-BE49-F238E27FC236}">
                <a16:creationId xmlns:a16="http://schemas.microsoft.com/office/drawing/2014/main" id="{1AA4E338-EB84-C5ED-CFAA-D12E831E5717}"/>
              </a:ext>
            </a:extLst>
          </p:cNvPr>
          <p:cNvSpPr txBox="1"/>
          <p:nvPr/>
        </p:nvSpPr>
        <p:spPr>
          <a:xfrm>
            <a:off x="8853000" y="12678600"/>
            <a:ext cx="6678000" cy="615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dirty="0"/>
              <a:t>These statements has not been evaluated by the Food and Drug Administration. This product is not intended to diagnose, treat, cure, or prevent any disease</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5"/>
          <p:cNvSpPr/>
          <p:nvPr/>
        </p:nvSpPr>
        <p:spPr>
          <a:xfrm>
            <a:off x="-178000" y="-229990"/>
            <a:ext cx="24740000" cy="14175980"/>
          </a:xfrm>
          <a:prstGeom prst="rect">
            <a:avLst/>
          </a:prstGeom>
          <a:solidFill>
            <a:srgbClr val="285FB0"/>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r>
              <a:rPr lang="en-US" sz="5000">
                <a:latin typeface="Helvetica Neue"/>
                <a:ea typeface="Helvetica Neue"/>
                <a:cs typeface="Helvetica Neue"/>
                <a:sym typeface="Helvetica Neue"/>
              </a:rPr>
              <a:t> </a:t>
            </a:r>
            <a:endParaRPr sz="5000" b="0" i="0" u="none" strike="noStrike" cap="none">
              <a:solidFill>
                <a:srgbClr val="000000"/>
              </a:solidFill>
              <a:latin typeface="Helvetica Neue"/>
              <a:ea typeface="Helvetica Neue"/>
              <a:cs typeface="Helvetica Neue"/>
              <a:sym typeface="Helvetica Neue"/>
            </a:endParaRPr>
          </a:p>
        </p:txBody>
      </p:sp>
      <p:pic>
        <p:nvPicPr>
          <p:cNvPr id="102" name="Google Shape;102;p5" descr="Изображение"/>
          <p:cNvPicPr preferRelativeResize="0"/>
          <p:nvPr/>
        </p:nvPicPr>
        <p:blipFill rotWithShape="1">
          <a:blip r:embed="rId3">
            <a:alphaModFix/>
          </a:blip>
          <a:srcRect/>
          <a:stretch/>
        </p:blipFill>
        <p:spPr>
          <a:xfrm rot="-8133371">
            <a:off x="13378048" y="1261501"/>
            <a:ext cx="10407646" cy="10407644"/>
          </a:xfrm>
          <a:prstGeom prst="rect">
            <a:avLst/>
          </a:prstGeom>
          <a:noFill/>
          <a:ln>
            <a:noFill/>
          </a:ln>
        </p:spPr>
      </p:pic>
      <p:sp>
        <p:nvSpPr>
          <p:cNvPr id="103" name="Google Shape;103;p5"/>
          <p:cNvSpPr txBox="1"/>
          <p:nvPr/>
        </p:nvSpPr>
        <p:spPr>
          <a:xfrm>
            <a:off x="22160439" y="12782736"/>
            <a:ext cx="1383647" cy="426657"/>
          </a:xfrm>
          <a:prstGeom prst="rect">
            <a:avLst/>
          </a:prstGeom>
          <a:noFill/>
          <a:ln>
            <a:noFill/>
          </a:ln>
        </p:spPr>
        <p:txBody>
          <a:bodyPr spcFirstLastPara="1" wrap="square" lIns="71425" tIns="71425" rIns="71425" bIns="71425" anchor="ctr" anchorCtr="0">
            <a:spAutoFit/>
          </a:bodyPr>
          <a:lstStyle/>
          <a:p>
            <a:pPr marL="0" marR="0" lvl="0" indent="0" algn="r" rtl="0">
              <a:lnSpc>
                <a:spcPct val="90000"/>
              </a:lnSpc>
              <a:spcBef>
                <a:spcPts val="0"/>
              </a:spcBef>
              <a:spcAft>
                <a:spcPts val="0"/>
              </a:spcAft>
              <a:buClr>
                <a:srgbClr val="72B5E4"/>
              </a:buClr>
              <a:buSzPts val="2000"/>
              <a:buFont typeface="Arial"/>
              <a:buNone/>
            </a:pPr>
            <a:r>
              <a:rPr lang="en-US" sz="2000" b="1" i="0" u="none" strike="noStrike" cap="none">
                <a:solidFill>
                  <a:srgbClr val="72B5E4"/>
                </a:solidFill>
                <a:latin typeface="Arial"/>
                <a:ea typeface="Arial"/>
                <a:cs typeface="Arial"/>
                <a:sym typeface="Arial"/>
              </a:rPr>
              <a:t>Oceanmin</a:t>
            </a:r>
            <a:endParaRPr/>
          </a:p>
        </p:txBody>
      </p:sp>
      <p:sp>
        <p:nvSpPr>
          <p:cNvPr id="104" name="Google Shape;104;p5"/>
          <p:cNvSpPr txBox="1"/>
          <p:nvPr/>
        </p:nvSpPr>
        <p:spPr>
          <a:xfrm>
            <a:off x="967840" y="1164298"/>
            <a:ext cx="22448400" cy="1917600"/>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FFFFFF"/>
              </a:buClr>
              <a:buSzPts val="6400"/>
              <a:buFont typeface="Arial"/>
              <a:buNone/>
            </a:pPr>
            <a:r>
              <a:rPr lang="en-US" sz="6400" b="1" i="0" u="none" strike="noStrike" cap="none">
                <a:solidFill>
                  <a:srgbClr val="FFFFFF"/>
                </a:solidFill>
                <a:latin typeface="Arial"/>
                <a:ea typeface="Arial"/>
                <a:cs typeface="Arial"/>
                <a:sym typeface="Arial"/>
              </a:rPr>
              <a:t>Fatigue </a:t>
            </a:r>
            <a:r>
              <a:rPr lang="en-US" sz="6400" b="1">
                <a:solidFill>
                  <a:srgbClr val="FFFFFF"/>
                </a:solidFill>
              </a:rPr>
              <a:t>starts</a:t>
            </a:r>
            <a:endParaRPr/>
          </a:p>
          <a:p>
            <a:pPr marL="0" marR="0" lvl="0" indent="0" algn="l" rtl="0">
              <a:lnSpc>
                <a:spcPct val="90000"/>
              </a:lnSpc>
              <a:spcBef>
                <a:spcPts val="0"/>
              </a:spcBef>
              <a:spcAft>
                <a:spcPts val="0"/>
              </a:spcAft>
              <a:buClr>
                <a:srgbClr val="FFFFFF"/>
              </a:buClr>
              <a:buSzPts val="6400"/>
              <a:buFont typeface="Arial"/>
              <a:buNone/>
            </a:pPr>
            <a:r>
              <a:rPr lang="en-US" sz="6400" b="1" i="0" u="none" strike="noStrike" cap="none">
                <a:solidFill>
                  <a:srgbClr val="FFFFFF"/>
                </a:solidFill>
                <a:latin typeface="Arial"/>
                <a:ea typeface="Arial"/>
                <a:cs typeface="Arial"/>
                <a:sym typeface="Arial"/>
              </a:rPr>
              <a:t>in the cells</a:t>
            </a:r>
            <a:endParaRPr sz="5000" b="0" i="0" u="none" strike="noStrike" cap="none">
              <a:solidFill>
                <a:srgbClr val="000000"/>
              </a:solidFill>
              <a:latin typeface="Helvetica Neue"/>
              <a:ea typeface="Helvetica Neue"/>
              <a:cs typeface="Helvetica Neue"/>
              <a:sym typeface="Helvetica Neue"/>
            </a:endParaRPr>
          </a:p>
        </p:txBody>
      </p:sp>
      <p:pic>
        <p:nvPicPr>
          <p:cNvPr id="105" name="Google Shape;105;p5" descr="image2.png"/>
          <p:cNvPicPr preferRelativeResize="0"/>
          <p:nvPr/>
        </p:nvPicPr>
        <p:blipFill rotWithShape="1">
          <a:blip r:embed="rId4">
            <a:alphaModFix/>
          </a:blip>
          <a:srcRect/>
          <a:stretch/>
        </p:blipFill>
        <p:spPr>
          <a:xfrm>
            <a:off x="1057090" y="12732639"/>
            <a:ext cx="1738685" cy="304618"/>
          </a:xfrm>
          <a:prstGeom prst="rect">
            <a:avLst/>
          </a:prstGeom>
          <a:noFill/>
          <a:ln>
            <a:noFill/>
          </a:ln>
        </p:spPr>
      </p:pic>
      <p:sp>
        <p:nvSpPr>
          <p:cNvPr id="106" name="Google Shape;106;p5"/>
          <p:cNvSpPr/>
          <p:nvPr/>
        </p:nvSpPr>
        <p:spPr>
          <a:xfrm>
            <a:off x="13739739" y="2103003"/>
            <a:ext cx="676181" cy="676181"/>
          </a:xfrm>
          <a:prstGeom prst="ellipse">
            <a:avLst/>
          </a:prstGeom>
          <a:solidFill>
            <a:srgbClr val="72B6E3"/>
          </a:solid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grpSp>
        <p:nvGrpSpPr>
          <p:cNvPr id="107" name="Google Shape;107;p5"/>
          <p:cNvGrpSpPr/>
          <p:nvPr/>
        </p:nvGrpSpPr>
        <p:grpSpPr>
          <a:xfrm>
            <a:off x="21642090" y="619409"/>
            <a:ext cx="1915462" cy="1349931"/>
            <a:chOff x="-1" y="-3"/>
            <a:chExt cx="1915461" cy="1349930"/>
          </a:xfrm>
        </p:grpSpPr>
        <p:sp>
          <p:nvSpPr>
            <p:cNvPr id="108" name="Google Shape;108;p5"/>
            <p:cNvSpPr/>
            <p:nvPr/>
          </p:nvSpPr>
          <p:spPr>
            <a:xfrm>
              <a:off x="-1" y="506512"/>
              <a:ext cx="843413" cy="843415"/>
            </a:xfrm>
            <a:prstGeom prst="ellipse">
              <a:avLst/>
            </a:prstGeom>
            <a:solidFill>
              <a:srgbClr val="72B6E3"/>
            </a:solid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09" name="Google Shape;109;p5"/>
            <p:cNvSpPr/>
            <p:nvPr/>
          </p:nvSpPr>
          <p:spPr>
            <a:xfrm>
              <a:off x="1239279" y="251364"/>
              <a:ext cx="676181" cy="676181"/>
            </a:xfrm>
            <a:prstGeom prst="ellipse">
              <a:avLst/>
            </a:prstGeom>
            <a:no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10" name="Google Shape;110;p5"/>
            <p:cNvSpPr/>
            <p:nvPr/>
          </p:nvSpPr>
          <p:spPr>
            <a:xfrm rot="3585743" flipH="1">
              <a:off x="716273" y="-49012"/>
              <a:ext cx="379955" cy="858718"/>
            </a:xfrm>
            <a:custGeom>
              <a:avLst/>
              <a:gdLst/>
              <a:ahLst/>
              <a:cxnLst/>
              <a:rect l="l" t="t" r="r" b="b"/>
              <a:pathLst>
                <a:path w="19934" h="21600" extrusionOk="0">
                  <a:moveTo>
                    <a:pt x="0" y="0"/>
                  </a:moveTo>
                  <a:cubicBezTo>
                    <a:pt x="6165" y="1021"/>
                    <a:pt x="11445" y="2999"/>
                    <a:pt x="15003" y="5620"/>
                  </a:cubicBezTo>
                  <a:cubicBezTo>
                    <a:pt x="21600" y="10480"/>
                    <a:pt x="21576" y="16751"/>
                    <a:pt x="14941" y="21600"/>
                  </a:cubicBezTo>
                </a:path>
              </a:pathLst>
            </a:custGeom>
            <a:noFill/>
            <a:ln w="63500" cap="rnd" cmpd="sng">
              <a:solidFill>
                <a:srgbClr val="FFFFFF"/>
              </a:solidFill>
              <a:prstDash val="dashDot"/>
              <a:round/>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grpSp>
      <p:grpSp>
        <p:nvGrpSpPr>
          <p:cNvPr id="111" name="Google Shape;111;p5"/>
          <p:cNvGrpSpPr/>
          <p:nvPr/>
        </p:nvGrpSpPr>
        <p:grpSpPr>
          <a:xfrm>
            <a:off x="10980829" y="9665862"/>
            <a:ext cx="1811405" cy="1819574"/>
            <a:chOff x="-2" y="-1"/>
            <a:chExt cx="1811404" cy="1819573"/>
          </a:xfrm>
        </p:grpSpPr>
        <p:sp>
          <p:nvSpPr>
            <p:cNvPr id="112" name="Google Shape;112;p5"/>
            <p:cNvSpPr/>
            <p:nvPr/>
          </p:nvSpPr>
          <p:spPr>
            <a:xfrm>
              <a:off x="1135221" y="966907"/>
              <a:ext cx="676181" cy="676181"/>
            </a:xfrm>
            <a:prstGeom prst="ellipse">
              <a:avLst/>
            </a:prstGeom>
            <a:solidFill>
              <a:srgbClr val="72B6E3"/>
            </a:solid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13" name="Google Shape;113;p5"/>
            <p:cNvSpPr/>
            <p:nvPr/>
          </p:nvSpPr>
          <p:spPr>
            <a:xfrm>
              <a:off x="-2" y="-1"/>
              <a:ext cx="1082292" cy="1082288"/>
            </a:xfrm>
            <a:prstGeom prst="ellipse">
              <a:avLst/>
            </a:prstGeom>
            <a:no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14" name="Google Shape;114;p5"/>
            <p:cNvSpPr/>
            <p:nvPr/>
          </p:nvSpPr>
          <p:spPr>
            <a:xfrm rot="3585743" flipH="1">
              <a:off x="454149" y="1184471"/>
              <a:ext cx="733157" cy="423517"/>
            </a:xfrm>
            <a:custGeom>
              <a:avLst/>
              <a:gdLst/>
              <a:ahLst/>
              <a:cxnLst/>
              <a:rect l="l" t="t" r="r" b="b"/>
              <a:pathLst>
                <a:path w="21600" h="20735" extrusionOk="0">
                  <a:moveTo>
                    <a:pt x="21600" y="18065"/>
                  </a:moveTo>
                  <a:cubicBezTo>
                    <a:pt x="17821" y="21238"/>
                    <a:pt x="13410" y="21600"/>
                    <a:pt x="9462" y="19062"/>
                  </a:cubicBezTo>
                  <a:cubicBezTo>
                    <a:pt x="4523" y="15886"/>
                    <a:pt x="937" y="8662"/>
                    <a:pt x="0" y="0"/>
                  </a:cubicBezTo>
                </a:path>
              </a:pathLst>
            </a:custGeom>
            <a:noFill/>
            <a:ln w="63500" cap="rnd" cmpd="sng">
              <a:solidFill>
                <a:srgbClr val="FFFFFF"/>
              </a:solidFill>
              <a:prstDash val="dashDot"/>
              <a:round/>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grpSp>
      <p:sp>
        <p:nvSpPr>
          <p:cNvPr id="115" name="Google Shape;115;p5"/>
          <p:cNvSpPr/>
          <p:nvPr/>
        </p:nvSpPr>
        <p:spPr>
          <a:xfrm>
            <a:off x="12132123" y="2251454"/>
            <a:ext cx="843413" cy="843413"/>
          </a:xfrm>
          <a:prstGeom prst="ellipse">
            <a:avLst/>
          </a:prstGeom>
          <a:solidFill>
            <a:srgbClr val="72B6E3"/>
          </a:solid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16" name="Google Shape;116;p5"/>
          <p:cNvSpPr txBox="1"/>
          <p:nvPr/>
        </p:nvSpPr>
        <p:spPr>
          <a:xfrm>
            <a:off x="17492194" y="12145995"/>
            <a:ext cx="2179355" cy="636704"/>
          </a:xfrm>
          <a:prstGeom prst="rect">
            <a:avLst/>
          </a:prstGeom>
          <a:noFill/>
          <a:ln>
            <a:noFill/>
          </a:ln>
        </p:spPr>
        <p:txBody>
          <a:bodyPr spcFirstLastPara="1" wrap="square" lIns="71425" tIns="71425" rIns="71425" bIns="71425" anchor="t" anchorCtr="0">
            <a:spAutoFit/>
          </a:bodyPr>
          <a:lstStyle/>
          <a:p>
            <a:pPr marL="0" marR="0" lvl="0" indent="0" algn="ctr" rtl="0">
              <a:lnSpc>
                <a:spcPct val="100000"/>
              </a:lnSpc>
              <a:spcBef>
                <a:spcPts val="0"/>
              </a:spcBef>
              <a:spcAft>
                <a:spcPts val="0"/>
              </a:spcAft>
              <a:buClr>
                <a:srgbClr val="CEFDFF"/>
              </a:buClr>
              <a:buSzPts val="3200"/>
              <a:buFont typeface="Arial"/>
              <a:buNone/>
            </a:pPr>
            <a:r>
              <a:rPr lang="en-US" sz="3200" b="1" i="0" u="none" strike="noStrike" cap="none">
                <a:solidFill>
                  <a:srgbClr val="CEFDFF"/>
                </a:solidFill>
                <a:latin typeface="Arial"/>
                <a:ea typeface="Arial"/>
                <a:cs typeface="Arial"/>
                <a:sym typeface="Arial"/>
              </a:rPr>
              <a:t>Cell</a:t>
            </a:r>
            <a:endParaRPr sz="3200" b="1" i="0" u="none" strike="noStrike" cap="none">
              <a:solidFill>
                <a:srgbClr val="CEFDFF"/>
              </a:solidFill>
              <a:latin typeface="Arial"/>
              <a:ea typeface="Arial"/>
              <a:cs typeface="Arial"/>
              <a:sym typeface="Arial"/>
            </a:endParaRPr>
          </a:p>
        </p:txBody>
      </p:sp>
      <p:sp>
        <p:nvSpPr>
          <p:cNvPr id="117" name="Google Shape;117;p5"/>
          <p:cNvSpPr txBox="1"/>
          <p:nvPr/>
        </p:nvSpPr>
        <p:spPr>
          <a:xfrm>
            <a:off x="967740" y="4877655"/>
            <a:ext cx="9886500" cy="5377800"/>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FFFFFF"/>
              </a:buClr>
              <a:buSzPts val="4000"/>
              <a:buFont typeface="Helvetica Neue"/>
              <a:buNone/>
            </a:pPr>
            <a:r>
              <a:rPr lang="en-US" sz="4000">
                <a:solidFill>
                  <a:srgbClr val="FFFFFF"/>
                </a:solidFill>
                <a:latin typeface="Helvetica Neue"/>
                <a:ea typeface="Helvetica Neue"/>
                <a:cs typeface="Helvetica Neue"/>
                <a:sym typeface="Helvetica Neue"/>
              </a:rPr>
              <a:t>La fatiga es la falta de energía que puede deberse a</a:t>
            </a:r>
            <a:r>
              <a:rPr lang="en-US"/>
              <a:t>       </a:t>
            </a:r>
            <a:r>
              <a:rPr lang="en-US" sz="4000" b="0" i="0" u="none" strike="noStrike" cap="none">
                <a:solidFill>
                  <a:srgbClr val="FFFFFF"/>
                </a:solidFill>
                <a:latin typeface="Helvetica Neue"/>
                <a:ea typeface="Helvetica Neue"/>
                <a:cs typeface="Helvetica Neue"/>
                <a:sym typeface="Helvetica Neue"/>
              </a:rPr>
              <a:t>which </a:t>
            </a:r>
            <a:r>
              <a:rPr lang="en-US" sz="4000">
                <a:solidFill>
                  <a:srgbClr val="FFFFFF"/>
                </a:solidFill>
                <a:latin typeface="Helvetica Neue"/>
                <a:ea typeface="Helvetica Neue"/>
                <a:cs typeface="Helvetica Neue"/>
                <a:sym typeface="Helvetica Neue"/>
              </a:rPr>
              <a:t>can result from)))</a:t>
            </a:r>
            <a:r>
              <a:rPr lang="en-US" sz="4000" b="0" i="0" u="none" strike="noStrike" cap="none">
                <a:solidFill>
                  <a:srgbClr val="FFFFFF"/>
                </a:solidFill>
                <a:latin typeface="Helvetica Neue"/>
                <a:ea typeface="Helvetica Neue"/>
                <a:cs typeface="Helvetica Neue"/>
                <a:sym typeface="Helvetica Neue"/>
              </a:rPr>
              <a:t>:</a:t>
            </a:r>
            <a:endParaRPr/>
          </a:p>
          <a:p>
            <a:pPr marL="0" marR="0" lvl="0" indent="0" algn="l" rtl="0">
              <a:lnSpc>
                <a:spcPct val="100000"/>
              </a:lnSpc>
              <a:spcBef>
                <a:spcPts val="0"/>
              </a:spcBef>
              <a:spcAft>
                <a:spcPts val="0"/>
              </a:spcAft>
              <a:buClr>
                <a:srgbClr val="FFFFFF"/>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a:p>
            <a:pPr marL="457200" marR="0" lvl="0" indent="-457200" algn="l" rtl="0">
              <a:lnSpc>
                <a:spcPct val="100000"/>
              </a:lnSpc>
              <a:spcBef>
                <a:spcPts val="0"/>
              </a:spcBef>
              <a:spcAft>
                <a:spcPts val="0"/>
              </a:spcAft>
              <a:buClr>
                <a:srgbClr val="FFFFFF"/>
              </a:buClr>
              <a:buSzPts val="3200"/>
              <a:buFont typeface="Arial"/>
              <a:buChar char="•"/>
            </a:pPr>
            <a:r>
              <a:rPr lang="en-US" sz="3200">
                <a:solidFill>
                  <a:srgbClr val="FFFFFF"/>
                </a:solidFill>
                <a:latin typeface="Helvetica Neue"/>
                <a:ea typeface="Helvetica Neue"/>
                <a:cs typeface="Helvetica Neue"/>
                <a:sym typeface="Helvetica Neue"/>
              </a:rPr>
              <a:t>D</a:t>
            </a:r>
            <a:r>
              <a:rPr lang="en-US" sz="3200" b="0" i="0" u="none" strike="noStrike" cap="none">
                <a:solidFill>
                  <a:srgbClr val="FFFFFF"/>
                </a:solidFill>
                <a:latin typeface="Helvetica Neue"/>
                <a:ea typeface="Helvetica Neue"/>
                <a:cs typeface="Helvetica Neue"/>
                <a:sym typeface="Helvetica Neue"/>
              </a:rPr>
              <a:t>eplet</a:t>
            </a:r>
            <a:r>
              <a:rPr lang="en-US" sz="3200">
                <a:solidFill>
                  <a:srgbClr val="FFFFFF"/>
                </a:solidFill>
                <a:latin typeface="Helvetica Neue"/>
                <a:ea typeface="Helvetica Neue"/>
                <a:cs typeface="Helvetica Neue"/>
                <a:sym typeface="Helvetica Neue"/>
              </a:rPr>
              <a:t>ed </a:t>
            </a:r>
            <a:r>
              <a:rPr lang="en-US" sz="3200" b="0" i="0" u="none" strike="noStrike" cap="none">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ATP </a:t>
            </a:r>
            <a:r>
              <a:rPr lang="en-US" sz="3200" b="0" i="0" u="none" strike="noStrike" cap="none">
                <a:solidFill>
                  <a:srgbClr val="FFFFFF"/>
                </a:solidFill>
                <a:latin typeface="Helvetica Neue"/>
                <a:ea typeface="Helvetica Neue"/>
                <a:cs typeface="Helvetica Neue"/>
                <a:sym typeface="Helvetica Neue"/>
              </a:rPr>
              <a:t>(</a:t>
            </a:r>
            <a:r>
              <a:rPr lang="en-US" sz="3200">
                <a:solidFill>
                  <a:schemeClr val="lt1"/>
                </a:solidFill>
              </a:rPr>
              <a:t>adenosine triphosphate)</a:t>
            </a:r>
            <a:r>
              <a:rPr lang="en-US" sz="3200" b="0" i="0" u="none" strike="noStrike" cap="none">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 molecules</a:t>
            </a:r>
            <a:r>
              <a:rPr lang="en-US" sz="3200">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 - when the ATP supply falls short during exercise you feel fatigue</a:t>
            </a:r>
            <a:r>
              <a:rPr lang="en-US" sz="3200" b="0" i="0" u="none" strike="noStrike" cap="none">
                <a:solidFill>
                  <a:srgbClr val="FFFFFF"/>
                </a:solidFill>
                <a:latin typeface="Helvetica Neue"/>
                <a:ea typeface="Helvetica Neue"/>
                <a:cs typeface="Helvetica Neue"/>
                <a:sym typeface="Helvetica Neue"/>
              </a:rPr>
              <a:t>;</a:t>
            </a:r>
            <a:endParaRPr/>
          </a:p>
          <a:p>
            <a:pPr marL="457200" marR="0" lvl="0" indent="-139700" algn="l" rtl="0">
              <a:lnSpc>
                <a:spcPct val="100000"/>
              </a:lnSpc>
              <a:spcBef>
                <a:spcPts val="0"/>
              </a:spcBef>
              <a:spcAft>
                <a:spcPts val="0"/>
              </a:spcAft>
              <a:buClr>
                <a:srgbClr val="FFFFFF"/>
              </a:buClr>
              <a:buSzPts val="5000"/>
              <a:buFont typeface="Arial"/>
              <a:buNone/>
            </a:pPr>
            <a:endParaRPr sz="5000" b="0" i="0" u="none" strike="noStrike" cap="none">
              <a:solidFill>
                <a:srgbClr val="000000"/>
              </a:solidFill>
              <a:latin typeface="Helvetica Neue"/>
              <a:ea typeface="Helvetica Neue"/>
              <a:cs typeface="Helvetica Neue"/>
              <a:sym typeface="Helvetica Neue"/>
            </a:endParaRPr>
          </a:p>
          <a:p>
            <a:pPr marL="457200" marR="0" lvl="0" indent="-457200" algn="l" rtl="0">
              <a:lnSpc>
                <a:spcPct val="100000"/>
              </a:lnSpc>
              <a:spcBef>
                <a:spcPts val="0"/>
              </a:spcBef>
              <a:spcAft>
                <a:spcPts val="0"/>
              </a:spcAft>
              <a:buClr>
                <a:srgbClr val="FFFFFF"/>
              </a:buClr>
              <a:buSzPts val="3200"/>
              <a:buFont typeface="Arial"/>
              <a:buChar char="•"/>
            </a:pPr>
            <a:r>
              <a:rPr lang="en-US" sz="3200">
                <a:solidFill>
                  <a:srgbClr val="FFFFFF"/>
                </a:solidFill>
                <a:latin typeface="Helvetica Neue"/>
                <a:ea typeface="Helvetica Neue"/>
                <a:cs typeface="Helvetica Neue"/>
                <a:sym typeface="Helvetica Neue"/>
              </a:rPr>
              <a:t>Lowered Cellular respiration - Cellular respiration is responsible for producing ATP.</a:t>
            </a:r>
            <a:endParaRPr sz="5000" b="0" i="0" u="none" strike="noStrike" cap="none">
              <a:solidFill>
                <a:srgbClr val="000000"/>
              </a:solidFill>
              <a:latin typeface="Helvetica Neue"/>
              <a:ea typeface="Helvetica Neue"/>
              <a:cs typeface="Helvetica Neue"/>
              <a:sym typeface="Helvetica Neue"/>
            </a:endParaRPr>
          </a:p>
        </p:txBody>
      </p:sp>
      <p:sp>
        <p:nvSpPr>
          <p:cNvPr id="118" name="Google Shape;118;p5"/>
          <p:cNvSpPr txBox="1"/>
          <p:nvPr/>
        </p:nvSpPr>
        <p:spPr>
          <a:xfrm>
            <a:off x="12056419" y="6427113"/>
            <a:ext cx="280560" cy="8534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5000"/>
              <a:buFont typeface="Helvetica Neue"/>
              <a:buNone/>
            </a:pPr>
            <a:r>
              <a:rPr lang="en-US" sz="5000" b="0" i="0" u="none" strike="noStrike" cap="none">
                <a:solidFill>
                  <a:srgbClr val="000000"/>
                </a:solidFill>
                <a:latin typeface="Helvetica Neue"/>
                <a:ea typeface="Helvetica Neue"/>
                <a:cs typeface="Helvetica Neue"/>
                <a:sym typeface="Helvetica Neue"/>
              </a:rPr>
              <a:t> </a:t>
            </a:r>
            <a:endParaRPr/>
          </a:p>
        </p:txBody>
      </p:sp>
      <p:sp>
        <p:nvSpPr>
          <p:cNvPr id="119" name="Google Shape;119;p5"/>
          <p:cNvSpPr txBox="1"/>
          <p:nvPr/>
        </p:nvSpPr>
        <p:spPr>
          <a:xfrm>
            <a:off x="12056419" y="6427113"/>
            <a:ext cx="280560" cy="8534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5000"/>
              <a:buFont typeface="Helvetica Neue"/>
              <a:buNone/>
            </a:pPr>
            <a:r>
              <a:rPr lang="en-US" sz="5000" b="0" i="0" u="none" strike="noStrike" cap="none">
                <a:solidFill>
                  <a:srgbClr val="000000"/>
                </a:solidFill>
                <a:latin typeface="Helvetica Neue"/>
                <a:ea typeface="Helvetica Neue"/>
                <a:cs typeface="Helvetica Neue"/>
                <a:sym typeface="Helvetica Neue"/>
              </a:rPr>
              <a:t> </a:t>
            </a:r>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6"/>
          <p:cNvSpPr/>
          <p:nvPr/>
        </p:nvSpPr>
        <p:spPr>
          <a:xfrm>
            <a:off x="-178000" y="-229990"/>
            <a:ext cx="24740000" cy="14175980"/>
          </a:xfrm>
          <a:prstGeom prst="rect">
            <a:avLst/>
          </a:prstGeom>
          <a:solidFill>
            <a:srgbClr val="285FB0"/>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25" name="Google Shape;125;p6"/>
          <p:cNvSpPr txBox="1"/>
          <p:nvPr/>
        </p:nvSpPr>
        <p:spPr>
          <a:xfrm>
            <a:off x="9682800" y="8749976"/>
            <a:ext cx="11134500" cy="2114400"/>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FFFFFF"/>
              </a:buClr>
              <a:buSzPts val="3200"/>
              <a:buFont typeface="Helvetica Neue"/>
              <a:buNone/>
            </a:pPr>
            <a:r>
              <a:rPr lang="en-US" sz="3200">
                <a:solidFill>
                  <a:srgbClr val="FFFFFF"/>
                </a:solidFill>
                <a:latin typeface="Helvetica Neue"/>
                <a:ea typeface="Helvetica Neue"/>
                <a:cs typeface="Helvetica Neue"/>
                <a:sym typeface="Helvetica Neue"/>
              </a:rPr>
              <a:t>The sodium-potassium pump system moves two potassium ions into the cell where potassium levels are high, and pumps three sodium ions out of the cell and into the extracellular fluid. This process is supported by ATP.</a:t>
            </a:r>
            <a:endParaRPr sz="3200">
              <a:solidFill>
                <a:srgbClr val="FFFFFF"/>
              </a:solidFill>
              <a:latin typeface="Helvetica Neue"/>
              <a:ea typeface="Helvetica Neue"/>
              <a:cs typeface="Helvetica Neue"/>
              <a:sym typeface="Helvetica Neue"/>
            </a:endParaRPr>
          </a:p>
        </p:txBody>
      </p:sp>
      <p:sp>
        <p:nvSpPr>
          <p:cNvPr id="126" name="Google Shape;126;p6"/>
          <p:cNvSpPr txBox="1"/>
          <p:nvPr/>
        </p:nvSpPr>
        <p:spPr>
          <a:xfrm>
            <a:off x="982556" y="1240606"/>
            <a:ext cx="8874900" cy="2533200"/>
          </a:xfrm>
          <a:prstGeom prst="rect">
            <a:avLst/>
          </a:prstGeom>
          <a:noFill/>
          <a:ln>
            <a:noFill/>
          </a:ln>
        </p:spPr>
        <p:txBody>
          <a:bodyPr spcFirstLastPara="1" wrap="square" lIns="71425" tIns="71425" rIns="71425" bIns="71425" anchor="ctr" anchorCtr="0">
            <a:spAutoFit/>
          </a:bodyPr>
          <a:lstStyle/>
          <a:p>
            <a:pPr marL="0" marR="0" lvl="0" indent="0" algn="l" rtl="0">
              <a:lnSpc>
                <a:spcPct val="110000"/>
              </a:lnSpc>
              <a:spcBef>
                <a:spcPts val="0"/>
              </a:spcBef>
              <a:spcAft>
                <a:spcPts val="0"/>
              </a:spcAft>
              <a:buClr>
                <a:srgbClr val="FFFFFF"/>
              </a:buClr>
              <a:buSzPts val="4000"/>
              <a:buFont typeface="Helvetica Neue"/>
              <a:buNone/>
            </a:pPr>
            <a:r>
              <a:rPr lang="en-US" sz="4000" b="1">
                <a:solidFill>
                  <a:srgbClr val="E36C09"/>
                </a:solidFill>
                <a:latin typeface="Helvetica Neue"/>
                <a:ea typeface="Helvetica Neue"/>
                <a:cs typeface="Helvetica Neue"/>
                <a:sym typeface="Helvetica Neue"/>
              </a:rPr>
              <a:t>Mitochondria </a:t>
            </a:r>
            <a:r>
              <a:rPr lang="en-US" sz="4000" b="1">
                <a:solidFill>
                  <a:srgbClr val="FFFFFF"/>
                </a:solidFill>
                <a:latin typeface="Helvetica Neue"/>
                <a:ea typeface="Helvetica Neue"/>
                <a:cs typeface="Helvetica Neue"/>
                <a:sym typeface="Helvetica Neue"/>
              </a:rPr>
              <a:t>p</a:t>
            </a:r>
            <a:r>
              <a:rPr lang="en-US" sz="4000" b="1" i="0" u="none" strike="noStrike" cap="none">
                <a:solidFill>
                  <a:srgbClr val="FFFFFF"/>
                </a:solidFill>
                <a:latin typeface="Helvetica Neue"/>
                <a:ea typeface="Helvetica Neue"/>
                <a:cs typeface="Helvetica Neue"/>
                <a:sym typeface="Helvetica Neue"/>
              </a:rPr>
              <a:t>roduces ATP molecules </a:t>
            </a:r>
            <a:r>
              <a:rPr lang="en-US" sz="4000" b="0" i="0" u="none" strike="noStrike" cap="none">
                <a:solidFill>
                  <a:srgbClr val="FFFFFF"/>
                </a:solidFill>
                <a:latin typeface="Helvetica Neue"/>
                <a:ea typeface="Helvetica Neue"/>
                <a:cs typeface="Helvetica Neue"/>
                <a:sym typeface="Helvetica Neue"/>
              </a:rPr>
              <a:t>—</a:t>
            </a:r>
            <a:r>
              <a:rPr lang="en-US" sz="3200" b="0" i="0" u="none" strike="noStrike" cap="none">
                <a:solidFill>
                  <a:srgbClr val="FFFFFF"/>
                </a:solidFill>
                <a:latin typeface="Helvetica Neue"/>
                <a:ea typeface="Helvetica Neue"/>
                <a:cs typeface="Helvetica Neue"/>
                <a:sym typeface="Helvetica Neue"/>
              </a:rPr>
              <a:t> </a:t>
            </a:r>
            <a:endParaRPr sz="3200" b="0" i="0" u="none" strike="noStrike" cap="none">
              <a:solidFill>
                <a:srgbClr val="FFFFFF"/>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FFFFFF"/>
              </a:buClr>
              <a:buSzPts val="3200"/>
              <a:buFont typeface="Helvetica Neue"/>
              <a:buNone/>
            </a:pPr>
            <a:r>
              <a:rPr lang="en-US" sz="3200" b="0" i="0" u="none" strike="noStrike" cap="none">
                <a:solidFill>
                  <a:srgbClr val="FFFFFF"/>
                </a:solidFill>
                <a:latin typeface="Helvetica Neue"/>
                <a:ea typeface="Helvetica Neue"/>
                <a:cs typeface="Helvetica Neue"/>
                <a:sym typeface="Helvetica Neue"/>
              </a:rPr>
              <a:t>microscopic "power stations“</a:t>
            </a:r>
            <a:endParaRPr/>
          </a:p>
          <a:p>
            <a:pPr marL="0" marR="0" lvl="0" indent="0" algn="l" rtl="0">
              <a:lnSpc>
                <a:spcPct val="110000"/>
              </a:lnSpc>
              <a:spcBef>
                <a:spcPts val="0"/>
              </a:spcBef>
              <a:spcAft>
                <a:spcPts val="0"/>
              </a:spcAft>
              <a:buClr>
                <a:srgbClr val="FFFFFF"/>
              </a:buClr>
              <a:buSzPts val="3200"/>
              <a:buFont typeface="Helvetica Neue"/>
              <a:buNone/>
            </a:pPr>
            <a:r>
              <a:rPr lang="en-US" sz="3200" b="0" i="0" u="none" strike="noStrike" cap="none">
                <a:solidFill>
                  <a:srgbClr val="FFFFFF"/>
                </a:solidFill>
                <a:latin typeface="Helvetica Neue"/>
                <a:ea typeface="Helvetica Neue"/>
                <a:cs typeface="Helvetica Neue"/>
                <a:sym typeface="Helvetica Neue"/>
              </a:rPr>
              <a:t>located inside each cell.</a:t>
            </a:r>
            <a:endParaRPr sz="5000" b="0" i="0" u="none" strike="noStrike" cap="none">
              <a:solidFill>
                <a:srgbClr val="000000"/>
              </a:solidFill>
              <a:latin typeface="Helvetica Neue"/>
              <a:ea typeface="Helvetica Neue"/>
              <a:cs typeface="Helvetica Neue"/>
              <a:sym typeface="Helvetica Neue"/>
            </a:endParaRPr>
          </a:p>
        </p:txBody>
      </p:sp>
      <p:grpSp>
        <p:nvGrpSpPr>
          <p:cNvPr id="127" name="Google Shape;127;p6"/>
          <p:cNvGrpSpPr/>
          <p:nvPr/>
        </p:nvGrpSpPr>
        <p:grpSpPr>
          <a:xfrm>
            <a:off x="8595791" y="-3729979"/>
            <a:ext cx="15327050" cy="10103977"/>
            <a:chOff x="-1" y="0"/>
            <a:chExt cx="15327048" cy="10103976"/>
          </a:xfrm>
        </p:grpSpPr>
        <p:pic>
          <p:nvPicPr>
            <p:cNvPr id="128" name="Google Shape;128;p6" descr="Picture 2"/>
            <p:cNvPicPr preferRelativeResize="0"/>
            <p:nvPr/>
          </p:nvPicPr>
          <p:blipFill rotWithShape="1">
            <a:blip r:embed="rId3">
              <a:alphaModFix/>
            </a:blip>
            <a:srcRect/>
            <a:stretch/>
          </p:blipFill>
          <p:spPr>
            <a:xfrm>
              <a:off x="8293087" y="5597388"/>
              <a:ext cx="6210758" cy="4506588"/>
            </a:xfrm>
            <a:prstGeom prst="rect">
              <a:avLst/>
            </a:prstGeom>
            <a:noFill/>
            <a:ln>
              <a:noFill/>
            </a:ln>
          </p:spPr>
        </p:pic>
        <p:pic>
          <p:nvPicPr>
            <p:cNvPr id="129" name="Google Shape;129;p6" descr="Изображение"/>
            <p:cNvPicPr preferRelativeResize="0"/>
            <p:nvPr/>
          </p:nvPicPr>
          <p:blipFill rotWithShape="1">
            <a:blip r:embed="rId4">
              <a:alphaModFix/>
            </a:blip>
            <a:srcRect/>
            <a:stretch/>
          </p:blipFill>
          <p:spPr>
            <a:xfrm rot="-8133371">
              <a:off x="1343946" y="1343946"/>
              <a:ext cx="6490191" cy="6490193"/>
            </a:xfrm>
            <a:prstGeom prst="rect">
              <a:avLst/>
            </a:prstGeom>
            <a:noFill/>
            <a:ln>
              <a:noFill/>
            </a:ln>
          </p:spPr>
        </p:pic>
        <p:sp>
          <p:nvSpPr>
            <p:cNvPr id="130" name="Google Shape;130;p6"/>
            <p:cNvSpPr/>
            <p:nvPr/>
          </p:nvSpPr>
          <p:spPr>
            <a:xfrm rot="3106317" flipH="1">
              <a:off x="5281356" y="7166658"/>
              <a:ext cx="3697221" cy="1749961"/>
            </a:xfrm>
            <a:custGeom>
              <a:avLst/>
              <a:gdLst/>
              <a:ahLst/>
              <a:cxnLst/>
              <a:rect l="l" t="t" r="r" b="b"/>
              <a:pathLst>
                <a:path w="21600" h="20782" extrusionOk="0">
                  <a:moveTo>
                    <a:pt x="0" y="0"/>
                  </a:moveTo>
                  <a:cubicBezTo>
                    <a:pt x="1676" y="10562"/>
                    <a:pt x="6082" y="18381"/>
                    <a:pt x="11457" y="20329"/>
                  </a:cubicBezTo>
                  <a:cubicBezTo>
                    <a:pt x="14964" y="21600"/>
                    <a:pt x="18579" y="20177"/>
                    <a:pt x="21600" y="16336"/>
                  </a:cubicBezTo>
                </a:path>
              </a:pathLst>
            </a:custGeom>
            <a:noFill/>
            <a:ln w="50800" cap="flat" cmpd="sng">
              <a:solidFill>
                <a:srgbClr val="FFFFFF"/>
              </a:solidFill>
              <a:prstDash val="solid"/>
              <a:round/>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31" name="Google Shape;131;p6"/>
            <p:cNvSpPr/>
            <p:nvPr/>
          </p:nvSpPr>
          <p:spPr>
            <a:xfrm>
              <a:off x="13568544" y="5039242"/>
              <a:ext cx="1323589" cy="1323591"/>
            </a:xfrm>
            <a:prstGeom prst="ellipse">
              <a:avLst/>
            </a:prstGeom>
            <a:no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32" name="Google Shape;132;p6"/>
            <p:cNvSpPr/>
            <p:nvPr/>
          </p:nvSpPr>
          <p:spPr>
            <a:xfrm>
              <a:off x="13332596" y="5379061"/>
              <a:ext cx="1795483" cy="64395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71425" tIns="71425" rIns="71425" bIns="71425" anchor="ctr" anchorCtr="0">
              <a:spAutoFit/>
            </a:bodyPr>
            <a:lstStyle/>
            <a:p>
              <a:pPr marL="0" marR="0" lvl="0" indent="0" algn="ctr" rtl="0">
                <a:lnSpc>
                  <a:spcPct val="110000"/>
                </a:lnSpc>
                <a:spcBef>
                  <a:spcPts val="0"/>
                </a:spcBef>
                <a:spcAft>
                  <a:spcPts val="0"/>
                </a:spcAft>
                <a:buClr>
                  <a:srgbClr val="FFFFFF"/>
                </a:buClr>
                <a:buSzPts val="3200"/>
                <a:buFont typeface="Helvetica Neue"/>
                <a:buNone/>
              </a:pPr>
              <a:r>
                <a:rPr lang="en-US" sz="3200" b="0" i="0" u="none" strike="noStrike" cap="none">
                  <a:solidFill>
                    <a:srgbClr val="FFFFFF"/>
                  </a:solidFill>
                  <a:latin typeface="Helvetica Neue"/>
                  <a:ea typeface="Helvetica Neue"/>
                  <a:cs typeface="Helvetica Neue"/>
                  <a:sym typeface="Helvetica Neue"/>
                </a:rPr>
                <a:t>АТP</a:t>
              </a:r>
              <a:endParaRPr sz="3200" b="0" i="0" u="none" strike="noStrike" cap="none">
                <a:solidFill>
                  <a:srgbClr val="FFFFFF"/>
                </a:solidFill>
                <a:latin typeface="Helvetica Neue"/>
                <a:ea typeface="Helvetica Neue"/>
                <a:cs typeface="Helvetica Neue"/>
                <a:sym typeface="Helvetica Neue"/>
              </a:endParaRPr>
            </a:p>
          </p:txBody>
        </p:sp>
        <p:sp>
          <p:nvSpPr>
            <p:cNvPr id="133" name="Google Shape;133;p6"/>
            <p:cNvSpPr/>
            <p:nvPr/>
          </p:nvSpPr>
          <p:spPr>
            <a:xfrm>
              <a:off x="11317369" y="5411775"/>
              <a:ext cx="1323589" cy="1323591"/>
            </a:xfrm>
            <a:prstGeom prst="ellipse">
              <a:avLst/>
            </a:prstGeom>
            <a:no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34" name="Google Shape;134;p6"/>
            <p:cNvSpPr/>
            <p:nvPr/>
          </p:nvSpPr>
          <p:spPr>
            <a:xfrm>
              <a:off x="11081422" y="5751594"/>
              <a:ext cx="1795483" cy="64395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71425" tIns="71425" rIns="71425" bIns="71425" anchor="ctr" anchorCtr="0">
              <a:spAutoFit/>
            </a:bodyPr>
            <a:lstStyle/>
            <a:p>
              <a:pPr marL="0" marR="0" lvl="0" indent="0" algn="ctr" rtl="0">
                <a:lnSpc>
                  <a:spcPct val="110000"/>
                </a:lnSpc>
                <a:spcBef>
                  <a:spcPts val="0"/>
                </a:spcBef>
                <a:spcAft>
                  <a:spcPts val="0"/>
                </a:spcAft>
                <a:buClr>
                  <a:srgbClr val="FFFFFF"/>
                </a:buClr>
                <a:buSzPts val="3200"/>
                <a:buFont typeface="Helvetica Neue"/>
                <a:buNone/>
              </a:pPr>
              <a:r>
                <a:rPr lang="en-US" sz="3200" b="0" i="0" u="none" strike="noStrike" cap="none">
                  <a:solidFill>
                    <a:srgbClr val="FFFFFF"/>
                  </a:solidFill>
                  <a:latin typeface="Helvetica Neue"/>
                  <a:ea typeface="Helvetica Neue"/>
                  <a:cs typeface="Helvetica Neue"/>
                  <a:sym typeface="Helvetica Neue"/>
                </a:rPr>
                <a:t>АТP</a:t>
              </a:r>
              <a:endParaRPr sz="3200" b="0" i="0" u="none" strike="noStrike" cap="none">
                <a:solidFill>
                  <a:srgbClr val="FFFFFF"/>
                </a:solidFill>
                <a:latin typeface="Helvetica Neue"/>
                <a:ea typeface="Helvetica Neue"/>
                <a:cs typeface="Helvetica Neue"/>
                <a:sym typeface="Helvetica Neue"/>
              </a:endParaRPr>
            </a:p>
          </p:txBody>
        </p:sp>
        <p:sp>
          <p:nvSpPr>
            <p:cNvPr id="135" name="Google Shape;135;p6"/>
            <p:cNvSpPr/>
            <p:nvPr/>
          </p:nvSpPr>
          <p:spPr>
            <a:xfrm>
              <a:off x="10596744" y="4560495"/>
              <a:ext cx="600069" cy="600069"/>
            </a:xfrm>
            <a:prstGeom prst="ellipse">
              <a:avLst/>
            </a:prstGeom>
            <a:no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36" name="Google Shape;136;p6"/>
            <p:cNvSpPr/>
            <p:nvPr/>
          </p:nvSpPr>
          <p:spPr>
            <a:xfrm>
              <a:off x="7860511" y="6160695"/>
              <a:ext cx="600069" cy="600071"/>
            </a:xfrm>
            <a:prstGeom prst="ellipse">
              <a:avLst/>
            </a:prstGeom>
            <a:no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37" name="Google Shape;137;p6"/>
            <p:cNvSpPr/>
            <p:nvPr/>
          </p:nvSpPr>
          <p:spPr>
            <a:xfrm>
              <a:off x="13067511" y="6744895"/>
              <a:ext cx="600069" cy="600071"/>
            </a:xfrm>
            <a:prstGeom prst="ellipse">
              <a:avLst/>
            </a:prstGeom>
            <a:no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38" name="Google Shape;138;p6"/>
            <p:cNvSpPr/>
            <p:nvPr/>
          </p:nvSpPr>
          <p:spPr>
            <a:xfrm>
              <a:off x="14726978" y="4057108"/>
              <a:ext cx="600069" cy="600069"/>
            </a:xfrm>
            <a:prstGeom prst="ellipse">
              <a:avLst/>
            </a:prstGeom>
            <a:no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grpSp>
      <p:sp>
        <p:nvSpPr>
          <p:cNvPr id="139" name="Google Shape;139;p6"/>
          <p:cNvSpPr txBox="1"/>
          <p:nvPr/>
        </p:nvSpPr>
        <p:spPr>
          <a:xfrm>
            <a:off x="22160439" y="12782735"/>
            <a:ext cx="1383647" cy="426657"/>
          </a:xfrm>
          <a:prstGeom prst="rect">
            <a:avLst/>
          </a:prstGeom>
          <a:noFill/>
          <a:ln>
            <a:noFill/>
          </a:ln>
        </p:spPr>
        <p:txBody>
          <a:bodyPr spcFirstLastPara="1" wrap="square" lIns="71425" tIns="71425" rIns="71425" bIns="71425" anchor="ctr" anchorCtr="0">
            <a:spAutoFit/>
          </a:bodyPr>
          <a:lstStyle/>
          <a:p>
            <a:pPr marL="0" marR="0" lvl="0" indent="0" algn="r" rtl="0">
              <a:lnSpc>
                <a:spcPct val="90000"/>
              </a:lnSpc>
              <a:spcBef>
                <a:spcPts val="0"/>
              </a:spcBef>
              <a:spcAft>
                <a:spcPts val="0"/>
              </a:spcAft>
              <a:buClr>
                <a:srgbClr val="72B5E4"/>
              </a:buClr>
              <a:buSzPts val="2000"/>
              <a:buFont typeface="Arial"/>
              <a:buNone/>
            </a:pPr>
            <a:r>
              <a:rPr lang="en-US" sz="2000" b="1" i="0" u="none" strike="noStrike" cap="none">
                <a:solidFill>
                  <a:srgbClr val="72B5E4"/>
                </a:solidFill>
                <a:latin typeface="Arial"/>
                <a:ea typeface="Arial"/>
                <a:cs typeface="Arial"/>
                <a:sym typeface="Arial"/>
              </a:rPr>
              <a:t>Oceanmin</a:t>
            </a:r>
            <a:endParaRPr/>
          </a:p>
        </p:txBody>
      </p:sp>
      <p:pic>
        <p:nvPicPr>
          <p:cNvPr id="140" name="Google Shape;140;p6" descr="image2.png"/>
          <p:cNvPicPr preferRelativeResize="0"/>
          <p:nvPr/>
        </p:nvPicPr>
        <p:blipFill rotWithShape="1">
          <a:blip r:embed="rId5">
            <a:alphaModFix/>
          </a:blip>
          <a:srcRect/>
          <a:stretch/>
        </p:blipFill>
        <p:spPr>
          <a:xfrm>
            <a:off x="1057090" y="12732639"/>
            <a:ext cx="1738685" cy="304618"/>
          </a:xfrm>
          <a:prstGeom prst="rect">
            <a:avLst/>
          </a:prstGeom>
          <a:noFill/>
          <a:ln>
            <a:noFill/>
          </a:ln>
        </p:spPr>
      </p:pic>
      <p:sp>
        <p:nvSpPr>
          <p:cNvPr id="141" name="Google Shape;141;p6"/>
          <p:cNvSpPr txBox="1"/>
          <p:nvPr/>
        </p:nvSpPr>
        <p:spPr>
          <a:xfrm>
            <a:off x="10980329" y="12431484"/>
            <a:ext cx="7735800" cy="1129500"/>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FFFFFF"/>
              </a:buClr>
              <a:buSzPts val="3200"/>
              <a:buFont typeface="Helvetica Neue"/>
              <a:buNone/>
            </a:pPr>
            <a:r>
              <a:rPr lang="en-US" sz="3200" b="1" i="0" u="none" strike="noStrike" cap="none">
                <a:solidFill>
                  <a:srgbClr val="FFFFFF"/>
                </a:solidFill>
                <a:latin typeface="Helvetica Neue"/>
                <a:ea typeface="Helvetica Neue"/>
                <a:cs typeface="Helvetica Neue"/>
                <a:sym typeface="Helvetica Neue"/>
              </a:rPr>
              <a:t>An indispensable participant in both processes </a:t>
            </a:r>
            <a:r>
              <a:rPr lang="en-US" sz="3200" b="1" i="0" u="none" strike="noStrike" cap="none">
                <a:solidFill>
                  <a:srgbClr val="FFFFFF"/>
                </a:solidFill>
                <a:latin typeface="Helvetica Neue"/>
                <a:ea typeface="Helvetica Neue"/>
                <a:cs typeface="Helvetica Neue"/>
                <a:sym typeface="Helvetica Neue"/>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is</a:t>
            </a:r>
            <a:r>
              <a:rPr lang="en-US" sz="3200" b="1" i="0" u="none" strike="noStrike" cap="none">
                <a:solidFill>
                  <a:srgbClr val="FFFFFF"/>
                </a:solidFill>
                <a:latin typeface="Helvetica Neue"/>
                <a:ea typeface="Helvetica Neue"/>
                <a:cs typeface="Helvetica Neue"/>
                <a:sym typeface="Helvetica Neue"/>
              </a:rPr>
              <a:t> </a:t>
            </a:r>
            <a:r>
              <a:rPr lang="en-US" sz="3200" b="1" i="0" u="none" strike="noStrike" cap="none">
                <a:solidFill>
                  <a:srgbClr val="81C1FD"/>
                </a:solidFill>
                <a:latin typeface="Helvetica Neue"/>
                <a:ea typeface="Helvetica Neue"/>
                <a:cs typeface="Helvetica Neue"/>
                <a:sym typeface="Helvetica Neue"/>
              </a:rPr>
              <a:t>MAGNESIUM</a:t>
            </a:r>
            <a:r>
              <a:rPr lang="en-US" sz="3200" b="1" i="0" u="none" strike="noStrike" cap="none">
                <a:solidFill>
                  <a:srgbClr val="FFFFFF"/>
                </a:solidFill>
                <a:latin typeface="Helvetica Neue"/>
                <a:ea typeface="Helvetica Neue"/>
                <a:cs typeface="Helvetica Neue"/>
                <a:sym typeface="Helvetica Neue"/>
              </a:rPr>
              <a:t> (Mg)</a:t>
            </a:r>
            <a:endParaRPr sz="5000" b="0" i="0" u="none" strike="noStrike" cap="none">
              <a:solidFill>
                <a:srgbClr val="6CE9FC"/>
              </a:solidFill>
              <a:latin typeface="Helvetica Neue"/>
              <a:ea typeface="Helvetica Neue"/>
              <a:cs typeface="Helvetica Neue"/>
              <a:sym typeface="Helvetica Neue"/>
            </a:endParaRPr>
          </a:p>
        </p:txBody>
      </p:sp>
      <p:pic>
        <p:nvPicPr>
          <p:cNvPr id="142" name="Google Shape;142;p6" descr="Изображение"/>
          <p:cNvPicPr preferRelativeResize="0"/>
          <p:nvPr/>
        </p:nvPicPr>
        <p:blipFill rotWithShape="1">
          <a:blip r:embed="rId6">
            <a:alphaModFix/>
          </a:blip>
          <a:srcRect/>
          <a:stretch/>
        </p:blipFill>
        <p:spPr>
          <a:xfrm>
            <a:off x="9567484" y="12732638"/>
            <a:ext cx="868813" cy="868813"/>
          </a:xfrm>
          <a:prstGeom prst="rect">
            <a:avLst/>
          </a:prstGeom>
          <a:noFill/>
          <a:ln>
            <a:noFill/>
          </a:ln>
        </p:spPr>
      </p:pic>
      <p:sp>
        <p:nvSpPr>
          <p:cNvPr id="143" name="Google Shape;143;p6"/>
          <p:cNvSpPr txBox="1"/>
          <p:nvPr/>
        </p:nvSpPr>
        <p:spPr>
          <a:xfrm>
            <a:off x="9280973" y="7660533"/>
            <a:ext cx="11134500" cy="759900"/>
          </a:xfrm>
          <a:prstGeom prst="rect">
            <a:avLst/>
          </a:prstGeom>
          <a:noFill/>
          <a:ln>
            <a:noFill/>
          </a:ln>
        </p:spPr>
        <p:txBody>
          <a:bodyPr spcFirstLastPara="1" wrap="square" lIns="71425" tIns="71425" rIns="71425" bIns="71425" anchor="ctr" anchorCtr="0">
            <a:spAutoFit/>
          </a:bodyPr>
          <a:lstStyle/>
          <a:p>
            <a:pPr marL="0" marR="0" lvl="0" indent="0" algn="l" rtl="0">
              <a:lnSpc>
                <a:spcPct val="100000"/>
              </a:lnSpc>
              <a:spcBef>
                <a:spcPts val="0"/>
              </a:spcBef>
              <a:spcAft>
                <a:spcPts val="0"/>
              </a:spcAft>
              <a:buClr>
                <a:srgbClr val="FFF297"/>
              </a:buClr>
              <a:buSzPts val="4000"/>
              <a:buFont typeface="Helvetica Neue"/>
              <a:buNone/>
            </a:pPr>
            <a:r>
              <a:rPr lang="en-US" sz="4000" b="1">
                <a:solidFill>
                  <a:srgbClr val="FFF297"/>
                </a:solidFill>
                <a:latin typeface="Helvetica Neue"/>
                <a:ea typeface="Helvetica Neue"/>
                <a:cs typeface="Helvetica Neue"/>
                <a:sym typeface="Helvetica Neue"/>
              </a:rPr>
              <a:t>Sodium–Potassium pump system</a:t>
            </a:r>
            <a:endParaRPr sz="4000" b="1">
              <a:solidFill>
                <a:srgbClr val="FFF297"/>
              </a:solidFill>
              <a:latin typeface="Helvetica Neue"/>
              <a:ea typeface="Helvetica Neue"/>
              <a:cs typeface="Helvetica Neue"/>
              <a:sym typeface="Helvetica Neue"/>
            </a:endParaRPr>
          </a:p>
        </p:txBody>
      </p:sp>
      <p:grpSp>
        <p:nvGrpSpPr>
          <p:cNvPr id="144" name="Google Shape;144;p6"/>
          <p:cNvGrpSpPr/>
          <p:nvPr/>
        </p:nvGrpSpPr>
        <p:grpSpPr>
          <a:xfrm>
            <a:off x="-138333" y="5633329"/>
            <a:ext cx="8741940" cy="8800581"/>
            <a:chOff x="0" y="-2"/>
            <a:chExt cx="8741940" cy="8800581"/>
          </a:xfrm>
        </p:grpSpPr>
        <p:grpSp>
          <p:nvGrpSpPr>
            <p:cNvPr id="145" name="Google Shape;145;p6"/>
            <p:cNvGrpSpPr/>
            <p:nvPr/>
          </p:nvGrpSpPr>
          <p:grpSpPr>
            <a:xfrm>
              <a:off x="0" y="-2"/>
              <a:ext cx="8741940" cy="8800581"/>
              <a:chOff x="0" y="0"/>
              <a:chExt cx="8741938" cy="8800579"/>
            </a:xfrm>
          </p:grpSpPr>
          <p:sp>
            <p:nvSpPr>
              <p:cNvPr id="146" name="Google Shape;146;p6"/>
              <p:cNvSpPr/>
              <p:nvPr/>
            </p:nvSpPr>
            <p:spPr>
              <a:xfrm>
                <a:off x="4860" y="0"/>
                <a:ext cx="8732219" cy="8783019"/>
              </a:xfrm>
              <a:prstGeom prst="ellipse">
                <a:avLst/>
              </a:prstGeom>
              <a:solidFill>
                <a:srgbClr val="FFFFFF"/>
              </a:solidFill>
              <a:ln w="25400" cap="flat" cmpd="sng">
                <a:solidFill>
                  <a:schemeClr val="accent1"/>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47" name="Google Shape;147;p6"/>
              <p:cNvSpPr/>
              <p:nvPr/>
            </p:nvSpPr>
            <p:spPr>
              <a:xfrm>
                <a:off x="3518" y="14606"/>
                <a:ext cx="8735120" cy="4985574"/>
              </a:xfrm>
              <a:custGeom>
                <a:avLst/>
                <a:gdLst/>
                <a:ahLst/>
                <a:cxnLst/>
                <a:rect l="l" t="t" r="r" b="b"/>
                <a:pathLst>
                  <a:path w="21496" h="19855" extrusionOk="0">
                    <a:moveTo>
                      <a:pt x="18343" y="5065"/>
                    </a:moveTo>
                    <a:cubicBezTo>
                      <a:pt x="20464" y="8460"/>
                      <a:pt x="21550" y="12937"/>
                      <a:pt x="21494" y="17428"/>
                    </a:cubicBezTo>
                    <a:cubicBezTo>
                      <a:pt x="18943" y="18763"/>
                      <a:pt x="16297" y="19564"/>
                      <a:pt x="13620" y="19811"/>
                    </a:cubicBezTo>
                    <a:cubicBezTo>
                      <a:pt x="12750" y="19892"/>
                      <a:pt x="11865" y="19910"/>
                      <a:pt x="11040" y="19447"/>
                    </a:cubicBezTo>
                    <a:cubicBezTo>
                      <a:pt x="10091" y="18915"/>
                      <a:pt x="9326" y="17801"/>
                      <a:pt x="8465" y="16972"/>
                    </a:cubicBezTo>
                    <a:cubicBezTo>
                      <a:pt x="5830" y="14438"/>
                      <a:pt x="2525" y="14618"/>
                      <a:pt x="2" y="17432"/>
                    </a:cubicBezTo>
                    <a:cubicBezTo>
                      <a:pt x="-50" y="12943"/>
                      <a:pt x="1030" y="8462"/>
                      <a:pt x="3149" y="5065"/>
                    </a:cubicBezTo>
                    <a:cubicBezTo>
                      <a:pt x="7363" y="-1690"/>
                      <a:pt x="14125" y="-1686"/>
                      <a:pt x="18343" y="5065"/>
                    </a:cubicBezTo>
                    <a:close/>
                  </a:path>
                </a:pathLst>
              </a:custGeom>
              <a:solidFill>
                <a:srgbClr val="CBDFF5"/>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48" name="Google Shape;148;p6"/>
              <p:cNvSpPr/>
              <p:nvPr/>
            </p:nvSpPr>
            <p:spPr>
              <a:xfrm rot="10800000" flipH="1">
                <a:off x="3517" y="3698877"/>
                <a:ext cx="8735120" cy="5094324"/>
              </a:xfrm>
              <a:custGeom>
                <a:avLst/>
                <a:gdLst/>
                <a:ahLst/>
                <a:cxnLst/>
                <a:rect l="l" t="t" r="r" b="b"/>
                <a:pathLst>
                  <a:path w="21496" h="18890" extrusionOk="0">
                    <a:moveTo>
                      <a:pt x="18343" y="4716"/>
                    </a:moveTo>
                    <a:cubicBezTo>
                      <a:pt x="20464" y="7877"/>
                      <a:pt x="21550" y="12045"/>
                      <a:pt x="21494" y="16226"/>
                    </a:cubicBezTo>
                    <a:cubicBezTo>
                      <a:pt x="21369" y="16560"/>
                      <a:pt x="21216" y="16868"/>
                      <a:pt x="21040" y="17144"/>
                    </a:cubicBezTo>
                    <a:cubicBezTo>
                      <a:pt x="19192" y="20027"/>
                      <a:pt x="16251" y="18478"/>
                      <a:pt x="13620" y="18446"/>
                    </a:cubicBezTo>
                    <a:cubicBezTo>
                      <a:pt x="12748" y="18435"/>
                      <a:pt x="11848" y="18618"/>
                      <a:pt x="11040" y="18107"/>
                    </a:cubicBezTo>
                    <a:cubicBezTo>
                      <a:pt x="10108" y="17517"/>
                      <a:pt x="9468" y="16087"/>
                      <a:pt x="8465" y="15802"/>
                    </a:cubicBezTo>
                    <a:cubicBezTo>
                      <a:pt x="7222" y="15449"/>
                      <a:pt x="6200" y="16906"/>
                      <a:pt x="5076" y="17634"/>
                    </a:cubicBezTo>
                    <a:cubicBezTo>
                      <a:pt x="3352" y="18750"/>
                      <a:pt x="1351" y="18197"/>
                      <a:pt x="2" y="16230"/>
                    </a:cubicBezTo>
                    <a:cubicBezTo>
                      <a:pt x="-50" y="12051"/>
                      <a:pt x="1030" y="7879"/>
                      <a:pt x="3149" y="4716"/>
                    </a:cubicBezTo>
                    <a:cubicBezTo>
                      <a:pt x="7363" y="-1573"/>
                      <a:pt x="14125" y="-1570"/>
                      <a:pt x="18343" y="4716"/>
                    </a:cubicBezTo>
                    <a:close/>
                  </a:path>
                </a:pathLst>
              </a:custGeom>
              <a:solidFill>
                <a:srgbClr val="5B87C3"/>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49" name="Google Shape;149;p6"/>
              <p:cNvSpPr/>
              <p:nvPr/>
            </p:nvSpPr>
            <p:spPr>
              <a:xfrm>
                <a:off x="0" y="58638"/>
                <a:ext cx="8741938" cy="8741941"/>
              </a:xfrm>
              <a:prstGeom prst="ellipse">
                <a:avLst/>
              </a:prstGeom>
              <a:blipFill rotWithShape="1">
                <a:blip r:embed="rId7">
                  <a:alphaModFix/>
                </a:blip>
                <a:stretch>
                  <a:fillRect/>
                </a:stretch>
              </a:blip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grpSp>
        <p:sp>
          <p:nvSpPr>
            <p:cNvPr id="150" name="Google Shape;150;p6"/>
            <p:cNvSpPr/>
            <p:nvPr/>
          </p:nvSpPr>
          <p:spPr>
            <a:xfrm>
              <a:off x="2007406" y="1758850"/>
              <a:ext cx="600071" cy="600071"/>
            </a:xfrm>
            <a:prstGeom prst="ellipse">
              <a:avLst/>
            </a:prstGeom>
            <a:solidFill>
              <a:srgbClr val="72B6E3"/>
            </a:solid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51" name="Google Shape;151;p6"/>
            <p:cNvSpPr/>
            <p:nvPr/>
          </p:nvSpPr>
          <p:spPr>
            <a:xfrm>
              <a:off x="1768851" y="1571095"/>
              <a:ext cx="501447" cy="501447"/>
            </a:xfrm>
            <a:prstGeom prst="ellipse">
              <a:avLst/>
            </a:prstGeom>
            <a:solidFill>
              <a:srgbClr val="72B6E3"/>
            </a:solid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52" name="Google Shape;152;p6"/>
            <p:cNvSpPr/>
            <p:nvPr/>
          </p:nvSpPr>
          <p:spPr>
            <a:xfrm>
              <a:off x="1108451" y="2035424"/>
              <a:ext cx="501447" cy="501447"/>
            </a:xfrm>
            <a:prstGeom prst="ellipse">
              <a:avLst/>
            </a:prstGeom>
            <a:solidFill>
              <a:srgbClr val="72B6E3"/>
            </a:solid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53" name="Google Shape;153;p6"/>
            <p:cNvSpPr/>
            <p:nvPr/>
          </p:nvSpPr>
          <p:spPr>
            <a:xfrm>
              <a:off x="718985" y="1408891"/>
              <a:ext cx="501447" cy="501447"/>
            </a:xfrm>
            <a:prstGeom prst="ellipse">
              <a:avLst/>
            </a:prstGeom>
            <a:solidFill>
              <a:srgbClr val="72B6E3"/>
            </a:solid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54" name="Google Shape;154;p6"/>
            <p:cNvSpPr/>
            <p:nvPr/>
          </p:nvSpPr>
          <p:spPr>
            <a:xfrm>
              <a:off x="2056717" y="4338359"/>
              <a:ext cx="501447" cy="501447"/>
            </a:xfrm>
            <a:prstGeom prst="ellipse">
              <a:avLst/>
            </a:prstGeom>
            <a:solidFill>
              <a:srgbClr val="72B6E3"/>
            </a:solid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55" name="Google Shape;155;p6"/>
            <p:cNvSpPr/>
            <p:nvPr/>
          </p:nvSpPr>
          <p:spPr>
            <a:xfrm>
              <a:off x="1447117" y="6754281"/>
              <a:ext cx="501447" cy="501447"/>
            </a:xfrm>
            <a:prstGeom prst="ellipse">
              <a:avLst/>
            </a:prstGeom>
            <a:solidFill>
              <a:srgbClr val="72B6E3"/>
            </a:solid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56" name="Google Shape;156;p6"/>
            <p:cNvSpPr/>
            <p:nvPr/>
          </p:nvSpPr>
          <p:spPr>
            <a:xfrm rot="3106317" flipH="1">
              <a:off x="2015583" y="5994966"/>
              <a:ext cx="414348" cy="1055503"/>
            </a:xfrm>
            <a:custGeom>
              <a:avLst/>
              <a:gdLst/>
              <a:ahLst/>
              <a:cxnLst/>
              <a:rect l="l" t="t" r="r" b="b"/>
              <a:pathLst>
                <a:path w="19996" h="21600" extrusionOk="0">
                  <a:moveTo>
                    <a:pt x="19996" y="0"/>
                  </a:moveTo>
                  <a:cubicBezTo>
                    <a:pt x="13736" y="1643"/>
                    <a:pt x="8604" y="3954"/>
                    <a:pt x="5114" y="6703"/>
                  </a:cubicBezTo>
                  <a:cubicBezTo>
                    <a:pt x="-708" y="11289"/>
                    <a:pt x="-1604" y="16715"/>
                    <a:pt x="2655" y="21600"/>
                  </a:cubicBezTo>
                </a:path>
              </a:pathLst>
            </a:custGeom>
            <a:noFill/>
            <a:ln w="38100" cap="flat" cmpd="sng">
              <a:solidFill>
                <a:srgbClr val="FFFFFF"/>
              </a:solidFill>
              <a:prstDash val="solid"/>
              <a:round/>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57" name="Google Shape;157;p6"/>
            <p:cNvSpPr/>
            <p:nvPr/>
          </p:nvSpPr>
          <p:spPr>
            <a:xfrm rot="3106317" flipH="1">
              <a:off x="1811897" y="1666571"/>
              <a:ext cx="1352909" cy="748926"/>
            </a:xfrm>
            <a:custGeom>
              <a:avLst/>
              <a:gdLst/>
              <a:ahLst/>
              <a:cxnLst/>
              <a:rect l="l" t="t" r="r" b="b"/>
              <a:pathLst>
                <a:path w="21600" h="21600" extrusionOk="0">
                  <a:moveTo>
                    <a:pt x="21600" y="0"/>
                  </a:moveTo>
                  <a:cubicBezTo>
                    <a:pt x="16034" y="430"/>
                    <a:pt x="10669" y="3883"/>
                    <a:pt x="6207" y="9908"/>
                  </a:cubicBezTo>
                  <a:cubicBezTo>
                    <a:pt x="3797" y="13163"/>
                    <a:pt x="1699" y="17113"/>
                    <a:pt x="0" y="21600"/>
                  </a:cubicBezTo>
                </a:path>
              </a:pathLst>
            </a:custGeom>
            <a:noFill/>
            <a:ln w="38100" cap="flat" cmpd="sng">
              <a:solidFill>
                <a:srgbClr val="285FB0"/>
              </a:solidFill>
              <a:prstDash val="solid"/>
              <a:round/>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58" name="Google Shape;158;p6"/>
            <p:cNvSpPr txBox="1"/>
            <p:nvPr/>
          </p:nvSpPr>
          <p:spPr>
            <a:xfrm>
              <a:off x="1409698" y="1786657"/>
              <a:ext cx="1795500" cy="511200"/>
            </a:xfrm>
            <a:prstGeom prst="rect">
              <a:avLst/>
            </a:prstGeom>
            <a:noFill/>
            <a:ln>
              <a:noFill/>
            </a:ln>
          </p:spPr>
          <p:txBody>
            <a:bodyPr spcFirstLastPara="1" wrap="square" lIns="71425" tIns="71425" rIns="71425" bIns="71425" anchor="ctr" anchorCtr="0">
              <a:spAutoFit/>
            </a:bodyPr>
            <a:lstStyle/>
            <a:p>
              <a:pPr marL="0" marR="0" lvl="0" indent="0" algn="ctr" rtl="0">
                <a:lnSpc>
                  <a:spcPct val="110000"/>
                </a:lnSpc>
                <a:spcBef>
                  <a:spcPts val="0"/>
                </a:spcBef>
                <a:spcAft>
                  <a:spcPts val="0"/>
                </a:spcAft>
                <a:buClr>
                  <a:srgbClr val="363F47"/>
                </a:buClr>
                <a:buSzPts val="2400"/>
                <a:buFont typeface="Helvetica Neue"/>
                <a:buNone/>
              </a:pPr>
              <a:r>
                <a:rPr lang="en-US" sz="2400" b="0" i="0" u="none" strike="noStrike" cap="none">
                  <a:solidFill>
                    <a:srgbClr val="363F47"/>
                  </a:solidFill>
                  <a:latin typeface="Helvetica Neue"/>
                  <a:ea typeface="Helvetica Neue"/>
                  <a:cs typeface="Helvetica Neue"/>
                  <a:sym typeface="Helvetica Neue"/>
                </a:rPr>
                <a:t>Na</a:t>
              </a:r>
              <a:endParaRPr/>
            </a:p>
          </p:txBody>
        </p:sp>
        <p:sp>
          <p:nvSpPr>
            <p:cNvPr id="159" name="Google Shape;159;p6"/>
            <p:cNvSpPr txBox="1"/>
            <p:nvPr/>
          </p:nvSpPr>
          <p:spPr>
            <a:xfrm>
              <a:off x="71966" y="1442129"/>
              <a:ext cx="1795500" cy="435000"/>
            </a:xfrm>
            <a:prstGeom prst="rect">
              <a:avLst/>
            </a:prstGeom>
            <a:noFill/>
            <a:ln>
              <a:noFill/>
            </a:ln>
          </p:spPr>
          <p:txBody>
            <a:bodyPr spcFirstLastPara="1" wrap="square" lIns="71425" tIns="71425" rIns="71425" bIns="71425" anchor="ctr" anchorCtr="0">
              <a:spAutoFit/>
            </a:bodyPr>
            <a:lstStyle/>
            <a:p>
              <a:pPr marL="0" marR="0" lvl="0" indent="0" algn="ctr" rtl="0">
                <a:lnSpc>
                  <a:spcPct val="110000"/>
                </a:lnSpc>
                <a:spcBef>
                  <a:spcPts val="0"/>
                </a:spcBef>
                <a:spcAft>
                  <a:spcPts val="0"/>
                </a:spcAft>
                <a:buClr>
                  <a:srgbClr val="363F47"/>
                </a:buClr>
                <a:buSzPts val="1900"/>
                <a:buFont typeface="Helvetica Neue"/>
                <a:buNone/>
              </a:pPr>
              <a:r>
                <a:rPr lang="en-US" sz="1900" b="0" i="0" u="none" strike="noStrike" cap="none">
                  <a:solidFill>
                    <a:srgbClr val="363F47"/>
                  </a:solidFill>
                  <a:latin typeface="Helvetica Neue"/>
                  <a:ea typeface="Helvetica Neue"/>
                  <a:cs typeface="Helvetica Neue"/>
                  <a:sym typeface="Helvetica Neue"/>
                </a:rPr>
                <a:t>Na</a:t>
              </a:r>
              <a:endParaRPr/>
            </a:p>
          </p:txBody>
        </p:sp>
        <p:sp>
          <p:nvSpPr>
            <p:cNvPr id="160" name="Google Shape;160;p6"/>
            <p:cNvSpPr txBox="1"/>
            <p:nvPr/>
          </p:nvSpPr>
          <p:spPr>
            <a:xfrm>
              <a:off x="800098" y="6806542"/>
              <a:ext cx="1795500" cy="435000"/>
            </a:xfrm>
            <a:prstGeom prst="rect">
              <a:avLst/>
            </a:prstGeom>
            <a:noFill/>
            <a:ln>
              <a:noFill/>
            </a:ln>
          </p:spPr>
          <p:txBody>
            <a:bodyPr spcFirstLastPara="1" wrap="square" lIns="71425" tIns="71425" rIns="71425" bIns="71425" anchor="ctr" anchorCtr="0">
              <a:spAutoFit/>
            </a:bodyPr>
            <a:lstStyle/>
            <a:p>
              <a:pPr marL="0" marR="0" lvl="0" indent="0" algn="ctr" rtl="0">
                <a:lnSpc>
                  <a:spcPct val="110000"/>
                </a:lnSpc>
                <a:spcBef>
                  <a:spcPts val="0"/>
                </a:spcBef>
                <a:spcAft>
                  <a:spcPts val="0"/>
                </a:spcAft>
                <a:buClr>
                  <a:srgbClr val="363F47"/>
                </a:buClr>
                <a:buSzPts val="1900"/>
                <a:buFont typeface="Helvetica Neue"/>
                <a:buNone/>
              </a:pPr>
              <a:r>
                <a:rPr lang="en-US" sz="1900" b="0" i="0" u="none" strike="noStrike" cap="none">
                  <a:solidFill>
                    <a:srgbClr val="363F47"/>
                  </a:solidFill>
                  <a:latin typeface="Helvetica Neue"/>
                  <a:ea typeface="Helvetica Neue"/>
                  <a:cs typeface="Helvetica Neue"/>
                  <a:sym typeface="Helvetica Neue"/>
                </a:rPr>
                <a:t>Na</a:t>
              </a:r>
              <a:endParaRPr/>
            </a:p>
          </p:txBody>
        </p:sp>
        <p:sp>
          <p:nvSpPr>
            <p:cNvPr id="161" name="Google Shape;161;p6"/>
            <p:cNvSpPr/>
            <p:nvPr/>
          </p:nvSpPr>
          <p:spPr>
            <a:xfrm>
              <a:off x="2546370" y="7095078"/>
              <a:ext cx="401263" cy="401261"/>
            </a:xfrm>
            <a:prstGeom prst="ellipse">
              <a:avLst/>
            </a:prstGeom>
            <a:solidFill>
              <a:srgbClr val="72B6E3"/>
            </a:solid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62" name="Google Shape;162;p6"/>
            <p:cNvSpPr txBox="1"/>
            <p:nvPr/>
          </p:nvSpPr>
          <p:spPr>
            <a:xfrm>
              <a:off x="1409698" y="4371597"/>
              <a:ext cx="1795500" cy="435000"/>
            </a:xfrm>
            <a:prstGeom prst="rect">
              <a:avLst/>
            </a:prstGeom>
            <a:noFill/>
            <a:ln>
              <a:noFill/>
            </a:ln>
          </p:spPr>
          <p:txBody>
            <a:bodyPr spcFirstLastPara="1" wrap="square" lIns="71425" tIns="71425" rIns="71425" bIns="71425" anchor="ctr" anchorCtr="0">
              <a:spAutoFit/>
            </a:bodyPr>
            <a:lstStyle/>
            <a:p>
              <a:pPr marL="0" marR="0" lvl="0" indent="0" algn="ctr" rtl="0">
                <a:lnSpc>
                  <a:spcPct val="110000"/>
                </a:lnSpc>
                <a:spcBef>
                  <a:spcPts val="0"/>
                </a:spcBef>
                <a:spcAft>
                  <a:spcPts val="0"/>
                </a:spcAft>
                <a:buClr>
                  <a:srgbClr val="363F47"/>
                </a:buClr>
                <a:buSzPts val="1900"/>
                <a:buFont typeface="Helvetica Neue"/>
                <a:buNone/>
              </a:pPr>
              <a:r>
                <a:rPr lang="en-US" sz="1900" b="0" i="0" u="none" strike="noStrike" cap="none">
                  <a:solidFill>
                    <a:srgbClr val="363F47"/>
                  </a:solidFill>
                  <a:latin typeface="Helvetica Neue"/>
                  <a:ea typeface="Helvetica Neue"/>
                  <a:cs typeface="Helvetica Neue"/>
                  <a:sym typeface="Helvetica Neue"/>
                </a:rPr>
                <a:t>Na</a:t>
              </a:r>
              <a:endParaRPr/>
            </a:p>
          </p:txBody>
        </p:sp>
        <p:sp>
          <p:nvSpPr>
            <p:cNvPr id="163" name="Google Shape;163;p6"/>
            <p:cNvSpPr/>
            <p:nvPr/>
          </p:nvSpPr>
          <p:spPr>
            <a:xfrm>
              <a:off x="5090762" y="6405203"/>
              <a:ext cx="600071" cy="600069"/>
            </a:xfrm>
            <a:prstGeom prst="ellipse">
              <a:avLst/>
            </a:prstGeom>
            <a:solidFill>
              <a:srgbClr val="E3D163"/>
            </a:solid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64" name="Google Shape;164;p6"/>
            <p:cNvSpPr/>
            <p:nvPr/>
          </p:nvSpPr>
          <p:spPr>
            <a:xfrm>
              <a:off x="7021162" y="2205735"/>
              <a:ext cx="600071" cy="600071"/>
            </a:xfrm>
            <a:prstGeom prst="ellipse">
              <a:avLst/>
            </a:prstGeom>
            <a:solidFill>
              <a:srgbClr val="E3D163"/>
            </a:solid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65" name="Google Shape;165;p6"/>
            <p:cNvSpPr/>
            <p:nvPr/>
          </p:nvSpPr>
          <p:spPr>
            <a:xfrm>
              <a:off x="6566594" y="6405203"/>
              <a:ext cx="600071" cy="600069"/>
            </a:xfrm>
            <a:prstGeom prst="ellipse">
              <a:avLst/>
            </a:prstGeom>
            <a:solidFill>
              <a:srgbClr val="E3D163"/>
            </a:solid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66" name="Google Shape;166;p6"/>
            <p:cNvSpPr/>
            <p:nvPr/>
          </p:nvSpPr>
          <p:spPr>
            <a:xfrm>
              <a:off x="5928083" y="6919751"/>
              <a:ext cx="401263" cy="401263"/>
            </a:xfrm>
            <a:prstGeom prst="ellipse">
              <a:avLst/>
            </a:prstGeom>
            <a:solidFill>
              <a:srgbClr val="E3D163"/>
            </a:solid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67" name="Google Shape;167;p6"/>
            <p:cNvSpPr/>
            <p:nvPr/>
          </p:nvSpPr>
          <p:spPr>
            <a:xfrm>
              <a:off x="5966183" y="6385568"/>
              <a:ext cx="401263" cy="401263"/>
            </a:xfrm>
            <a:prstGeom prst="ellipse">
              <a:avLst/>
            </a:prstGeom>
            <a:solidFill>
              <a:srgbClr val="E3D163"/>
            </a:solid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68" name="Google Shape;168;p6"/>
            <p:cNvSpPr/>
            <p:nvPr/>
          </p:nvSpPr>
          <p:spPr>
            <a:xfrm>
              <a:off x="7045876" y="6932451"/>
              <a:ext cx="401263" cy="401263"/>
            </a:xfrm>
            <a:prstGeom prst="ellipse">
              <a:avLst/>
            </a:prstGeom>
            <a:solidFill>
              <a:srgbClr val="E3D163"/>
            </a:solid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69" name="Google Shape;169;p6"/>
            <p:cNvSpPr txBox="1"/>
            <p:nvPr/>
          </p:nvSpPr>
          <p:spPr>
            <a:xfrm>
              <a:off x="6423454" y="2218434"/>
              <a:ext cx="1795500" cy="574800"/>
            </a:xfrm>
            <a:prstGeom prst="rect">
              <a:avLst/>
            </a:prstGeom>
            <a:noFill/>
            <a:ln>
              <a:noFill/>
            </a:ln>
          </p:spPr>
          <p:txBody>
            <a:bodyPr spcFirstLastPara="1" wrap="square" lIns="71425" tIns="71425" rIns="71425" bIns="71425" anchor="ctr" anchorCtr="0">
              <a:spAutoFit/>
            </a:bodyPr>
            <a:lstStyle/>
            <a:p>
              <a:pPr marL="0" marR="0" lvl="0" indent="0" algn="ctr" rtl="0">
                <a:lnSpc>
                  <a:spcPct val="110000"/>
                </a:lnSpc>
                <a:spcBef>
                  <a:spcPts val="0"/>
                </a:spcBef>
                <a:spcAft>
                  <a:spcPts val="0"/>
                </a:spcAft>
                <a:buClr>
                  <a:srgbClr val="363F47"/>
                </a:buClr>
                <a:buSzPts val="2800"/>
                <a:buFont typeface="Helvetica Neue"/>
                <a:buNone/>
              </a:pPr>
              <a:r>
                <a:rPr lang="en-US" sz="2800" b="0" i="0" u="none" strike="noStrike" cap="none">
                  <a:solidFill>
                    <a:srgbClr val="363F47"/>
                  </a:solidFill>
                  <a:latin typeface="Helvetica Neue"/>
                  <a:ea typeface="Helvetica Neue"/>
                  <a:cs typeface="Helvetica Neue"/>
                  <a:sym typeface="Helvetica Neue"/>
                </a:rPr>
                <a:t>K</a:t>
              </a:r>
              <a:endParaRPr/>
            </a:p>
          </p:txBody>
        </p:sp>
        <p:sp>
          <p:nvSpPr>
            <p:cNvPr id="170" name="Google Shape;170;p6"/>
            <p:cNvSpPr txBox="1"/>
            <p:nvPr/>
          </p:nvSpPr>
          <p:spPr>
            <a:xfrm>
              <a:off x="4493054" y="6417902"/>
              <a:ext cx="1795500" cy="574800"/>
            </a:xfrm>
            <a:prstGeom prst="rect">
              <a:avLst/>
            </a:prstGeom>
            <a:noFill/>
            <a:ln>
              <a:noFill/>
            </a:ln>
          </p:spPr>
          <p:txBody>
            <a:bodyPr spcFirstLastPara="1" wrap="square" lIns="71425" tIns="71425" rIns="71425" bIns="71425" anchor="ctr" anchorCtr="0">
              <a:spAutoFit/>
            </a:bodyPr>
            <a:lstStyle/>
            <a:p>
              <a:pPr marL="0" marR="0" lvl="0" indent="0" algn="ctr" rtl="0">
                <a:lnSpc>
                  <a:spcPct val="110000"/>
                </a:lnSpc>
                <a:spcBef>
                  <a:spcPts val="0"/>
                </a:spcBef>
                <a:spcAft>
                  <a:spcPts val="0"/>
                </a:spcAft>
                <a:buClr>
                  <a:srgbClr val="363F47"/>
                </a:buClr>
                <a:buSzPts val="2800"/>
                <a:buFont typeface="Helvetica Neue"/>
                <a:buNone/>
              </a:pPr>
              <a:r>
                <a:rPr lang="en-US" sz="2800" b="0" i="0" u="none" strike="noStrike" cap="none">
                  <a:solidFill>
                    <a:srgbClr val="363F47"/>
                  </a:solidFill>
                  <a:latin typeface="Helvetica Neue"/>
                  <a:ea typeface="Helvetica Neue"/>
                  <a:cs typeface="Helvetica Neue"/>
                  <a:sym typeface="Helvetica Neue"/>
                </a:rPr>
                <a:t>K</a:t>
              </a:r>
              <a:endParaRPr/>
            </a:p>
          </p:txBody>
        </p:sp>
        <p:sp>
          <p:nvSpPr>
            <p:cNvPr id="171" name="Google Shape;171;p6"/>
            <p:cNvSpPr txBox="1"/>
            <p:nvPr/>
          </p:nvSpPr>
          <p:spPr>
            <a:xfrm>
              <a:off x="5968886" y="6417903"/>
              <a:ext cx="1795500" cy="574800"/>
            </a:xfrm>
            <a:prstGeom prst="rect">
              <a:avLst/>
            </a:prstGeom>
            <a:noFill/>
            <a:ln>
              <a:noFill/>
            </a:ln>
          </p:spPr>
          <p:txBody>
            <a:bodyPr spcFirstLastPara="1" wrap="square" lIns="71425" tIns="71425" rIns="71425" bIns="71425" anchor="ctr" anchorCtr="0">
              <a:spAutoFit/>
            </a:bodyPr>
            <a:lstStyle/>
            <a:p>
              <a:pPr marL="0" marR="0" lvl="0" indent="0" algn="ctr" rtl="0">
                <a:lnSpc>
                  <a:spcPct val="110000"/>
                </a:lnSpc>
                <a:spcBef>
                  <a:spcPts val="0"/>
                </a:spcBef>
                <a:spcAft>
                  <a:spcPts val="0"/>
                </a:spcAft>
                <a:buClr>
                  <a:srgbClr val="363F47"/>
                </a:buClr>
                <a:buSzPts val="2800"/>
                <a:buFont typeface="Helvetica Neue"/>
                <a:buNone/>
              </a:pPr>
              <a:r>
                <a:rPr lang="en-US" sz="2800" b="0" i="0" u="none" strike="noStrike" cap="none">
                  <a:solidFill>
                    <a:srgbClr val="363F47"/>
                  </a:solidFill>
                  <a:latin typeface="Helvetica Neue"/>
                  <a:ea typeface="Helvetica Neue"/>
                  <a:cs typeface="Helvetica Neue"/>
                  <a:sym typeface="Helvetica Neue"/>
                </a:rPr>
                <a:t>K</a:t>
              </a:r>
              <a:endParaRPr/>
            </a:p>
          </p:txBody>
        </p:sp>
      </p:grpSp>
      <p:sp>
        <p:nvSpPr>
          <p:cNvPr id="172" name="Google Shape;172;p6"/>
          <p:cNvSpPr txBox="1"/>
          <p:nvPr/>
        </p:nvSpPr>
        <p:spPr>
          <a:xfrm>
            <a:off x="19338289" y="6414207"/>
            <a:ext cx="3136788" cy="565851"/>
          </a:xfrm>
          <a:prstGeom prst="rect">
            <a:avLst/>
          </a:prstGeom>
          <a:noFill/>
          <a:ln>
            <a:noFill/>
          </a:ln>
        </p:spPr>
        <p:txBody>
          <a:bodyPr spcFirstLastPara="1" wrap="square" lIns="71425" tIns="71425" rIns="71425" bIns="71425" anchor="ctr" anchorCtr="0">
            <a:spAutoFit/>
          </a:bodyPr>
          <a:lstStyle/>
          <a:p>
            <a:pPr marL="0" marR="0" lvl="0" indent="0" algn="l" rtl="0">
              <a:lnSpc>
                <a:spcPct val="110000"/>
              </a:lnSpc>
              <a:spcBef>
                <a:spcPts val="0"/>
              </a:spcBef>
              <a:spcAft>
                <a:spcPts val="0"/>
              </a:spcAft>
              <a:buClr>
                <a:srgbClr val="EF877B"/>
              </a:buClr>
              <a:buSzPts val="2700"/>
              <a:buFont typeface="Helvetica Neue"/>
              <a:buNone/>
            </a:pPr>
            <a:r>
              <a:rPr lang="en-US" sz="2700" b="1" i="0" u="none" strike="noStrike" cap="none">
                <a:solidFill>
                  <a:srgbClr val="EF877B"/>
                </a:solidFill>
                <a:latin typeface="Helvetica Neue"/>
                <a:ea typeface="Helvetica Neue"/>
                <a:cs typeface="Helvetica Neue"/>
                <a:sym typeface="Helvetica Neue"/>
              </a:rPr>
              <a:t>mitochondria</a:t>
            </a:r>
            <a:endParaRPr sz="2700" b="1" i="0" u="none" strike="noStrike" cap="none">
              <a:solidFill>
                <a:srgbClr val="EF877B"/>
              </a:solidFill>
              <a:latin typeface="Helvetica Neue"/>
              <a:ea typeface="Helvetica Neue"/>
              <a:cs typeface="Helvetica Neue"/>
              <a:sym typeface="Helvetica Neue"/>
            </a:endParaRPr>
          </a:p>
        </p:txBody>
      </p:sp>
      <p:sp>
        <p:nvSpPr>
          <p:cNvPr id="173" name="Google Shape;173;p6"/>
          <p:cNvSpPr/>
          <p:nvPr/>
        </p:nvSpPr>
        <p:spPr>
          <a:xfrm rot="3106317" flipH="1">
            <a:off x="7903101" y="6590928"/>
            <a:ext cx="1966843" cy="1424311"/>
          </a:xfrm>
          <a:custGeom>
            <a:avLst/>
            <a:gdLst/>
            <a:ahLst/>
            <a:cxnLst/>
            <a:rect l="l" t="t" r="r" b="b"/>
            <a:pathLst>
              <a:path w="21600" h="21163" extrusionOk="0">
                <a:moveTo>
                  <a:pt x="21600" y="21163"/>
                </a:moveTo>
                <a:cubicBezTo>
                  <a:pt x="20417" y="14626"/>
                  <a:pt x="17520" y="8892"/>
                  <a:pt x="13448" y="5028"/>
                </a:cubicBezTo>
                <a:cubicBezTo>
                  <a:pt x="9529" y="1309"/>
                  <a:pt x="4771" y="-437"/>
                  <a:pt x="0" y="93"/>
                </a:cubicBezTo>
              </a:path>
            </a:pathLst>
          </a:custGeom>
          <a:noFill/>
          <a:ln w="38100" cap="flat" cmpd="sng">
            <a:solidFill>
              <a:srgbClr val="FFFFFF"/>
            </a:solidFill>
            <a:prstDash val="solid"/>
            <a:round/>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7"/>
          <p:cNvSpPr/>
          <p:nvPr/>
        </p:nvSpPr>
        <p:spPr>
          <a:xfrm>
            <a:off x="-178000" y="-229990"/>
            <a:ext cx="24740100" cy="14175900"/>
          </a:xfrm>
          <a:prstGeom prst="rect">
            <a:avLst/>
          </a:prstGeom>
          <a:solidFill>
            <a:srgbClr val="285FB0"/>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79" name="Google Shape;179;p7"/>
          <p:cNvSpPr txBox="1"/>
          <p:nvPr/>
        </p:nvSpPr>
        <p:spPr>
          <a:xfrm>
            <a:off x="22160439" y="12782735"/>
            <a:ext cx="1383647" cy="426657"/>
          </a:xfrm>
          <a:prstGeom prst="rect">
            <a:avLst/>
          </a:prstGeom>
          <a:noFill/>
          <a:ln>
            <a:noFill/>
          </a:ln>
        </p:spPr>
        <p:txBody>
          <a:bodyPr spcFirstLastPara="1" wrap="square" lIns="71425" tIns="71425" rIns="71425" bIns="71425" anchor="ctr" anchorCtr="0">
            <a:spAutoFit/>
          </a:bodyPr>
          <a:lstStyle/>
          <a:p>
            <a:pPr marL="0" marR="0" lvl="0" indent="0" algn="r" rtl="0">
              <a:lnSpc>
                <a:spcPct val="90000"/>
              </a:lnSpc>
              <a:spcBef>
                <a:spcPts val="0"/>
              </a:spcBef>
              <a:spcAft>
                <a:spcPts val="0"/>
              </a:spcAft>
              <a:buClr>
                <a:srgbClr val="72B5E4"/>
              </a:buClr>
              <a:buSzPts val="2000"/>
              <a:buFont typeface="Arial"/>
              <a:buNone/>
            </a:pPr>
            <a:r>
              <a:rPr lang="en-US" sz="2000" b="1" i="0" u="none" strike="noStrike" cap="none">
                <a:solidFill>
                  <a:srgbClr val="72B5E4"/>
                </a:solidFill>
                <a:latin typeface="Arial"/>
                <a:ea typeface="Arial"/>
                <a:cs typeface="Arial"/>
                <a:sym typeface="Arial"/>
              </a:rPr>
              <a:t>Oceanmin</a:t>
            </a:r>
            <a:endParaRPr/>
          </a:p>
        </p:txBody>
      </p:sp>
      <p:sp>
        <p:nvSpPr>
          <p:cNvPr id="180" name="Google Shape;180;p7"/>
          <p:cNvSpPr txBox="1"/>
          <p:nvPr/>
        </p:nvSpPr>
        <p:spPr>
          <a:xfrm>
            <a:off x="967840" y="4076832"/>
            <a:ext cx="4896535" cy="1030658"/>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FFFFFF"/>
              </a:buClr>
              <a:buSzPts val="6400"/>
              <a:buFont typeface="Arial"/>
              <a:buNone/>
            </a:pPr>
            <a:r>
              <a:rPr lang="en-US" sz="6400" b="1" i="0" u="none" strike="noStrike" cap="none">
                <a:solidFill>
                  <a:srgbClr val="FFFFFF"/>
                </a:solidFill>
                <a:latin typeface="Arial"/>
                <a:ea typeface="Arial"/>
                <a:cs typeface="Arial"/>
                <a:sym typeface="Arial"/>
              </a:rPr>
              <a:t>Magnesium</a:t>
            </a:r>
            <a:endParaRPr sz="6400" b="1" i="0" u="none" strike="noStrike" cap="none">
              <a:solidFill>
                <a:srgbClr val="FFFFFF"/>
              </a:solidFill>
              <a:latin typeface="Arial"/>
              <a:ea typeface="Arial"/>
              <a:cs typeface="Arial"/>
              <a:sym typeface="Arial"/>
            </a:endParaRPr>
          </a:p>
        </p:txBody>
      </p:sp>
      <p:pic>
        <p:nvPicPr>
          <p:cNvPr id="181" name="Google Shape;181;p7" descr="image2.png"/>
          <p:cNvPicPr preferRelativeResize="0"/>
          <p:nvPr/>
        </p:nvPicPr>
        <p:blipFill rotWithShape="1">
          <a:blip r:embed="rId3">
            <a:alphaModFix/>
          </a:blip>
          <a:srcRect/>
          <a:stretch/>
        </p:blipFill>
        <p:spPr>
          <a:xfrm>
            <a:off x="1057090" y="12732639"/>
            <a:ext cx="1738685" cy="304618"/>
          </a:xfrm>
          <a:prstGeom prst="rect">
            <a:avLst/>
          </a:prstGeom>
          <a:noFill/>
          <a:ln>
            <a:noFill/>
          </a:ln>
        </p:spPr>
      </p:pic>
      <p:sp>
        <p:nvSpPr>
          <p:cNvPr id="182" name="Google Shape;182;p7"/>
          <p:cNvSpPr txBox="1"/>
          <p:nvPr/>
        </p:nvSpPr>
        <p:spPr>
          <a:xfrm>
            <a:off x="-1797256" y="657683"/>
            <a:ext cx="22100780" cy="8534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5000"/>
              <a:buFont typeface="Helvetica Neue"/>
              <a:buNone/>
            </a:pPr>
            <a:r>
              <a:rPr lang="en-US" sz="5000" b="0" i="0" u="none" strike="noStrike" cap="none">
                <a:solidFill>
                  <a:srgbClr val="000000"/>
                </a:solidFill>
                <a:latin typeface="Helvetica Neue"/>
                <a:ea typeface="Helvetica Neue"/>
                <a:cs typeface="Helvetica Neue"/>
                <a:sym typeface="Helvetica Neue"/>
              </a:rPr>
              <a:t> </a:t>
            </a:r>
            <a:endParaRPr/>
          </a:p>
        </p:txBody>
      </p:sp>
      <p:sp>
        <p:nvSpPr>
          <p:cNvPr id="183" name="Google Shape;183;p7"/>
          <p:cNvSpPr txBox="1"/>
          <p:nvPr/>
        </p:nvSpPr>
        <p:spPr>
          <a:xfrm>
            <a:off x="2196196" y="10826780"/>
            <a:ext cx="9475500" cy="1077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3200"/>
              <a:buFont typeface="Helvetica Neue"/>
              <a:buNone/>
            </a:pPr>
            <a:r>
              <a:rPr lang="en-US" sz="3200" b="1" i="0" u="none" strike="noStrike" cap="none">
                <a:solidFill>
                  <a:srgbClr val="FFFFFF"/>
                </a:solidFill>
                <a:latin typeface="Helvetica Neue"/>
                <a:ea typeface="Helvetica Neue"/>
                <a:cs typeface="Helvetica Neue"/>
                <a:sym typeface="Helvetica Neue"/>
              </a:rPr>
              <a:t>Therefore,</a:t>
            </a:r>
            <a:r>
              <a:rPr lang="en-US" sz="3200" b="1">
                <a:solidFill>
                  <a:srgbClr val="FFFFFF"/>
                </a:solidFill>
                <a:latin typeface="Helvetica Neue"/>
                <a:ea typeface="Helvetica Neue"/>
                <a:cs typeface="Helvetica Neue"/>
                <a:sym typeface="Helvetica Neue"/>
              </a:rPr>
              <a:t> M</a:t>
            </a:r>
            <a:r>
              <a:rPr lang="en-US" sz="3200" b="1" i="0" u="none" strike="noStrike" cap="none">
                <a:solidFill>
                  <a:srgbClr val="FFFFFF"/>
                </a:solidFill>
                <a:latin typeface="Helvetica Neue"/>
                <a:ea typeface="Helvetica Neue"/>
                <a:cs typeface="Helvetica Neue"/>
                <a:sym typeface="Helvetica Neue"/>
              </a:rPr>
              <a:t>agnesium </a:t>
            </a:r>
            <a:r>
              <a:rPr lang="en-US" sz="3200" b="1">
                <a:solidFill>
                  <a:srgbClr val="FFFFFF"/>
                </a:solidFill>
                <a:latin typeface="Helvetica Neue"/>
                <a:ea typeface="Helvetica Neue"/>
                <a:cs typeface="Helvetica Neue"/>
                <a:sym typeface="Helvetica Neue"/>
              </a:rPr>
              <a:t>is essential for </a:t>
            </a:r>
            <a:r>
              <a:rPr lang="en-US" sz="3200" b="1" i="0" u="none" strike="noStrike" cap="none">
                <a:solidFill>
                  <a:srgbClr val="FFFFFF"/>
                </a:solidFill>
                <a:latin typeface="Helvetica Neue"/>
                <a:ea typeface="Helvetica Neue"/>
                <a:cs typeface="Helvetica Neue"/>
                <a:sym typeface="Helvetica Neue"/>
              </a:rPr>
              <a:t>almost all systems and organs to </a:t>
            </a:r>
            <a:r>
              <a:rPr lang="en-US" sz="3200" b="1">
                <a:solidFill>
                  <a:srgbClr val="FFFFFF"/>
                </a:solidFill>
                <a:latin typeface="Helvetica Neue"/>
                <a:ea typeface="Helvetica Neue"/>
                <a:cs typeface="Helvetica Neue"/>
                <a:sym typeface="Helvetica Neue"/>
              </a:rPr>
              <a:t>function</a:t>
            </a:r>
            <a:r>
              <a:rPr lang="en-US" sz="3200" b="1" i="0" u="none" strike="noStrike" cap="none">
                <a:solidFill>
                  <a:srgbClr val="FFFFFF"/>
                </a:solidFill>
                <a:latin typeface="Helvetica Neue"/>
                <a:ea typeface="Helvetica Neue"/>
                <a:cs typeface="Helvetica Neue"/>
                <a:sym typeface="Helvetica Neue"/>
              </a:rPr>
              <a:t> normally.</a:t>
            </a:r>
            <a:endParaRPr sz="5000" b="0" i="0" u="none" strike="noStrike" cap="none">
              <a:solidFill>
                <a:srgbClr val="000000"/>
              </a:solidFill>
              <a:latin typeface="Helvetica Neue"/>
              <a:ea typeface="Helvetica Neue"/>
              <a:cs typeface="Helvetica Neue"/>
              <a:sym typeface="Helvetica Neue"/>
            </a:endParaRPr>
          </a:p>
        </p:txBody>
      </p:sp>
      <p:sp>
        <p:nvSpPr>
          <p:cNvPr id="184" name="Google Shape;184;p7"/>
          <p:cNvSpPr txBox="1"/>
          <p:nvPr/>
        </p:nvSpPr>
        <p:spPr>
          <a:xfrm>
            <a:off x="1034056" y="5104836"/>
            <a:ext cx="10106400" cy="20625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3200"/>
              <a:buFont typeface="Arial"/>
              <a:buNone/>
            </a:pPr>
            <a:r>
              <a:rPr lang="en-US" sz="3200" dirty="0">
                <a:solidFill>
                  <a:srgbClr val="FFFFFF"/>
                </a:solidFill>
              </a:rPr>
              <a:t>is required by the ATP-synthesizing protein in mitochondria. ATP, the molecule that provides energy for almost all metabolic processes, exists primarily as a complex with magnesium</a:t>
            </a:r>
            <a:endParaRPr sz="3200" b="0" i="0" u="none" strike="noStrike" cap="none" dirty="0">
              <a:solidFill>
                <a:srgbClr val="FFFFFF"/>
              </a:solidFill>
              <a:latin typeface="Arial"/>
              <a:ea typeface="Arial"/>
              <a:cs typeface="Arial"/>
              <a:sym typeface="Arial"/>
            </a:endParaRPr>
          </a:p>
        </p:txBody>
      </p:sp>
      <p:sp>
        <p:nvSpPr>
          <p:cNvPr id="185" name="Google Shape;185;p7"/>
          <p:cNvSpPr txBox="1"/>
          <p:nvPr/>
        </p:nvSpPr>
        <p:spPr>
          <a:xfrm>
            <a:off x="14775977" y="4076832"/>
            <a:ext cx="5441988" cy="1030658"/>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FFFFFF"/>
              </a:buClr>
              <a:buSzPts val="6400"/>
              <a:buFont typeface="Arial"/>
              <a:buNone/>
            </a:pPr>
            <a:r>
              <a:rPr lang="en-US" sz="6400" b="1" i="0" u="none" strike="noStrike" cap="none">
                <a:solidFill>
                  <a:srgbClr val="FFFFFF"/>
                </a:solidFill>
                <a:latin typeface="Arial"/>
                <a:ea typeface="Arial"/>
                <a:cs typeface="Arial"/>
                <a:sym typeface="Arial"/>
              </a:rPr>
              <a:t>Magnesium</a:t>
            </a:r>
            <a:endParaRPr sz="6400" b="1" i="0" u="none" strike="noStrike" cap="none">
              <a:solidFill>
                <a:srgbClr val="FFFFFF"/>
              </a:solidFill>
              <a:latin typeface="Arial"/>
              <a:ea typeface="Arial"/>
              <a:cs typeface="Arial"/>
              <a:sym typeface="Arial"/>
            </a:endParaRPr>
          </a:p>
        </p:txBody>
      </p:sp>
      <p:sp>
        <p:nvSpPr>
          <p:cNvPr id="186" name="Google Shape;186;p7"/>
          <p:cNvSpPr txBox="1"/>
          <p:nvPr/>
        </p:nvSpPr>
        <p:spPr>
          <a:xfrm>
            <a:off x="14865150" y="5059700"/>
            <a:ext cx="8162400" cy="2062500"/>
          </a:xfrm>
          <a:prstGeom prst="rect">
            <a:avLst/>
          </a:prstGeom>
          <a:noFill/>
          <a:ln>
            <a:noFill/>
          </a:ln>
        </p:spPr>
        <p:txBody>
          <a:bodyPr spcFirstLastPara="1" wrap="square" lIns="45700" tIns="45700" rIns="45700" bIns="45700" anchor="t" anchorCtr="0">
            <a:spAutoFit/>
          </a:bodyPr>
          <a:lstStyle/>
          <a:p>
            <a:pPr marL="457200" marR="0" lvl="0" indent="-431800" algn="l" rtl="0">
              <a:lnSpc>
                <a:spcPct val="100000"/>
              </a:lnSpc>
              <a:spcBef>
                <a:spcPts val="0"/>
              </a:spcBef>
              <a:spcAft>
                <a:spcPts val="0"/>
              </a:spcAft>
              <a:buClr>
                <a:srgbClr val="FFFFFF"/>
              </a:buClr>
              <a:buSzPts val="3200"/>
              <a:buChar char="●"/>
            </a:pPr>
            <a:r>
              <a:rPr lang="en-US" sz="3200">
                <a:solidFill>
                  <a:srgbClr val="FFFFFF"/>
                </a:solidFill>
              </a:rPr>
              <a:t>helps potassium cross the cell membrane</a:t>
            </a:r>
            <a:endParaRPr sz="3200">
              <a:solidFill>
                <a:srgbClr val="FFFFFF"/>
              </a:solidFill>
            </a:endParaRPr>
          </a:p>
          <a:p>
            <a:pPr marL="457200" marR="0" lvl="0" indent="-431800" algn="l" rtl="0">
              <a:lnSpc>
                <a:spcPct val="100000"/>
              </a:lnSpc>
              <a:spcBef>
                <a:spcPts val="0"/>
              </a:spcBef>
              <a:spcAft>
                <a:spcPts val="0"/>
              </a:spcAft>
              <a:buClr>
                <a:srgbClr val="FFFFFF"/>
              </a:buClr>
              <a:buSzPts val="3200"/>
              <a:buChar char="●"/>
            </a:pPr>
            <a:r>
              <a:rPr lang="en-US" sz="3200">
                <a:solidFill>
                  <a:srgbClr val="FFFFFF"/>
                </a:solidFill>
              </a:rPr>
              <a:t>is required by ATP</a:t>
            </a:r>
            <a:endParaRPr sz="3200">
              <a:solidFill>
                <a:srgbClr val="FFFFFF"/>
              </a:solidFill>
            </a:endParaRPr>
          </a:p>
          <a:p>
            <a:pPr marL="457200" marR="0" lvl="0" indent="-431800" algn="l" rtl="0">
              <a:lnSpc>
                <a:spcPct val="100000"/>
              </a:lnSpc>
              <a:spcBef>
                <a:spcPts val="0"/>
              </a:spcBef>
              <a:spcAft>
                <a:spcPts val="0"/>
              </a:spcAft>
              <a:buClr>
                <a:srgbClr val="FFFFFF"/>
              </a:buClr>
              <a:buSzPts val="3200"/>
              <a:buChar char="●"/>
            </a:pPr>
            <a:r>
              <a:rPr lang="en-US" sz="3200">
                <a:solidFill>
                  <a:srgbClr val="FFFFFF"/>
                </a:solidFill>
              </a:rPr>
              <a:t>helps move potassium ions in and out of cells</a:t>
            </a:r>
            <a:endParaRPr sz="5000" b="0" i="0" u="none" strike="noStrike" cap="none">
              <a:solidFill>
                <a:srgbClr val="000000"/>
              </a:solidFill>
              <a:latin typeface="Helvetica Neue"/>
              <a:ea typeface="Helvetica Neue"/>
              <a:cs typeface="Helvetica Neue"/>
              <a:sym typeface="Helvetica Neue"/>
            </a:endParaRPr>
          </a:p>
        </p:txBody>
      </p:sp>
      <p:sp>
        <p:nvSpPr>
          <p:cNvPr id="187" name="Google Shape;187;p7"/>
          <p:cNvSpPr/>
          <p:nvPr/>
        </p:nvSpPr>
        <p:spPr>
          <a:xfrm>
            <a:off x="1044285" y="1447409"/>
            <a:ext cx="2320608" cy="2320609"/>
          </a:xfrm>
          <a:prstGeom prst="ellipse">
            <a:avLst/>
          </a:prstGeom>
          <a:noFill/>
          <a:ln w="25400" cap="flat" cmpd="sng">
            <a:solidFill>
              <a:srgbClr val="72B6E3"/>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88" name="Google Shape;188;p7"/>
          <p:cNvSpPr txBox="1"/>
          <p:nvPr/>
        </p:nvSpPr>
        <p:spPr>
          <a:xfrm>
            <a:off x="1255687" y="2117774"/>
            <a:ext cx="1897802" cy="1056076"/>
          </a:xfrm>
          <a:prstGeom prst="rect">
            <a:avLst/>
          </a:prstGeom>
          <a:noFill/>
          <a:ln>
            <a:noFill/>
          </a:ln>
        </p:spPr>
        <p:txBody>
          <a:bodyPr spcFirstLastPara="1" wrap="square" lIns="71425" tIns="71425" rIns="71425" bIns="71425" anchor="t" anchorCtr="0">
            <a:spAutoFit/>
          </a:bodyPr>
          <a:lstStyle/>
          <a:p>
            <a:pPr marL="0" marR="0" lvl="0" indent="0" algn="ctr" rtl="0">
              <a:lnSpc>
                <a:spcPct val="90000"/>
              </a:lnSpc>
              <a:spcBef>
                <a:spcPts val="0"/>
              </a:spcBef>
              <a:spcAft>
                <a:spcPts val="0"/>
              </a:spcAft>
              <a:buClr>
                <a:srgbClr val="FFFFFF"/>
              </a:buClr>
              <a:buSzPts val="6400"/>
              <a:buFont typeface="Arial"/>
              <a:buNone/>
            </a:pPr>
            <a:r>
              <a:rPr lang="en-US" sz="6400" b="1" i="0" u="none" strike="noStrike" cap="none">
                <a:solidFill>
                  <a:srgbClr val="FFFFFF"/>
                </a:solidFill>
                <a:latin typeface="Arial"/>
                <a:ea typeface="Arial"/>
                <a:cs typeface="Arial"/>
                <a:sym typeface="Arial"/>
              </a:rPr>
              <a:t>01</a:t>
            </a:r>
            <a:endParaRPr/>
          </a:p>
        </p:txBody>
      </p:sp>
      <p:sp>
        <p:nvSpPr>
          <p:cNvPr id="189" name="Google Shape;189;p7"/>
          <p:cNvSpPr/>
          <p:nvPr/>
        </p:nvSpPr>
        <p:spPr>
          <a:xfrm>
            <a:off x="14835488" y="1447409"/>
            <a:ext cx="2320609" cy="2320609"/>
          </a:xfrm>
          <a:prstGeom prst="ellipse">
            <a:avLst/>
          </a:prstGeom>
          <a:noFill/>
          <a:ln w="25400" cap="flat" cmpd="sng">
            <a:solidFill>
              <a:srgbClr val="72B6E3"/>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90" name="Google Shape;190;p7"/>
          <p:cNvSpPr txBox="1"/>
          <p:nvPr/>
        </p:nvSpPr>
        <p:spPr>
          <a:xfrm>
            <a:off x="15046892" y="2117774"/>
            <a:ext cx="1897802" cy="1056076"/>
          </a:xfrm>
          <a:prstGeom prst="rect">
            <a:avLst/>
          </a:prstGeom>
          <a:noFill/>
          <a:ln>
            <a:noFill/>
          </a:ln>
        </p:spPr>
        <p:txBody>
          <a:bodyPr spcFirstLastPara="1" wrap="square" lIns="71425" tIns="71425" rIns="71425" bIns="71425" anchor="t" anchorCtr="0">
            <a:spAutoFit/>
          </a:bodyPr>
          <a:lstStyle/>
          <a:p>
            <a:pPr marL="0" marR="0" lvl="0" indent="0" algn="ctr" rtl="0">
              <a:lnSpc>
                <a:spcPct val="90000"/>
              </a:lnSpc>
              <a:spcBef>
                <a:spcPts val="0"/>
              </a:spcBef>
              <a:spcAft>
                <a:spcPts val="0"/>
              </a:spcAft>
              <a:buClr>
                <a:srgbClr val="FFFFFF"/>
              </a:buClr>
              <a:buSzPts val="6400"/>
              <a:buFont typeface="Arial"/>
              <a:buNone/>
            </a:pPr>
            <a:r>
              <a:rPr lang="en-US" sz="6400" b="1" i="0" u="none" strike="noStrike" cap="none">
                <a:solidFill>
                  <a:srgbClr val="FFFFFF"/>
                </a:solidFill>
                <a:latin typeface="Arial"/>
                <a:ea typeface="Arial"/>
                <a:cs typeface="Arial"/>
                <a:sym typeface="Arial"/>
              </a:rPr>
              <a:t>02</a:t>
            </a:r>
            <a:endParaRPr/>
          </a:p>
        </p:txBody>
      </p:sp>
      <p:pic>
        <p:nvPicPr>
          <p:cNvPr id="191" name="Google Shape;191;p7" descr="Изображение"/>
          <p:cNvPicPr preferRelativeResize="0"/>
          <p:nvPr/>
        </p:nvPicPr>
        <p:blipFill rotWithShape="1">
          <a:blip r:embed="rId4">
            <a:alphaModFix/>
          </a:blip>
          <a:srcRect/>
          <a:stretch/>
        </p:blipFill>
        <p:spPr>
          <a:xfrm>
            <a:off x="1082971" y="10931020"/>
            <a:ext cx="868812" cy="868812"/>
          </a:xfrm>
          <a:prstGeom prst="rect">
            <a:avLst/>
          </a:prstGeom>
          <a:noFill/>
          <a:ln>
            <a:noFill/>
          </a:ln>
        </p:spPr>
      </p:pic>
      <p:sp>
        <p:nvSpPr>
          <p:cNvPr id="192" name="Google Shape;192;p7"/>
          <p:cNvSpPr txBox="1"/>
          <p:nvPr/>
        </p:nvSpPr>
        <p:spPr>
          <a:xfrm>
            <a:off x="1034006" y="8230059"/>
            <a:ext cx="10106400" cy="1077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3200"/>
              <a:buFont typeface="Arial"/>
              <a:buNone/>
            </a:pPr>
            <a:r>
              <a:rPr lang="en-US" sz="3200" b="0" i="0" u="none" strike="noStrike" cap="none">
                <a:solidFill>
                  <a:srgbClr val="FFFFFF"/>
                </a:solidFill>
                <a:latin typeface="Arial"/>
                <a:ea typeface="Arial"/>
                <a:cs typeface="Arial"/>
                <a:sym typeface="Arial"/>
              </a:rPr>
              <a:t>Magnesium is essential for maintaining mitochondrial homeostasis (self-regulation).</a:t>
            </a:r>
            <a:endParaRPr sz="3200" b="0" i="0" u="none" strike="noStrike" cap="none">
              <a:solidFill>
                <a:srgbClr val="FFFFFF"/>
              </a:solidFill>
              <a:latin typeface="Arial"/>
              <a:ea typeface="Arial"/>
              <a:cs typeface="Arial"/>
              <a:sym typeface="Arial"/>
            </a:endParaRPr>
          </a:p>
        </p:txBody>
      </p:sp>
      <p:sp>
        <p:nvSpPr>
          <p:cNvPr id="193" name="Google Shape;193;p7"/>
          <p:cNvSpPr txBox="1"/>
          <p:nvPr/>
        </p:nvSpPr>
        <p:spPr>
          <a:xfrm>
            <a:off x="1034056" y="8864520"/>
            <a:ext cx="10106400" cy="8619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3200"/>
              <a:buFont typeface="Arial"/>
              <a:buNone/>
            </a:pPr>
            <a:endParaRPr sz="5000" b="0" i="0" u="none" strike="noStrike" cap="none">
              <a:solidFill>
                <a:srgbClr val="EF877B"/>
              </a:solidFill>
              <a:latin typeface="Helvetica Neue"/>
              <a:ea typeface="Helvetica Neue"/>
              <a:cs typeface="Helvetica Neue"/>
              <a:sym typeface="Helvetica Neue"/>
            </a:endParaRPr>
          </a:p>
        </p:txBody>
      </p:sp>
      <p:grpSp>
        <p:nvGrpSpPr>
          <p:cNvPr id="194" name="Google Shape;194;p7"/>
          <p:cNvGrpSpPr/>
          <p:nvPr/>
        </p:nvGrpSpPr>
        <p:grpSpPr>
          <a:xfrm>
            <a:off x="17907454" y="1571033"/>
            <a:ext cx="3752214" cy="2374950"/>
            <a:chOff x="-2" y="-1"/>
            <a:chExt cx="3752213" cy="2374949"/>
          </a:xfrm>
        </p:grpSpPr>
        <p:grpSp>
          <p:nvGrpSpPr>
            <p:cNvPr id="195" name="Google Shape;195;p7"/>
            <p:cNvGrpSpPr/>
            <p:nvPr/>
          </p:nvGrpSpPr>
          <p:grpSpPr>
            <a:xfrm>
              <a:off x="-2" y="388871"/>
              <a:ext cx="1795489" cy="1030684"/>
              <a:chOff x="-1" y="0"/>
              <a:chExt cx="1795487" cy="1030683"/>
            </a:xfrm>
          </p:grpSpPr>
          <p:sp>
            <p:nvSpPr>
              <p:cNvPr id="196" name="Google Shape;196;p7"/>
              <p:cNvSpPr/>
              <p:nvPr/>
            </p:nvSpPr>
            <p:spPr>
              <a:xfrm>
                <a:off x="382401" y="0"/>
                <a:ext cx="1030679" cy="1030683"/>
              </a:xfrm>
              <a:prstGeom prst="ellipse">
                <a:avLst/>
              </a:prstGeom>
              <a:solidFill>
                <a:srgbClr val="72B6E3"/>
              </a:solid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197" name="Google Shape;197;p7"/>
              <p:cNvSpPr txBox="1"/>
              <p:nvPr/>
            </p:nvSpPr>
            <p:spPr>
              <a:xfrm>
                <a:off x="-1" y="202604"/>
                <a:ext cx="1795487" cy="625467"/>
              </a:xfrm>
              <a:prstGeom prst="rect">
                <a:avLst/>
              </a:prstGeom>
              <a:noFill/>
              <a:ln>
                <a:noFill/>
              </a:ln>
            </p:spPr>
            <p:txBody>
              <a:bodyPr spcFirstLastPara="1" wrap="square" lIns="71425" tIns="71425" rIns="71425" bIns="71425" anchor="ctr" anchorCtr="0">
                <a:spAutoFit/>
              </a:bodyPr>
              <a:lstStyle/>
              <a:p>
                <a:pPr marL="0" marR="0" lvl="0" indent="0" algn="ctr" rtl="0">
                  <a:lnSpc>
                    <a:spcPct val="110000"/>
                  </a:lnSpc>
                  <a:spcBef>
                    <a:spcPts val="0"/>
                  </a:spcBef>
                  <a:spcAft>
                    <a:spcPts val="0"/>
                  </a:spcAft>
                  <a:buClr>
                    <a:srgbClr val="535353"/>
                  </a:buClr>
                  <a:buSzPts val="3200"/>
                  <a:buFont typeface="Helvetica Neue"/>
                  <a:buNone/>
                </a:pPr>
                <a:r>
                  <a:rPr lang="en-US" sz="3200" b="1" i="0" u="none" strike="noStrike" cap="none">
                    <a:solidFill>
                      <a:srgbClr val="535353"/>
                    </a:solidFill>
                    <a:latin typeface="Helvetica Neue"/>
                    <a:ea typeface="Helvetica Neue"/>
                    <a:cs typeface="Helvetica Neue"/>
                    <a:sym typeface="Helvetica Neue"/>
                  </a:rPr>
                  <a:t>Na</a:t>
                </a:r>
                <a:endParaRPr/>
              </a:p>
            </p:txBody>
          </p:sp>
        </p:grpSp>
        <p:grpSp>
          <p:nvGrpSpPr>
            <p:cNvPr id="198" name="Google Shape;198;p7"/>
            <p:cNvGrpSpPr/>
            <p:nvPr/>
          </p:nvGrpSpPr>
          <p:grpSpPr>
            <a:xfrm>
              <a:off x="1956723" y="-1"/>
              <a:ext cx="1795488" cy="1030685"/>
              <a:chOff x="0" y="0"/>
              <a:chExt cx="1795486" cy="1030683"/>
            </a:xfrm>
          </p:grpSpPr>
          <p:sp>
            <p:nvSpPr>
              <p:cNvPr id="199" name="Google Shape;199;p7"/>
              <p:cNvSpPr/>
              <p:nvPr/>
            </p:nvSpPr>
            <p:spPr>
              <a:xfrm>
                <a:off x="369703" y="0"/>
                <a:ext cx="1030681" cy="1030683"/>
              </a:xfrm>
              <a:prstGeom prst="ellipse">
                <a:avLst/>
              </a:prstGeom>
              <a:solidFill>
                <a:srgbClr val="E3D163"/>
              </a:solid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200" name="Google Shape;200;p7"/>
              <p:cNvSpPr txBox="1"/>
              <p:nvPr/>
            </p:nvSpPr>
            <p:spPr>
              <a:xfrm>
                <a:off x="0" y="215304"/>
                <a:ext cx="1795486" cy="625467"/>
              </a:xfrm>
              <a:prstGeom prst="rect">
                <a:avLst/>
              </a:prstGeom>
              <a:noFill/>
              <a:ln>
                <a:noFill/>
              </a:ln>
            </p:spPr>
            <p:txBody>
              <a:bodyPr spcFirstLastPara="1" wrap="square" lIns="71425" tIns="71425" rIns="71425" bIns="71425" anchor="ctr" anchorCtr="0">
                <a:spAutoFit/>
              </a:bodyPr>
              <a:lstStyle/>
              <a:p>
                <a:pPr marL="0" marR="0" lvl="0" indent="0" algn="ctr" rtl="0">
                  <a:lnSpc>
                    <a:spcPct val="110000"/>
                  </a:lnSpc>
                  <a:spcBef>
                    <a:spcPts val="0"/>
                  </a:spcBef>
                  <a:spcAft>
                    <a:spcPts val="0"/>
                  </a:spcAft>
                  <a:buClr>
                    <a:srgbClr val="535353"/>
                  </a:buClr>
                  <a:buSzPts val="3200"/>
                  <a:buFont typeface="Helvetica Neue"/>
                  <a:buNone/>
                </a:pPr>
                <a:r>
                  <a:rPr lang="en-US" sz="3200" b="1" i="0" u="none" strike="noStrike" cap="none">
                    <a:solidFill>
                      <a:srgbClr val="535353"/>
                    </a:solidFill>
                    <a:latin typeface="Helvetica Neue"/>
                    <a:ea typeface="Helvetica Neue"/>
                    <a:cs typeface="Helvetica Neue"/>
                    <a:sym typeface="Helvetica Neue"/>
                  </a:rPr>
                  <a:t>K</a:t>
                </a:r>
                <a:endParaRPr/>
              </a:p>
            </p:txBody>
          </p:sp>
        </p:grpSp>
        <p:sp>
          <p:nvSpPr>
            <p:cNvPr id="201" name="Google Shape;201;p7"/>
            <p:cNvSpPr/>
            <p:nvPr/>
          </p:nvSpPr>
          <p:spPr>
            <a:xfrm>
              <a:off x="399197" y="1526660"/>
              <a:ext cx="997152" cy="98082"/>
            </a:xfrm>
            <a:custGeom>
              <a:avLst/>
              <a:gdLst/>
              <a:ahLst/>
              <a:cxnLst/>
              <a:rect l="l" t="t" r="r" b="b"/>
              <a:pathLst>
                <a:path w="21600" h="20827" extrusionOk="0">
                  <a:moveTo>
                    <a:pt x="0" y="0"/>
                  </a:moveTo>
                  <a:cubicBezTo>
                    <a:pt x="3643" y="14535"/>
                    <a:pt x="7552" y="21600"/>
                    <a:pt x="11484" y="20760"/>
                  </a:cubicBezTo>
                  <a:cubicBezTo>
                    <a:pt x="14954" y="20019"/>
                    <a:pt x="18381" y="13129"/>
                    <a:pt x="21600" y="421"/>
                  </a:cubicBezTo>
                </a:path>
              </a:pathLst>
            </a:custGeom>
            <a:noFill/>
            <a:ln w="38100" cap="flat" cmpd="sng">
              <a:solidFill>
                <a:srgbClr val="FFFFFF"/>
              </a:solidFill>
              <a:prstDash val="solid"/>
              <a:round/>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202" name="Google Shape;202;p7"/>
            <p:cNvSpPr/>
            <p:nvPr/>
          </p:nvSpPr>
          <p:spPr>
            <a:xfrm>
              <a:off x="2355922" y="1121344"/>
              <a:ext cx="997153" cy="98082"/>
            </a:xfrm>
            <a:custGeom>
              <a:avLst/>
              <a:gdLst/>
              <a:ahLst/>
              <a:cxnLst/>
              <a:rect l="l" t="t" r="r" b="b"/>
              <a:pathLst>
                <a:path w="21600" h="20827" extrusionOk="0">
                  <a:moveTo>
                    <a:pt x="0" y="0"/>
                  </a:moveTo>
                  <a:cubicBezTo>
                    <a:pt x="3643" y="14535"/>
                    <a:pt x="7552" y="21600"/>
                    <a:pt x="11484" y="20760"/>
                  </a:cubicBezTo>
                  <a:cubicBezTo>
                    <a:pt x="14954" y="20019"/>
                    <a:pt x="18381" y="13129"/>
                    <a:pt x="21600" y="421"/>
                  </a:cubicBezTo>
                </a:path>
              </a:pathLst>
            </a:custGeom>
            <a:noFill/>
            <a:ln w="38100" cap="flat" cmpd="sng">
              <a:solidFill>
                <a:srgbClr val="FFFFFF"/>
              </a:solidFill>
              <a:prstDash val="solid"/>
              <a:round/>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203" name="Google Shape;203;p7"/>
            <p:cNvSpPr/>
            <p:nvPr/>
          </p:nvSpPr>
          <p:spPr>
            <a:xfrm>
              <a:off x="859496" y="1164710"/>
              <a:ext cx="1988623" cy="1035783"/>
            </a:xfrm>
            <a:custGeom>
              <a:avLst/>
              <a:gdLst/>
              <a:ahLst/>
              <a:cxnLst/>
              <a:rect l="l" t="t" r="r" b="b"/>
              <a:pathLst>
                <a:path w="21600" h="17708" extrusionOk="0">
                  <a:moveTo>
                    <a:pt x="0" y="7053"/>
                  </a:moveTo>
                  <a:cubicBezTo>
                    <a:pt x="885" y="10933"/>
                    <a:pt x="2705" y="14109"/>
                    <a:pt x="5066" y="15895"/>
                  </a:cubicBezTo>
                  <a:cubicBezTo>
                    <a:pt x="12609" y="21600"/>
                    <a:pt x="21381" y="13167"/>
                    <a:pt x="21600" y="0"/>
                  </a:cubicBezTo>
                </a:path>
              </a:pathLst>
            </a:custGeom>
            <a:noFill/>
            <a:ln w="38100" cap="flat" cmpd="sng">
              <a:solidFill>
                <a:srgbClr val="FFFFFF"/>
              </a:solidFill>
              <a:prstDash val="solid"/>
              <a:round/>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204" name="Google Shape;204;p7"/>
            <p:cNvSpPr/>
            <p:nvPr/>
          </p:nvSpPr>
          <p:spPr>
            <a:xfrm>
              <a:off x="1712639" y="2070329"/>
              <a:ext cx="304619" cy="304619"/>
            </a:xfrm>
            <a:prstGeom prst="ellipse">
              <a:avLst/>
            </a:prstGeom>
            <a:solidFill>
              <a:srgbClr val="FFFFFF"/>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205" name="Google Shape;205;p7"/>
            <p:cNvSpPr/>
            <p:nvPr/>
          </p:nvSpPr>
          <p:spPr>
            <a:xfrm>
              <a:off x="340591" y="273720"/>
              <a:ext cx="333680" cy="271570"/>
            </a:xfrm>
            <a:custGeom>
              <a:avLst/>
              <a:gdLst/>
              <a:ahLst/>
              <a:cxnLst/>
              <a:rect l="l" t="t" r="r" b="b"/>
              <a:pathLst>
                <a:path w="21600" h="21600" extrusionOk="0">
                  <a:moveTo>
                    <a:pt x="0" y="21600"/>
                  </a:moveTo>
                  <a:cubicBezTo>
                    <a:pt x="1350" y="15692"/>
                    <a:pt x="4157" y="10443"/>
                    <a:pt x="8033" y="6575"/>
                  </a:cubicBezTo>
                  <a:cubicBezTo>
                    <a:pt x="11897" y="2719"/>
                    <a:pt x="16635" y="423"/>
                    <a:pt x="21600" y="0"/>
                  </a:cubicBezTo>
                </a:path>
              </a:pathLst>
            </a:custGeom>
            <a:noFill/>
            <a:ln w="38100" cap="rnd" cmpd="sng">
              <a:solidFill>
                <a:srgbClr val="FFFFFF"/>
              </a:solidFill>
              <a:prstDash val="dashDot"/>
              <a:round/>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206" name="Google Shape;206;p7"/>
            <p:cNvSpPr/>
            <p:nvPr/>
          </p:nvSpPr>
          <p:spPr>
            <a:xfrm rot="8757301">
              <a:off x="3231957" y="570054"/>
              <a:ext cx="333681" cy="271570"/>
            </a:xfrm>
            <a:custGeom>
              <a:avLst/>
              <a:gdLst/>
              <a:ahLst/>
              <a:cxnLst/>
              <a:rect l="l" t="t" r="r" b="b"/>
              <a:pathLst>
                <a:path w="21600" h="21600" extrusionOk="0">
                  <a:moveTo>
                    <a:pt x="0" y="21600"/>
                  </a:moveTo>
                  <a:cubicBezTo>
                    <a:pt x="1350" y="15692"/>
                    <a:pt x="4157" y="10443"/>
                    <a:pt x="8033" y="6575"/>
                  </a:cubicBezTo>
                  <a:cubicBezTo>
                    <a:pt x="11897" y="2719"/>
                    <a:pt x="16635" y="423"/>
                    <a:pt x="21600" y="0"/>
                  </a:cubicBezTo>
                </a:path>
              </a:pathLst>
            </a:custGeom>
            <a:noFill/>
            <a:ln w="38100" cap="rnd" cmpd="sng">
              <a:solidFill>
                <a:srgbClr val="FFFFFF"/>
              </a:solidFill>
              <a:prstDash val="dashDot"/>
              <a:round/>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grpSp>
      <p:grpSp>
        <p:nvGrpSpPr>
          <p:cNvPr id="207" name="Google Shape;207;p7"/>
          <p:cNvGrpSpPr/>
          <p:nvPr/>
        </p:nvGrpSpPr>
        <p:grpSpPr>
          <a:xfrm>
            <a:off x="4480723" y="1041467"/>
            <a:ext cx="4700232" cy="3056025"/>
            <a:chOff x="-1" y="-3"/>
            <a:chExt cx="4700230" cy="3056022"/>
          </a:xfrm>
        </p:grpSpPr>
        <p:grpSp>
          <p:nvGrpSpPr>
            <p:cNvPr id="208" name="Google Shape;208;p7"/>
            <p:cNvGrpSpPr/>
            <p:nvPr/>
          </p:nvGrpSpPr>
          <p:grpSpPr>
            <a:xfrm>
              <a:off x="2233796" y="98820"/>
              <a:ext cx="1795490" cy="1030684"/>
              <a:chOff x="-2" y="0"/>
              <a:chExt cx="1795489" cy="1030683"/>
            </a:xfrm>
          </p:grpSpPr>
          <p:sp>
            <p:nvSpPr>
              <p:cNvPr id="209" name="Google Shape;209;p7"/>
              <p:cNvSpPr/>
              <p:nvPr/>
            </p:nvSpPr>
            <p:spPr>
              <a:xfrm>
                <a:off x="382401" y="0"/>
                <a:ext cx="1030681" cy="1030683"/>
              </a:xfrm>
              <a:prstGeom prst="ellipse">
                <a:avLst/>
              </a:prstGeom>
              <a:no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210" name="Google Shape;210;p7"/>
              <p:cNvSpPr txBox="1"/>
              <p:nvPr/>
            </p:nvSpPr>
            <p:spPr>
              <a:xfrm>
                <a:off x="-2" y="202604"/>
                <a:ext cx="1795489" cy="625467"/>
              </a:xfrm>
              <a:prstGeom prst="rect">
                <a:avLst/>
              </a:prstGeom>
              <a:noFill/>
              <a:ln>
                <a:noFill/>
              </a:ln>
            </p:spPr>
            <p:txBody>
              <a:bodyPr spcFirstLastPara="1" wrap="square" lIns="71425" tIns="71425" rIns="71425" bIns="71425" anchor="ctr" anchorCtr="0">
                <a:spAutoFit/>
              </a:bodyPr>
              <a:lstStyle/>
              <a:p>
                <a:pPr marL="0" marR="0" lvl="0" indent="0" algn="ctr" rtl="0">
                  <a:lnSpc>
                    <a:spcPct val="110000"/>
                  </a:lnSpc>
                  <a:spcBef>
                    <a:spcPts val="0"/>
                  </a:spcBef>
                  <a:spcAft>
                    <a:spcPts val="0"/>
                  </a:spcAft>
                  <a:buClr>
                    <a:srgbClr val="CEFDFF"/>
                  </a:buClr>
                  <a:buSzPts val="3200"/>
                  <a:buFont typeface="Helvetica Neue"/>
                  <a:buNone/>
                </a:pPr>
                <a:r>
                  <a:rPr lang="en-US" sz="3200" b="1" i="0" u="none" strike="noStrike" cap="none">
                    <a:solidFill>
                      <a:srgbClr val="CEFDFF"/>
                    </a:solidFill>
                    <a:latin typeface="Helvetica Neue"/>
                    <a:ea typeface="Helvetica Neue"/>
                    <a:cs typeface="Helvetica Neue"/>
                    <a:sym typeface="Helvetica Neue"/>
                  </a:rPr>
                  <a:t>Mg</a:t>
                </a:r>
                <a:endParaRPr/>
              </a:p>
            </p:txBody>
          </p:sp>
        </p:grpSp>
        <p:sp>
          <p:nvSpPr>
            <p:cNvPr id="211" name="Google Shape;211;p7"/>
            <p:cNvSpPr txBox="1"/>
            <p:nvPr/>
          </p:nvSpPr>
          <p:spPr>
            <a:xfrm>
              <a:off x="2077429" y="910429"/>
              <a:ext cx="736886" cy="625467"/>
            </a:xfrm>
            <a:prstGeom prst="rect">
              <a:avLst/>
            </a:prstGeom>
            <a:noFill/>
            <a:ln>
              <a:noFill/>
            </a:ln>
          </p:spPr>
          <p:txBody>
            <a:bodyPr spcFirstLastPara="1" wrap="square" lIns="71425" tIns="71425" rIns="71425" bIns="71425" anchor="ctr" anchorCtr="0">
              <a:spAutoFit/>
            </a:bodyPr>
            <a:lstStyle/>
            <a:p>
              <a:pPr marL="0" marR="0" lvl="0" indent="0" algn="ctr" rtl="0">
                <a:lnSpc>
                  <a:spcPct val="110000"/>
                </a:lnSpc>
                <a:spcBef>
                  <a:spcPts val="0"/>
                </a:spcBef>
                <a:spcAft>
                  <a:spcPts val="0"/>
                </a:spcAft>
                <a:buClr>
                  <a:srgbClr val="FFFFFF"/>
                </a:buClr>
                <a:buSzPts val="3200"/>
                <a:buFont typeface="Helvetica Neue"/>
                <a:buNone/>
              </a:pPr>
              <a:r>
                <a:rPr lang="en-US" sz="3200" b="1" i="0" u="none" strike="noStrike" cap="none">
                  <a:solidFill>
                    <a:srgbClr val="FFFFFF"/>
                  </a:solidFill>
                  <a:latin typeface="Helvetica Neue"/>
                  <a:ea typeface="Helvetica Neue"/>
                  <a:cs typeface="Helvetica Neue"/>
                  <a:sym typeface="Helvetica Neue"/>
                </a:rPr>
                <a:t>+</a:t>
              </a:r>
              <a:endParaRPr/>
            </a:p>
          </p:txBody>
        </p:sp>
        <p:grpSp>
          <p:nvGrpSpPr>
            <p:cNvPr id="212" name="Google Shape;212;p7"/>
            <p:cNvGrpSpPr/>
            <p:nvPr/>
          </p:nvGrpSpPr>
          <p:grpSpPr>
            <a:xfrm>
              <a:off x="471773" y="-3"/>
              <a:ext cx="1383655" cy="665026"/>
              <a:chOff x="0" y="-1"/>
              <a:chExt cx="1383653" cy="665024"/>
            </a:xfrm>
          </p:grpSpPr>
          <p:sp>
            <p:nvSpPr>
              <p:cNvPr id="213" name="Google Shape;213;p7"/>
              <p:cNvSpPr/>
              <p:nvPr/>
            </p:nvSpPr>
            <p:spPr>
              <a:xfrm>
                <a:off x="359313" y="-1"/>
                <a:ext cx="665023" cy="665024"/>
              </a:xfrm>
              <a:prstGeom prst="ellipse">
                <a:avLst/>
              </a:prstGeom>
              <a:no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214" name="Google Shape;214;p7"/>
              <p:cNvSpPr txBox="1"/>
              <p:nvPr/>
            </p:nvSpPr>
            <p:spPr>
              <a:xfrm>
                <a:off x="0" y="108676"/>
                <a:ext cx="1383653" cy="447667"/>
              </a:xfrm>
              <a:prstGeom prst="rect">
                <a:avLst/>
              </a:prstGeom>
              <a:noFill/>
              <a:ln>
                <a:noFill/>
              </a:ln>
            </p:spPr>
            <p:txBody>
              <a:bodyPr spcFirstLastPara="1" wrap="square" lIns="71425" tIns="71425" rIns="71425" bIns="71425" anchor="ctr" anchorCtr="0">
                <a:spAutoFit/>
              </a:bodyPr>
              <a:lstStyle/>
              <a:p>
                <a:pPr marL="0" marR="0" lvl="0" indent="0" algn="ctr" rtl="0">
                  <a:lnSpc>
                    <a:spcPct val="110000"/>
                  </a:lnSpc>
                  <a:spcBef>
                    <a:spcPts val="0"/>
                  </a:spcBef>
                  <a:spcAft>
                    <a:spcPts val="0"/>
                  </a:spcAft>
                  <a:buClr>
                    <a:srgbClr val="CEFDFF"/>
                  </a:buClr>
                  <a:buSzPts val="2000"/>
                  <a:buFont typeface="Helvetica Neue"/>
                  <a:buNone/>
                </a:pPr>
                <a:r>
                  <a:rPr lang="en-US" sz="2000" b="1" i="0" u="none" strike="noStrike" cap="none">
                    <a:solidFill>
                      <a:srgbClr val="CEFDFF"/>
                    </a:solidFill>
                    <a:latin typeface="Helvetica Neue"/>
                    <a:ea typeface="Helvetica Neue"/>
                    <a:cs typeface="Helvetica Neue"/>
                    <a:sym typeface="Helvetica Neue"/>
                  </a:rPr>
                  <a:t>Mg</a:t>
                </a:r>
                <a:endParaRPr/>
              </a:p>
            </p:txBody>
          </p:sp>
        </p:grpSp>
        <p:grpSp>
          <p:nvGrpSpPr>
            <p:cNvPr id="215" name="Google Shape;215;p7"/>
            <p:cNvGrpSpPr/>
            <p:nvPr/>
          </p:nvGrpSpPr>
          <p:grpSpPr>
            <a:xfrm>
              <a:off x="3316574" y="1085562"/>
              <a:ext cx="1383655" cy="665026"/>
              <a:chOff x="0" y="-1"/>
              <a:chExt cx="1383653" cy="665024"/>
            </a:xfrm>
          </p:grpSpPr>
          <p:sp>
            <p:nvSpPr>
              <p:cNvPr id="216" name="Google Shape;216;p7"/>
              <p:cNvSpPr/>
              <p:nvPr/>
            </p:nvSpPr>
            <p:spPr>
              <a:xfrm>
                <a:off x="359313" y="-1"/>
                <a:ext cx="665023" cy="665024"/>
              </a:xfrm>
              <a:prstGeom prst="ellipse">
                <a:avLst/>
              </a:prstGeom>
              <a:noFill/>
              <a:ln w="25400" cap="flat" cmpd="sng">
                <a:solidFill>
                  <a:srgbClr val="CEFD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217" name="Google Shape;217;p7"/>
              <p:cNvSpPr txBox="1"/>
              <p:nvPr/>
            </p:nvSpPr>
            <p:spPr>
              <a:xfrm>
                <a:off x="0" y="108676"/>
                <a:ext cx="1383653" cy="447667"/>
              </a:xfrm>
              <a:prstGeom prst="rect">
                <a:avLst/>
              </a:prstGeom>
              <a:noFill/>
              <a:ln>
                <a:noFill/>
              </a:ln>
            </p:spPr>
            <p:txBody>
              <a:bodyPr spcFirstLastPara="1" wrap="square" lIns="71425" tIns="71425" rIns="71425" bIns="71425" anchor="ctr" anchorCtr="0">
                <a:spAutoFit/>
              </a:bodyPr>
              <a:lstStyle/>
              <a:p>
                <a:pPr marL="0" marR="0" lvl="0" indent="0" algn="ctr" rtl="0">
                  <a:lnSpc>
                    <a:spcPct val="110000"/>
                  </a:lnSpc>
                  <a:spcBef>
                    <a:spcPts val="0"/>
                  </a:spcBef>
                  <a:spcAft>
                    <a:spcPts val="0"/>
                  </a:spcAft>
                  <a:buClr>
                    <a:srgbClr val="CEFDFF"/>
                  </a:buClr>
                  <a:buSzPts val="2000"/>
                  <a:buFont typeface="Helvetica Neue"/>
                  <a:buNone/>
                </a:pPr>
                <a:r>
                  <a:rPr lang="en-US" sz="2000" b="1" i="0" u="none" strike="noStrike" cap="none">
                    <a:solidFill>
                      <a:srgbClr val="CEFDFF"/>
                    </a:solidFill>
                    <a:latin typeface="Helvetica Neue"/>
                    <a:ea typeface="Helvetica Neue"/>
                    <a:cs typeface="Helvetica Neue"/>
                    <a:sym typeface="Helvetica Neue"/>
                  </a:rPr>
                  <a:t>Mg</a:t>
                </a:r>
                <a:endParaRPr/>
              </a:p>
            </p:txBody>
          </p:sp>
        </p:grpSp>
        <p:sp>
          <p:nvSpPr>
            <p:cNvPr id="218" name="Google Shape;218;p7"/>
            <p:cNvSpPr/>
            <p:nvPr/>
          </p:nvSpPr>
          <p:spPr>
            <a:xfrm>
              <a:off x="-1" y="1672369"/>
              <a:ext cx="1383652" cy="1383650"/>
            </a:xfrm>
            <a:prstGeom prst="ellipse">
              <a:avLst/>
            </a:prstGeom>
            <a:solidFill>
              <a:srgbClr val="72B6E3"/>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pic>
          <p:nvPicPr>
            <p:cNvPr id="219" name="Google Shape;219;p7" descr="Picture 2"/>
            <p:cNvPicPr preferRelativeResize="0"/>
            <p:nvPr/>
          </p:nvPicPr>
          <p:blipFill rotWithShape="1">
            <a:blip r:embed="rId5">
              <a:alphaModFix/>
            </a:blip>
            <a:srcRect/>
            <a:stretch/>
          </p:blipFill>
          <p:spPr>
            <a:xfrm>
              <a:off x="139501" y="910604"/>
              <a:ext cx="2934163" cy="2129058"/>
            </a:xfrm>
            <a:prstGeom prst="rect">
              <a:avLst/>
            </a:prstGeom>
            <a:noFill/>
            <a:ln>
              <a:noFill/>
            </a:ln>
          </p:spPr>
        </p:pic>
      </p:grpSp>
      <p:sp>
        <p:nvSpPr>
          <p:cNvPr id="220" name="Google Shape;220;p7"/>
          <p:cNvSpPr/>
          <p:nvPr/>
        </p:nvSpPr>
        <p:spPr>
          <a:xfrm>
            <a:off x="19349155" y="3900785"/>
            <a:ext cx="868810" cy="116139"/>
          </a:xfrm>
          <a:prstGeom prst="rect">
            <a:avLst/>
          </a:prstGeom>
          <a:solidFill>
            <a:srgbClr val="FFFFFF"/>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8"/>
          <p:cNvSpPr/>
          <p:nvPr/>
        </p:nvSpPr>
        <p:spPr>
          <a:xfrm>
            <a:off x="-178000" y="-229990"/>
            <a:ext cx="24740000" cy="14175980"/>
          </a:xfrm>
          <a:prstGeom prst="rect">
            <a:avLst/>
          </a:prstGeom>
          <a:solidFill>
            <a:srgbClr val="F6F5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pic>
        <p:nvPicPr>
          <p:cNvPr id="226" name="Google Shape;226;p8" descr="image5.png"/>
          <p:cNvPicPr preferRelativeResize="0"/>
          <p:nvPr/>
        </p:nvPicPr>
        <p:blipFill rotWithShape="1">
          <a:blip r:embed="rId3">
            <a:alphaModFix/>
          </a:blip>
          <a:srcRect/>
          <a:stretch/>
        </p:blipFill>
        <p:spPr>
          <a:xfrm>
            <a:off x="1046163" y="12715875"/>
            <a:ext cx="1938342" cy="338142"/>
          </a:xfrm>
          <a:prstGeom prst="rect">
            <a:avLst/>
          </a:prstGeom>
          <a:noFill/>
          <a:ln>
            <a:noFill/>
          </a:ln>
        </p:spPr>
      </p:pic>
      <p:sp>
        <p:nvSpPr>
          <p:cNvPr id="227" name="Google Shape;227;p8"/>
          <p:cNvSpPr txBox="1"/>
          <p:nvPr/>
        </p:nvSpPr>
        <p:spPr>
          <a:xfrm>
            <a:off x="967840" y="1164299"/>
            <a:ext cx="22448400" cy="1917600"/>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535353"/>
              </a:buClr>
              <a:buSzPts val="6400"/>
              <a:buFont typeface="Arial"/>
              <a:buNone/>
            </a:pPr>
            <a:r>
              <a:rPr lang="en-US" sz="6400" b="1" i="0" u="none" strike="noStrike" cap="none">
                <a:solidFill>
                  <a:srgbClr val="535353"/>
                </a:solidFill>
                <a:latin typeface="Arial"/>
                <a:ea typeface="Arial"/>
                <a:cs typeface="Arial"/>
                <a:sym typeface="Arial"/>
              </a:rPr>
              <a:t>Magnesium deficiency is</a:t>
            </a:r>
            <a:endParaRPr sz="12800" b="0" i="0" u="none" strike="noStrike" cap="none">
              <a:solidFill>
                <a:srgbClr val="000000"/>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285FB0"/>
              </a:buClr>
              <a:buSzPts val="6400"/>
              <a:buFont typeface="Arial"/>
              <a:buNone/>
            </a:pPr>
            <a:r>
              <a:rPr lang="en-US" sz="6400" b="1" i="0" u="none" strike="noStrike" cap="none">
                <a:solidFill>
                  <a:srgbClr val="285FB0"/>
                </a:solidFill>
                <a:latin typeface="Arial"/>
                <a:ea typeface="Arial"/>
                <a:cs typeface="Arial"/>
                <a:sym typeface="Arial"/>
              </a:rPr>
              <a:t>difficult to </a:t>
            </a:r>
            <a:r>
              <a:rPr lang="en-US" sz="6400" b="1">
                <a:solidFill>
                  <a:srgbClr val="285FB0"/>
                </a:solidFill>
              </a:rPr>
              <a:t>detect</a:t>
            </a:r>
            <a:endParaRPr sz="6400" b="0" i="0" u="none" strike="noStrike" cap="none">
              <a:solidFill>
                <a:srgbClr val="000000"/>
              </a:solidFill>
              <a:latin typeface="Helvetica Neue"/>
              <a:ea typeface="Helvetica Neue"/>
              <a:cs typeface="Helvetica Neue"/>
              <a:sym typeface="Helvetica Neue"/>
            </a:endParaRPr>
          </a:p>
        </p:txBody>
      </p:sp>
      <p:sp>
        <p:nvSpPr>
          <p:cNvPr id="228" name="Google Shape;228;p8"/>
          <p:cNvSpPr txBox="1"/>
          <p:nvPr/>
        </p:nvSpPr>
        <p:spPr>
          <a:xfrm>
            <a:off x="966843" y="3571367"/>
            <a:ext cx="11406000" cy="2804100"/>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7A7A7A"/>
              </a:buClr>
              <a:buSzPts val="3200"/>
              <a:buFont typeface="Arial"/>
              <a:buNone/>
            </a:pPr>
            <a:r>
              <a:rPr lang="en-US" sz="3200" b="0" i="0" u="none" strike="noStrike" cap="none">
                <a:solidFill>
                  <a:srgbClr val="7A7A7A"/>
                </a:solidFill>
                <a:latin typeface="Arial"/>
                <a:ea typeface="Arial"/>
                <a:cs typeface="Arial"/>
                <a:sym typeface="Arial"/>
              </a:rPr>
              <a:t>The main stores of magnesium are found in bones and muscles. </a:t>
            </a:r>
            <a:r>
              <a:rPr lang="en-US" sz="3200">
                <a:solidFill>
                  <a:srgbClr val="7A7A7A"/>
                </a:solidFill>
              </a:rPr>
              <a:t>Bl</a:t>
            </a:r>
            <a:r>
              <a:rPr lang="en-US" sz="3200" b="0" i="0" u="none" strike="noStrike" cap="none">
                <a:solidFill>
                  <a:srgbClr val="7A7A7A"/>
                </a:solidFill>
                <a:latin typeface="Arial"/>
                <a:ea typeface="Arial"/>
                <a:cs typeface="Arial"/>
                <a:sym typeface="Arial"/>
              </a:rPr>
              <a:t>ood transports magnesium </a:t>
            </a:r>
            <a:r>
              <a:rPr lang="en-US" sz="3200">
                <a:solidFill>
                  <a:srgbClr val="7A7A7A"/>
                </a:solidFill>
              </a:rPr>
              <a:t>to various </a:t>
            </a:r>
            <a:r>
              <a:rPr lang="en-US" sz="3200" b="0" i="0" u="none" strike="noStrike" cap="none">
                <a:solidFill>
                  <a:srgbClr val="7A7A7A"/>
                </a:solidFill>
                <a:latin typeface="Arial"/>
                <a:ea typeface="Arial"/>
                <a:cs typeface="Arial"/>
                <a:sym typeface="Arial"/>
              </a:rPr>
              <a:t>tissues.</a:t>
            </a:r>
            <a:endParaRPr/>
          </a:p>
          <a:p>
            <a:pPr marL="0" marR="0" lvl="0" indent="0" algn="l" rtl="0">
              <a:lnSpc>
                <a:spcPct val="110000"/>
              </a:lnSpc>
              <a:spcBef>
                <a:spcPts val="0"/>
              </a:spcBef>
              <a:spcAft>
                <a:spcPts val="0"/>
              </a:spcAft>
              <a:buClr>
                <a:srgbClr val="7A7A7A"/>
              </a:buClr>
              <a:buSzPts val="3200"/>
              <a:buFont typeface="Arial"/>
              <a:buNone/>
            </a:pPr>
            <a:endParaRPr sz="32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7A7A7A"/>
              </a:buClr>
              <a:buSzPts val="3200"/>
              <a:buFont typeface="Arial"/>
              <a:buNone/>
            </a:pPr>
            <a:r>
              <a:rPr lang="en-US" sz="3200" b="0" i="0" u="none" strike="noStrike" cap="none">
                <a:solidFill>
                  <a:srgbClr val="7A7A7A"/>
                </a:solidFill>
                <a:latin typeface="Arial"/>
                <a:ea typeface="Arial"/>
                <a:cs typeface="Arial"/>
                <a:sym typeface="Arial"/>
              </a:rPr>
              <a:t>When magnesium level in blood decrease</a:t>
            </a:r>
            <a:r>
              <a:rPr lang="en-US" sz="3200">
                <a:solidFill>
                  <a:srgbClr val="7A7A7A"/>
                </a:solidFill>
              </a:rPr>
              <a:t>s</a:t>
            </a:r>
            <a:r>
              <a:rPr lang="en-US" sz="3200" b="0" i="0" u="none" strike="noStrike" cap="none">
                <a:solidFill>
                  <a:srgbClr val="7A7A7A"/>
                </a:solidFill>
                <a:latin typeface="Arial"/>
                <a:ea typeface="Arial"/>
                <a:cs typeface="Arial"/>
                <a:sym typeface="Arial"/>
              </a:rPr>
              <a:t>, the body will take it from </a:t>
            </a:r>
            <a:r>
              <a:rPr lang="en-US" sz="3200">
                <a:solidFill>
                  <a:srgbClr val="7A7A7A"/>
                </a:solidFill>
              </a:rPr>
              <a:t>its </a:t>
            </a:r>
            <a:r>
              <a:rPr lang="en-US" sz="3200" b="0" i="0" u="none" strike="noStrike" cap="none">
                <a:solidFill>
                  <a:srgbClr val="7A7A7A"/>
                </a:solidFill>
                <a:latin typeface="Arial"/>
                <a:ea typeface="Arial"/>
                <a:cs typeface="Arial"/>
                <a:sym typeface="Arial"/>
              </a:rPr>
              <a:t>reserves until they are empty.</a:t>
            </a:r>
            <a:endParaRPr sz="3200" b="0" i="0" u="none" strike="noStrike" cap="none">
              <a:solidFill>
                <a:srgbClr val="000000"/>
              </a:solidFill>
              <a:latin typeface="Helvetica Neue"/>
              <a:ea typeface="Helvetica Neue"/>
              <a:cs typeface="Helvetica Neue"/>
              <a:sym typeface="Helvetica Neue"/>
            </a:endParaRPr>
          </a:p>
        </p:txBody>
      </p:sp>
      <p:sp>
        <p:nvSpPr>
          <p:cNvPr id="229" name="Google Shape;229;p8"/>
          <p:cNvSpPr txBox="1"/>
          <p:nvPr/>
        </p:nvSpPr>
        <p:spPr>
          <a:xfrm>
            <a:off x="2121657" y="9563416"/>
            <a:ext cx="10260300" cy="1621800"/>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535353"/>
              </a:buClr>
              <a:buSzPts val="3200"/>
              <a:buFont typeface="Arial"/>
              <a:buNone/>
            </a:pPr>
            <a:r>
              <a:rPr lang="en-US" sz="3200" b="1">
                <a:solidFill>
                  <a:srgbClr val="535353"/>
                </a:solidFill>
              </a:rPr>
              <a:t> Therefore, muscle cramps, lethargy, fatigue may be likely to appear before a blood test shows a magnesium deficiency</a:t>
            </a:r>
            <a:endParaRPr sz="3200" b="1" i="0" u="none" strike="noStrike" cap="none">
              <a:solidFill>
                <a:srgbClr val="535353"/>
              </a:solidFill>
              <a:latin typeface="Arial"/>
              <a:ea typeface="Arial"/>
              <a:cs typeface="Arial"/>
              <a:sym typeface="Arial"/>
            </a:endParaRPr>
          </a:p>
        </p:txBody>
      </p:sp>
      <p:grpSp>
        <p:nvGrpSpPr>
          <p:cNvPr id="230" name="Google Shape;230;p8"/>
          <p:cNvGrpSpPr/>
          <p:nvPr/>
        </p:nvGrpSpPr>
        <p:grpSpPr>
          <a:xfrm>
            <a:off x="12350990" y="2477053"/>
            <a:ext cx="12116120" cy="11966115"/>
            <a:chOff x="-1" y="0"/>
            <a:chExt cx="6058059" cy="5983055"/>
          </a:xfrm>
        </p:grpSpPr>
        <p:grpSp>
          <p:nvGrpSpPr>
            <p:cNvPr id="231" name="Google Shape;231;p8"/>
            <p:cNvGrpSpPr/>
            <p:nvPr/>
          </p:nvGrpSpPr>
          <p:grpSpPr>
            <a:xfrm>
              <a:off x="2065922" y="419161"/>
              <a:ext cx="1542611" cy="769638"/>
              <a:chOff x="0" y="0"/>
              <a:chExt cx="1542610" cy="769637"/>
            </a:xfrm>
          </p:grpSpPr>
          <p:pic>
            <p:nvPicPr>
              <p:cNvPr id="232" name="Google Shape;232;p8" descr="Изображение"/>
              <p:cNvPicPr preferRelativeResize="0"/>
              <p:nvPr/>
            </p:nvPicPr>
            <p:blipFill rotWithShape="1">
              <a:blip r:embed="rId4">
                <a:alphaModFix/>
              </a:blip>
              <a:srcRect/>
              <a:stretch/>
            </p:blipFill>
            <p:spPr>
              <a:xfrm>
                <a:off x="0" y="0"/>
                <a:ext cx="722474" cy="769637"/>
              </a:xfrm>
              <a:prstGeom prst="rect">
                <a:avLst/>
              </a:prstGeom>
              <a:noFill/>
              <a:ln>
                <a:noFill/>
              </a:ln>
            </p:spPr>
          </p:pic>
          <p:pic>
            <p:nvPicPr>
              <p:cNvPr id="233" name="Google Shape;233;p8" descr="Изображение"/>
              <p:cNvPicPr preferRelativeResize="0"/>
              <p:nvPr/>
            </p:nvPicPr>
            <p:blipFill rotWithShape="1">
              <a:blip r:embed="rId5">
                <a:alphaModFix/>
              </a:blip>
              <a:srcRect/>
              <a:stretch/>
            </p:blipFill>
            <p:spPr>
              <a:xfrm>
                <a:off x="873686" y="106151"/>
                <a:ext cx="668924" cy="663486"/>
              </a:xfrm>
              <a:prstGeom prst="rect">
                <a:avLst/>
              </a:prstGeom>
              <a:noFill/>
              <a:ln>
                <a:noFill/>
              </a:ln>
            </p:spPr>
          </p:pic>
        </p:grpSp>
        <p:pic>
          <p:nvPicPr>
            <p:cNvPr id="234" name="Google Shape;234;p8" descr="Изображение"/>
            <p:cNvPicPr preferRelativeResize="0"/>
            <p:nvPr/>
          </p:nvPicPr>
          <p:blipFill rotWithShape="1">
            <a:blip r:embed="rId6">
              <a:alphaModFix/>
            </a:blip>
            <a:srcRect/>
            <a:stretch/>
          </p:blipFill>
          <p:spPr>
            <a:xfrm>
              <a:off x="1680973" y="2926317"/>
              <a:ext cx="865477" cy="601208"/>
            </a:xfrm>
            <a:prstGeom prst="rect">
              <a:avLst/>
            </a:prstGeom>
            <a:noFill/>
            <a:ln>
              <a:noFill/>
            </a:ln>
          </p:spPr>
        </p:pic>
        <p:pic>
          <p:nvPicPr>
            <p:cNvPr id="235" name="Google Shape;235;p8" descr="Изображение"/>
            <p:cNvPicPr preferRelativeResize="0"/>
            <p:nvPr/>
          </p:nvPicPr>
          <p:blipFill rotWithShape="1">
            <a:blip r:embed="rId7">
              <a:alphaModFix/>
            </a:blip>
            <a:srcRect/>
            <a:stretch/>
          </p:blipFill>
          <p:spPr>
            <a:xfrm>
              <a:off x="4264277" y="2759172"/>
              <a:ext cx="855842" cy="578372"/>
            </a:xfrm>
            <a:prstGeom prst="rect">
              <a:avLst/>
            </a:prstGeom>
            <a:noFill/>
            <a:ln>
              <a:noFill/>
            </a:ln>
          </p:spPr>
        </p:pic>
        <p:pic>
          <p:nvPicPr>
            <p:cNvPr id="236" name="Google Shape;236;p8" descr="Изображение"/>
            <p:cNvPicPr preferRelativeResize="0"/>
            <p:nvPr/>
          </p:nvPicPr>
          <p:blipFill rotWithShape="1">
            <a:blip r:embed="rId7">
              <a:alphaModFix/>
            </a:blip>
            <a:srcRect/>
            <a:stretch/>
          </p:blipFill>
          <p:spPr>
            <a:xfrm>
              <a:off x="839129" y="2650314"/>
              <a:ext cx="579847" cy="391857"/>
            </a:xfrm>
            <a:prstGeom prst="rect">
              <a:avLst/>
            </a:prstGeom>
            <a:noFill/>
            <a:ln>
              <a:noFill/>
            </a:ln>
          </p:spPr>
        </p:pic>
        <p:pic>
          <p:nvPicPr>
            <p:cNvPr id="237" name="Google Shape;237;p8" descr="Изображение"/>
            <p:cNvPicPr preferRelativeResize="0"/>
            <p:nvPr/>
          </p:nvPicPr>
          <p:blipFill rotWithShape="1">
            <a:blip r:embed="rId6">
              <a:alphaModFix/>
            </a:blip>
            <a:srcRect/>
            <a:stretch/>
          </p:blipFill>
          <p:spPr>
            <a:xfrm>
              <a:off x="3873745" y="3337828"/>
              <a:ext cx="579847" cy="402794"/>
            </a:xfrm>
            <a:prstGeom prst="rect">
              <a:avLst/>
            </a:prstGeom>
            <a:noFill/>
            <a:ln>
              <a:noFill/>
            </a:ln>
          </p:spPr>
        </p:pic>
        <p:sp>
          <p:nvSpPr>
            <p:cNvPr id="238" name="Google Shape;238;p8"/>
            <p:cNvSpPr/>
            <p:nvPr/>
          </p:nvSpPr>
          <p:spPr>
            <a:xfrm rot="3585743" flipH="1">
              <a:off x="1648827" y="1188250"/>
              <a:ext cx="2400711" cy="4998399"/>
            </a:xfrm>
            <a:custGeom>
              <a:avLst/>
              <a:gdLst/>
              <a:ahLst/>
              <a:cxnLst/>
              <a:rect l="l" t="t" r="r" b="b"/>
              <a:pathLst>
                <a:path w="21600" h="21600" extrusionOk="0">
                  <a:moveTo>
                    <a:pt x="21600" y="21600"/>
                  </a:moveTo>
                  <a:cubicBezTo>
                    <a:pt x="20620" y="18839"/>
                    <a:pt x="18292" y="16236"/>
                    <a:pt x="14823" y="13998"/>
                  </a:cubicBezTo>
                  <a:cubicBezTo>
                    <a:pt x="10627" y="11290"/>
                    <a:pt x="4703" y="9122"/>
                    <a:pt x="2043" y="5903"/>
                  </a:cubicBezTo>
                  <a:cubicBezTo>
                    <a:pt x="498" y="4035"/>
                    <a:pt x="279" y="2002"/>
                    <a:pt x="0" y="0"/>
                  </a:cubicBezTo>
                </a:path>
              </a:pathLst>
            </a:custGeom>
            <a:noFill/>
            <a:ln w="63500" cap="flat" cmpd="sng">
              <a:solidFill>
                <a:srgbClr val="EC6463"/>
              </a:solidFill>
              <a:prstDash val="dashDot"/>
              <a:miter lim="400000"/>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239" name="Google Shape;239;p8"/>
            <p:cNvSpPr/>
            <p:nvPr/>
          </p:nvSpPr>
          <p:spPr>
            <a:xfrm rot="3585743" flipH="1">
              <a:off x="1563297" y="-31896"/>
              <a:ext cx="2400710" cy="4998399"/>
            </a:xfrm>
            <a:custGeom>
              <a:avLst/>
              <a:gdLst/>
              <a:ahLst/>
              <a:cxnLst/>
              <a:rect l="l" t="t" r="r" b="b"/>
              <a:pathLst>
                <a:path w="21600" h="21600" extrusionOk="0">
                  <a:moveTo>
                    <a:pt x="21600" y="21600"/>
                  </a:moveTo>
                  <a:cubicBezTo>
                    <a:pt x="20620" y="18839"/>
                    <a:pt x="18292" y="16236"/>
                    <a:pt x="14823" y="13998"/>
                  </a:cubicBezTo>
                  <a:cubicBezTo>
                    <a:pt x="10627" y="11290"/>
                    <a:pt x="4703" y="9122"/>
                    <a:pt x="2043" y="5903"/>
                  </a:cubicBezTo>
                  <a:cubicBezTo>
                    <a:pt x="498" y="4035"/>
                    <a:pt x="279" y="2002"/>
                    <a:pt x="0" y="0"/>
                  </a:cubicBezTo>
                </a:path>
              </a:pathLst>
            </a:custGeom>
            <a:noFill/>
            <a:ln w="63500" cap="flat" cmpd="sng">
              <a:solidFill>
                <a:srgbClr val="EC6463"/>
              </a:solidFill>
              <a:prstDash val="dashDot"/>
              <a:miter lim="400000"/>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240" name="Google Shape;240;p8"/>
            <p:cNvSpPr/>
            <p:nvPr/>
          </p:nvSpPr>
          <p:spPr>
            <a:xfrm>
              <a:off x="1726716" y="0"/>
              <a:ext cx="2221021" cy="2221021"/>
            </a:xfrm>
            <a:prstGeom prst="ellipse">
              <a:avLst/>
            </a:prstGeom>
            <a:noFill/>
            <a:ln w="38100" cap="flat" cmpd="sng">
              <a:solidFill>
                <a:srgbClr val="72B6E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241" name="Google Shape;241;p8"/>
            <p:cNvSpPr/>
            <p:nvPr/>
          </p:nvSpPr>
          <p:spPr>
            <a:xfrm rot="-2700000">
              <a:off x="1474135" y="1903328"/>
              <a:ext cx="791963" cy="620579"/>
            </a:xfrm>
            <a:custGeom>
              <a:avLst/>
              <a:gdLst/>
              <a:ahLst/>
              <a:cxnLst/>
              <a:rect l="l" t="t" r="r" b="b"/>
              <a:pathLst>
                <a:path w="21381" h="21109" extrusionOk="0">
                  <a:moveTo>
                    <a:pt x="9" y="21109"/>
                  </a:moveTo>
                  <a:cubicBezTo>
                    <a:pt x="-219" y="12560"/>
                    <a:pt x="3794" y="4733"/>
                    <a:pt x="10073" y="1480"/>
                  </a:cubicBezTo>
                  <a:cubicBezTo>
                    <a:pt x="13682" y="-390"/>
                    <a:pt x="17716" y="-491"/>
                    <a:pt x="21381" y="1196"/>
                  </a:cubicBezTo>
                </a:path>
              </a:pathLst>
            </a:custGeom>
            <a:noFill/>
            <a:ln w="38100" cap="flat" cmpd="sng">
              <a:solidFill>
                <a:srgbClr val="72B6E3"/>
              </a:solidFill>
              <a:prstDash val="solid"/>
              <a:miter lim="400000"/>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242" name="Google Shape;242;p8"/>
            <p:cNvSpPr/>
            <p:nvPr/>
          </p:nvSpPr>
          <p:spPr>
            <a:xfrm rot="-2700000">
              <a:off x="2843807" y="2148837"/>
              <a:ext cx="1356160" cy="913891"/>
            </a:xfrm>
            <a:custGeom>
              <a:avLst/>
              <a:gdLst/>
              <a:ahLst/>
              <a:cxnLst/>
              <a:rect l="l" t="t" r="r" b="b"/>
              <a:pathLst>
                <a:path w="21600" h="19606" extrusionOk="0">
                  <a:moveTo>
                    <a:pt x="0" y="18661"/>
                  </a:moveTo>
                  <a:cubicBezTo>
                    <a:pt x="7373" y="21600"/>
                    <a:pt x="15294" y="17523"/>
                    <a:pt x="19334" y="8711"/>
                  </a:cubicBezTo>
                  <a:cubicBezTo>
                    <a:pt x="20548" y="6062"/>
                    <a:pt x="21321" y="3090"/>
                    <a:pt x="21600" y="0"/>
                  </a:cubicBezTo>
                </a:path>
              </a:pathLst>
            </a:custGeom>
            <a:noFill/>
            <a:ln w="38100" cap="flat" cmpd="sng">
              <a:solidFill>
                <a:srgbClr val="72B6E3"/>
              </a:solidFill>
              <a:prstDash val="solid"/>
              <a:miter lim="400000"/>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sp>
          <p:nvSpPr>
            <p:cNvPr id="243" name="Google Shape;243;p8"/>
            <p:cNvSpPr txBox="1"/>
            <p:nvPr/>
          </p:nvSpPr>
          <p:spPr>
            <a:xfrm>
              <a:off x="2369833" y="1226458"/>
              <a:ext cx="1134265" cy="764627"/>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72B6E3"/>
                </a:buClr>
                <a:buSzPts val="9000"/>
                <a:buFont typeface="Arial"/>
                <a:buNone/>
              </a:pPr>
              <a:r>
                <a:rPr lang="en-US" sz="9000" b="1" i="0" u="none" strike="noStrike" cap="none">
                  <a:solidFill>
                    <a:srgbClr val="72B6E3"/>
                  </a:solidFill>
                  <a:latin typeface="Arial"/>
                  <a:ea typeface="Arial"/>
                  <a:cs typeface="Arial"/>
                  <a:sym typeface="Arial"/>
                </a:rPr>
                <a:t>Mg</a:t>
              </a:r>
              <a:endParaRPr/>
            </a:p>
          </p:txBody>
        </p:sp>
        <p:grpSp>
          <p:nvGrpSpPr>
            <p:cNvPr id="244" name="Google Shape;244;p8"/>
            <p:cNvGrpSpPr/>
            <p:nvPr/>
          </p:nvGrpSpPr>
          <p:grpSpPr>
            <a:xfrm>
              <a:off x="179233" y="2977359"/>
              <a:ext cx="855844" cy="455677"/>
              <a:chOff x="0" y="-1"/>
              <a:chExt cx="855842" cy="455676"/>
            </a:xfrm>
          </p:grpSpPr>
          <p:sp>
            <p:nvSpPr>
              <p:cNvPr id="245" name="Google Shape;245;p8"/>
              <p:cNvSpPr txBox="1"/>
              <p:nvPr/>
            </p:nvSpPr>
            <p:spPr>
              <a:xfrm>
                <a:off x="37504" y="72955"/>
                <a:ext cx="818338" cy="318350"/>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72B6E3"/>
                  </a:buClr>
                  <a:buSzPts val="3200"/>
                  <a:buFont typeface="Arial"/>
                  <a:buNone/>
                </a:pPr>
                <a:r>
                  <a:rPr lang="en-US" sz="3200" b="1" i="0" u="none" strike="noStrike" cap="none">
                    <a:solidFill>
                      <a:srgbClr val="72B6E3"/>
                    </a:solidFill>
                    <a:latin typeface="Arial"/>
                    <a:ea typeface="Arial"/>
                    <a:cs typeface="Arial"/>
                    <a:sym typeface="Arial"/>
                  </a:rPr>
                  <a:t>Mg</a:t>
                </a:r>
                <a:endParaRPr/>
              </a:p>
            </p:txBody>
          </p:sp>
          <p:sp>
            <p:nvSpPr>
              <p:cNvPr id="246" name="Google Shape;246;p8"/>
              <p:cNvSpPr/>
              <p:nvPr/>
            </p:nvSpPr>
            <p:spPr>
              <a:xfrm>
                <a:off x="0" y="-1"/>
                <a:ext cx="455673" cy="455676"/>
              </a:xfrm>
              <a:prstGeom prst="ellipse">
                <a:avLst/>
              </a:prstGeom>
              <a:noFill/>
              <a:ln w="38100" cap="flat" cmpd="sng">
                <a:solidFill>
                  <a:srgbClr val="72B6E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grpSp>
        <p:grpSp>
          <p:nvGrpSpPr>
            <p:cNvPr id="247" name="Google Shape;247;p8"/>
            <p:cNvGrpSpPr/>
            <p:nvPr/>
          </p:nvGrpSpPr>
          <p:grpSpPr>
            <a:xfrm>
              <a:off x="2690723" y="3078481"/>
              <a:ext cx="1186249" cy="631592"/>
              <a:chOff x="0" y="0"/>
              <a:chExt cx="1186248" cy="631590"/>
            </a:xfrm>
          </p:grpSpPr>
          <p:sp>
            <p:nvSpPr>
              <p:cNvPr id="248" name="Google Shape;248;p8"/>
              <p:cNvSpPr txBox="1"/>
              <p:nvPr/>
            </p:nvSpPr>
            <p:spPr>
              <a:xfrm>
                <a:off x="51983" y="101121"/>
                <a:ext cx="1134265" cy="210628"/>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72B6E3"/>
                  </a:buClr>
                  <a:buSzPts val="1800"/>
                  <a:buFont typeface="Arial"/>
                  <a:buNone/>
                </a:pPr>
                <a:r>
                  <a:rPr lang="en-US" sz="1800" b="1" i="0" u="none" strike="noStrike" cap="none">
                    <a:solidFill>
                      <a:srgbClr val="72B6E3"/>
                    </a:solidFill>
                    <a:latin typeface="Arial"/>
                    <a:ea typeface="Arial"/>
                    <a:cs typeface="Arial"/>
                    <a:sym typeface="Arial"/>
                  </a:rPr>
                  <a:t>Mg</a:t>
                </a:r>
                <a:endParaRPr/>
              </a:p>
            </p:txBody>
          </p:sp>
          <p:sp>
            <p:nvSpPr>
              <p:cNvPr id="249" name="Google Shape;249;p8"/>
              <p:cNvSpPr/>
              <p:nvPr/>
            </p:nvSpPr>
            <p:spPr>
              <a:xfrm>
                <a:off x="0" y="0"/>
                <a:ext cx="631590" cy="631590"/>
              </a:xfrm>
              <a:prstGeom prst="ellipse">
                <a:avLst/>
              </a:prstGeom>
              <a:noFill/>
              <a:ln w="38100" cap="flat" cmpd="sng">
                <a:solidFill>
                  <a:srgbClr val="72B6E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grpSp>
        <p:grpSp>
          <p:nvGrpSpPr>
            <p:cNvPr id="250" name="Google Shape;250;p8"/>
            <p:cNvGrpSpPr/>
            <p:nvPr/>
          </p:nvGrpSpPr>
          <p:grpSpPr>
            <a:xfrm>
              <a:off x="5202214" y="2977359"/>
              <a:ext cx="855844" cy="455677"/>
              <a:chOff x="0" y="-1"/>
              <a:chExt cx="855842" cy="455676"/>
            </a:xfrm>
          </p:grpSpPr>
          <p:sp>
            <p:nvSpPr>
              <p:cNvPr id="251" name="Google Shape;251;p8"/>
              <p:cNvSpPr txBox="1"/>
              <p:nvPr/>
            </p:nvSpPr>
            <p:spPr>
              <a:xfrm>
                <a:off x="37504" y="72955"/>
                <a:ext cx="818338" cy="318350"/>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72B6E3"/>
                  </a:buClr>
                  <a:buSzPts val="3200"/>
                  <a:buFont typeface="Arial"/>
                  <a:buNone/>
                </a:pPr>
                <a:r>
                  <a:rPr lang="en-US" sz="3200" b="1" i="0" u="none" strike="noStrike" cap="none">
                    <a:solidFill>
                      <a:srgbClr val="72B6E3"/>
                    </a:solidFill>
                    <a:latin typeface="Arial"/>
                    <a:ea typeface="Arial"/>
                    <a:cs typeface="Arial"/>
                    <a:sym typeface="Arial"/>
                  </a:rPr>
                  <a:t>Mg</a:t>
                </a:r>
                <a:endParaRPr/>
              </a:p>
            </p:txBody>
          </p:sp>
          <p:sp>
            <p:nvSpPr>
              <p:cNvPr id="252" name="Google Shape;252;p8"/>
              <p:cNvSpPr/>
              <p:nvPr/>
            </p:nvSpPr>
            <p:spPr>
              <a:xfrm>
                <a:off x="0" y="-1"/>
                <a:ext cx="455673" cy="455676"/>
              </a:xfrm>
              <a:prstGeom prst="ellipse">
                <a:avLst/>
              </a:prstGeom>
              <a:noFill/>
              <a:ln w="38100" cap="flat" cmpd="sng">
                <a:solidFill>
                  <a:srgbClr val="72B6E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grpSp>
      </p:grpSp>
      <p:pic>
        <p:nvPicPr>
          <p:cNvPr id="253" name="Google Shape;253;p8" descr="Изображение"/>
          <p:cNvPicPr preferRelativeResize="0"/>
          <p:nvPr/>
        </p:nvPicPr>
        <p:blipFill rotWithShape="1">
          <a:blip r:embed="rId8">
            <a:alphaModFix/>
          </a:blip>
          <a:srcRect/>
          <a:stretch/>
        </p:blipFill>
        <p:spPr>
          <a:xfrm>
            <a:off x="1033776" y="9930263"/>
            <a:ext cx="805588" cy="80558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9"/>
          <p:cNvSpPr/>
          <p:nvPr/>
        </p:nvSpPr>
        <p:spPr>
          <a:xfrm>
            <a:off x="-203599" y="-229990"/>
            <a:ext cx="24740100" cy="14175900"/>
          </a:xfrm>
          <a:prstGeom prst="rect">
            <a:avLst/>
          </a:prstGeom>
          <a:solidFill>
            <a:srgbClr val="E9F5FE"/>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259" name="Google Shape;259;p9"/>
          <p:cNvSpPr txBox="1"/>
          <p:nvPr/>
        </p:nvSpPr>
        <p:spPr>
          <a:xfrm>
            <a:off x="22160439" y="12782735"/>
            <a:ext cx="1383647" cy="426657"/>
          </a:xfrm>
          <a:prstGeom prst="rect">
            <a:avLst/>
          </a:prstGeom>
          <a:noFill/>
          <a:ln>
            <a:noFill/>
          </a:ln>
        </p:spPr>
        <p:txBody>
          <a:bodyPr spcFirstLastPara="1" wrap="square" lIns="71425" tIns="71425" rIns="71425" bIns="71425" anchor="ctr" anchorCtr="0">
            <a:spAutoFit/>
          </a:bodyPr>
          <a:lstStyle/>
          <a:p>
            <a:pPr marL="0" marR="0" lvl="0" indent="0" algn="r" rtl="0">
              <a:lnSpc>
                <a:spcPct val="90000"/>
              </a:lnSpc>
              <a:spcBef>
                <a:spcPts val="0"/>
              </a:spcBef>
              <a:spcAft>
                <a:spcPts val="0"/>
              </a:spcAft>
              <a:buClr>
                <a:srgbClr val="72B5E4"/>
              </a:buClr>
              <a:buSzPts val="2000"/>
              <a:buFont typeface="Arial"/>
              <a:buNone/>
            </a:pPr>
            <a:r>
              <a:rPr lang="en-US" sz="2000" b="1" i="0" u="none" strike="noStrike" cap="none">
                <a:solidFill>
                  <a:srgbClr val="72B5E4"/>
                </a:solidFill>
                <a:latin typeface="Arial"/>
                <a:ea typeface="Arial"/>
                <a:cs typeface="Arial"/>
                <a:sym typeface="Arial"/>
              </a:rPr>
              <a:t>Oceanmin</a:t>
            </a:r>
            <a:endParaRPr/>
          </a:p>
        </p:txBody>
      </p:sp>
      <p:pic>
        <p:nvPicPr>
          <p:cNvPr id="260" name="Google Shape;260;p9" descr="image5.png"/>
          <p:cNvPicPr preferRelativeResize="0"/>
          <p:nvPr/>
        </p:nvPicPr>
        <p:blipFill rotWithShape="1">
          <a:blip r:embed="rId3">
            <a:alphaModFix/>
          </a:blip>
          <a:srcRect/>
          <a:stretch/>
        </p:blipFill>
        <p:spPr>
          <a:xfrm>
            <a:off x="1046162" y="12715875"/>
            <a:ext cx="1938342" cy="338140"/>
          </a:xfrm>
          <a:prstGeom prst="rect">
            <a:avLst/>
          </a:prstGeom>
          <a:noFill/>
          <a:ln>
            <a:noFill/>
          </a:ln>
        </p:spPr>
      </p:pic>
      <p:sp>
        <p:nvSpPr>
          <p:cNvPr id="261" name="Google Shape;261;p9"/>
          <p:cNvSpPr txBox="1"/>
          <p:nvPr/>
        </p:nvSpPr>
        <p:spPr>
          <a:xfrm>
            <a:off x="1046149" y="1052325"/>
            <a:ext cx="12159000" cy="30477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35353"/>
              </a:buClr>
              <a:buSzPts val="6400"/>
              <a:buFont typeface="Arial"/>
              <a:buNone/>
            </a:pPr>
            <a:r>
              <a:rPr lang="en-US" sz="6400" b="1" i="0" u="none" strike="noStrike" cap="none">
                <a:solidFill>
                  <a:srgbClr val="535353"/>
                </a:solidFill>
                <a:latin typeface="Arial"/>
                <a:ea typeface="Arial"/>
                <a:cs typeface="Arial"/>
                <a:sym typeface="Arial"/>
              </a:rPr>
              <a:t>Which organs</a:t>
            </a:r>
            <a:r>
              <a:rPr lang="en-US" sz="5000">
                <a:latin typeface="Helvetica Neue"/>
                <a:ea typeface="Helvetica Neue"/>
                <a:cs typeface="Helvetica Neue"/>
                <a:sym typeface="Helvetica Neue"/>
              </a:rPr>
              <a:t> </a:t>
            </a:r>
            <a:r>
              <a:rPr lang="en-US" sz="6400" b="1">
                <a:solidFill>
                  <a:srgbClr val="285FB0"/>
                </a:solidFill>
              </a:rPr>
              <a:t>are </a:t>
            </a:r>
            <a:endParaRPr sz="6400" b="1">
              <a:solidFill>
                <a:srgbClr val="285FB0"/>
              </a:solidFill>
            </a:endParaRPr>
          </a:p>
          <a:p>
            <a:pPr marL="0" marR="0" lvl="0" indent="0" algn="l" rtl="0">
              <a:lnSpc>
                <a:spcPct val="100000"/>
              </a:lnSpc>
              <a:spcBef>
                <a:spcPts val="0"/>
              </a:spcBef>
              <a:spcAft>
                <a:spcPts val="0"/>
              </a:spcAft>
              <a:buClr>
                <a:srgbClr val="535353"/>
              </a:buClr>
              <a:buSzPts val="6400"/>
              <a:buFont typeface="Arial"/>
              <a:buNone/>
            </a:pPr>
            <a:r>
              <a:rPr lang="en-US" sz="6400" b="1">
                <a:solidFill>
                  <a:srgbClr val="285FB0"/>
                </a:solidFill>
              </a:rPr>
              <a:t>affected the most </a:t>
            </a:r>
            <a:r>
              <a:rPr lang="en-US" sz="6400" b="1">
                <a:solidFill>
                  <a:srgbClr val="535353"/>
                </a:solidFill>
              </a:rPr>
              <a:t>by Magnesium deficiency</a:t>
            </a:r>
            <a:r>
              <a:rPr lang="en-US" sz="6400" b="1" i="0" u="none" strike="noStrike" cap="none">
                <a:solidFill>
                  <a:schemeClr val="lt2"/>
                </a:solidFill>
                <a:latin typeface="Arial"/>
                <a:ea typeface="Arial"/>
                <a:cs typeface="Arial"/>
                <a:sym typeface="Arial"/>
              </a:rPr>
              <a:t>?</a:t>
            </a:r>
            <a:endParaRPr sz="5000" b="0" i="0" u="none" strike="noStrike" cap="none">
              <a:solidFill>
                <a:schemeClr val="lt2"/>
              </a:solidFill>
              <a:latin typeface="Helvetica Neue"/>
              <a:ea typeface="Helvetica Neue"/>
              <a:cs typeface="Helvetica Neue"/>
              <a:sym typeface="Helvetica Neue"/>
            </a:endParaRPr>
          </a:p>
        </p:txBody>
      </p:sp>
      <p:sp>
        <p:nvSpPr>
          <p:cNvPr id="262" name="Google Shape;262;p9"/>
          <p:cNvSpPr txBox="1"/>
          <p:nvPr/>
        </p:nvSpPr>
        <p:spPr>
          <a:xfrm>
            <a:off x="9865858" y="11793466"/>
            <a:ext cx="4614900" cy="5850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535353"/>
              </a:buClr>
              <a:buSzPts val="3200"/>
              <a:buFont typeface="Arial"/>
              <a:buNone/>
            </a:pPr>
            <a:r>
              <a:rPr lang="en-US" sz="3200">
                <a:solidFill>
                  <a:srgbClr val="535353"/>
                </a:solidFill>
              </a:rPr>
              <a:t>A</a:t>
            </a:r>
            <a:r>
              <a:rPr lang="en-US" sz="3200" b="0" i="0" u="none" strike="noStrike" cap="none">
                <a:solidFill>
                  <a:srgbClr val="535353"/>
                </a:solidFill>
                <a:latin typeface="Arial"/>
                <a:ea typeface="Arial"/>
                <a:cs typeface="Arial"/>
                <a:sym typeface="Arial"/>
              </a:rPr>
              <a:t>drenal </a:t>
            </a:r>
            <a:r>
              <a:rPr lang="en-US" sz="3200">
                <a:solidFill>
                  <a:srgbClr val="535353"/>
                </a:solidFill>
              </a:rPr>
              <a:t>Gl</a:t>
            </a:r>
            <a:r>
              <a:rPr lang="en-US" sz="3200" b="0" i="0" u="none" strike="noStrike" cap="none">
                <a:solidFill>
                  <a:srgbClr val="535353"/>
                </a:solidFill>
                <a:latin typeface="Arial"/>
                <a:ea typeface="Arial"/>
                <a:cs typeface="Arial"/>
                <a:sym typeface="Arial"/>
              </a:rPr>
              <a:t>ands</a:t>
            </a:r>
            <a:endParaRPr sz="3200" b="0" i="0" u="none" strike="noStrike" cap="none">
              <a:solidFill>
                <a:srgbClr val="535353"/>
              </a:solidFill>
              <a:latin typeface="Arial"/>
              <a:ea typeface="Arial"/>
              <a:cs typeface="Arial"/>
              <a:sym typeface="Arial"/>
            </a:endParaRPr>
          </a:p>
        </p:txBody>
      </p:sp>
      <p:sp>
        <p:nvSpPr>
          <p:cNvPr id="263" name="Google Shape;263;p9"/>
          <p:cNvSpPr txBox="1"/>
          <p:nvPr/>
        </p:nvSpPr>
        <p:spPr>
          <a:xfrm>
            <a:off x="2121865" y="9692847"/>
            <a:ext cx="6421800" cy="15699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35353"/>
              </a:buClr>
              <a:buSzPts val="3200"/>
              <a:buFont typeface="Arial"/>
              <a:buNone/>
            </a:pPr>
            <a:r>
              <a:rPr lang="en-US" sz="3200" b="1">
                <a:solidFill>
                  <a:srgbClr val="535353"/>
                </a:solidFill>
              </a:rPr>
              <a:t>M</a:t>
            </a:r>
            <a:r>
              <a:rPr lang="en-US" sz="3200" b="1" i="0" u="none" strike="noStrike" cap="none">
                <a:solidFill>
                  <a:srgbClr val="535353"/>
                </a:solidFill>
                <a:latin typeface="Arial"/>
                <a:ea typeface="Arial"/>
                <a:cs typeface="Arial"/>
                <a:sym typeface="Arial"/>
              </a:rPr>
              <a:t>agnesium </a:t>
            </a:r>
            <a:r>
              <a:rPr lang="en-US" sz="3200" b="1">
                <a:solidFill>
                  <a:srgbClr val="535353"/>
                </a:solidFill>
              </a:rPr>
              <a:t>deficiency </a:t>
            </a:r>
            <a:r>
              <a:rPr lang="en-US" sz="3200" b="1" i="0" u="none" strike="noStrike" cap="none">
                <a:solidFill>
                  <a:srgbClr val="535353"/>
                </a:solidFill>
                <a:latin typeface="Arial"/>
                <a:ea typeface="Arial"/>
                <a:cs typeface="Arial"/>
                <a:sym typeface="Arial"/>
              </a:rPr>
              <a:t>is primarily </a:t>
            </a:r>
            <a:r>
              <a:rPr lang="en-US" sz="3200" b="1" i="0" u="none" strike="noStrike" cap="none">
                <a:solidFill>
                  <a:srgbClr val="FF0000"/>
                </a:solidFill>
                <a:latin typeface="Arial"/>
                <a:ea typeface="Arial"/>
                <a:cs typeface="Arial"/>
                <a:sym typeface="Arial"/>
              </a:rPr>
              <a:t>reflected in the work of these organs</a:t>
            </a:r>
            <a:r>
              <a:rPr lang="en-US" sz="3200" b="1" i="0" u="none" strike="noStrike" cap="none">
                <a:solidFill>
                  <a:srgbClr val="535353"/>
                </a:solidFill>
                <a:latin typeface="Arial"/>
                <a:ea typeface="Arial"/>
                <a:cs typeface="Arial"/>
                <a:sym typeface="Arial"/>
              </a:rPr>
              <a:t>.</a:t>
            </a:r>
            <a:endParaRPr sz="5000" b="0" i="0" u="none" strike="noStrike" cap="none">
              <a:solidFill>
                <a:srgbClr val="EC6463"/>
              </a:solidFill>
              <a:latin typeface="Helvetica Neue"/>
              <a:ea typeface="Helvetica Neue"/>
              <a:cs typeface="Helvetica Neue"/>
              <a:sym typeface="Helvetica Neue"/>
            </a:endParaRPr>
          </a:p>
        </p:txBody>
      </p:sp>
      <p:pic>
        <p:nvPicPr>
          <p:cNvPr id="264" name="Google Shape;264;p9" descr="Изображение"/>
          <p:cNvPicPr preferRelativeResize="0"/>
          <p:nvPr/>
        </p:nvPicPr>
        <p:blipFill rotWithShape="1">
          <a:blip r:embed="rId4">
            <a:alphaModFix/>
          </a:blip>
          <a:srcRect/>
          <a:stretch/>
        </p:blipFill>
        <p:spPr>
          <a:xfrm>
            <a:off x="1033774" y="10268928"/>
            <a:ext cx="805588" cy="805587"/>
          </a:xfrm>
          <a:prstGeom prst="rect">
            <a:avLst/>
          </a:prstGeom>
          <a:noFill/>
          <a:ln>
            <a:noFill/>
          </a:ln>
        </p:spPr>
      </p:pic>
      <p:sp>
        <p:nvSpPr>
          <p:cNvPr id="265" name="Google Shape;265;p9"/>
          <p:cNvSpPr txBox="1"/>
          <p:nvPr/>
        </p:nvSpPr>
        <p:spPr>
          <a:xfrm>
            <a:off x="1025432" y="4678464"/>
            <a:ext cx="6722400" cy="1077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35353"/>
              </a:buClr>
              <a:buSzPts val="3200"/>
              <a:buFont typeface="Arial"/>
              <a:buNone/>
            </a:pPr>
            <a:r>
              <a:rPr lang="en-US" sz="3200" b="1" i="0" u="none" strike="noStrike" cap="none">
                <a:solidFill>
                  <a:srgbClr val="535353"/>
                </a:solidFill>
                <a:latin typeface="Arial"/>
                <a:ea typeface="Arial"/>
                <a:cs typeface="Arial"/>
                <a:sym typeface="Arial"/>
              </a:rPr>
              <a:t>Organs </a:t>
            </a:r>
            <a:r>
              <a:rPr lang="en-US" sz="3200" b="1">
                <a:solidFill>
                  <a:srgbClr val="535353"/>
                </a:solidFill>
              </a:rPr>
              <a:t>that use up alot of body energy to function are:</a:t>
            </a:r>
            <a:endParaRPr sz="5000" b="0" i="0" u="none" strike="noStrike" cap="none">
              <a:solidFill>
                <a:srgbClr val="000000"/>
              </a:solidFill>
              <a:latin typeface="Helvetica Neue"/>
              <a:ea typeface="Helvetica Neue"/>
              <a:cs typeface="Helvetica Neue"/>
              <a:sym typeface="Helvetica Neue"/>
            </a:endParaRPr>
          </a:p>
        </p:txBody>
      </p:sp>
      <p:sp>
        <p:nvSpPr>
          <p:cNvPr id="266" name="Google Shape;266;p9"/>
          <p:cNvSpPr txBox="1"/>
          <p:nvPr/>
        </p:nvSpPr>
        <p:spPr>
          <a:xfrm>
            <a:off x="9884515" y="7654256"/>
            <a:ext cx="4614900" cy="5850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535353"/>
              </a:buClr>
              <a:buSzPts val="3200"/>
              <a:buFont typeface="Arial"/>
              <a:buNone/>
            </a:pPr>
            <a:r>
              <a:rPr lang="en-US" sz="3200">
                <a:solidFill>
                  <a:srgbClr val="535353"/>
                </a:solidFill>
              </a:rPr>
              <a:t>H</a:t>
            </a:r>
            <a:r>
              <a:rPr lang="en-US" sz="3200" b="0" i="0" u="none" strike="noStrike" cap="none">
                <a:solidFill>
                  <a:srgbClr val="535353"/>
                </a:solidFill>
                <a:latin typeface="Arial"/>
                <a:ea typeface="Arial"/>
                <a:cs typeface="Arial"/>
                <a:sym typeface="Arial"/>
              </a:rPr>
              <a:t>eart</a:t>
            </a:r>
            <a:endParaRPr sz="3200" b="0" i="0" u="none" strike="noStrike" cap="none">
              <a:solidFill>
                <a:srgbClr val="535353"/>
              </a:solidFill>
              <a:latin typeface="Arial"/>
              <a:ea typeface="Arial"/>
              <a:cs typeface="Arial"/>
              <a:sym typeface="Arial"/>
            </a:endParaRPr>
          </a:p>
        </p:txBody>
      </p:sp>
      <p:sp>
        <p:nvSpPr>
          <p:cNvPr id="267" name="Google Shape;267;p9"/>
          <p:cNvSpPr txBox="1"/>
          <p:nvPr/>
        </p:nvSpPr>
        <p:spPr>
          <a:xfrm>
            <a:off x="18713473" y="5516865"/>
            <a:ext cx="4614900" cy="5850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535353"/>
              </a:buClr>
              <a:buSzPts val="3200"/>
              <a:buFont typeface="Arial"/>
              <a:buNone/>
            </a:pPr>
            <a:r>
              <a:rPr lang="en-US" sz="3200">
                <a:solidFill>
                  <a:srgbClr val="535353"/>
                </a:solidFill>
              </a:rPr>
              <a:t>N</a:t>
            </a:r>
            <a:r>
              <a:rPr lang="en-US" sz="3200" b="0" i="0" u="none" strike="noStrike" cap="none">
                <a:solidFill>
                  <a:srgbClr val="535353"/>
                </a:solidFill>
                <a:latin typeface="Arial"/>
                <a:ea typeface="Arial"/>
                <a:cs typeface="Arial"/>
                <a:sym typeface="Arial"/>
              </a:rPr>
              <a:t>ervous </a:t>
            </a:r>
            <a:r>
              <a:rPr lang="en-US" sz="3200">
                <a:solidFill>
                  <a:srgbClr val="535353"/>
                </a:solidFill>
              </a:rPr>
              <a:t>Ti</a:t>
            </a:r>
            <a:r>
              <a:rPr lang="en-US" sz="3200" b="0" i="0" u="none" strike="noStrike" cap="none">
                <a:solidFill>
                  <a:srgbClr val="535353"/>
                </a:solidFill>
                <a:latin typeface="Arial"/>
                <a:ea typeface="Arial"/>
                <a:cs typeface="Arial"/>
                <a:sym typeface="Arial"/>
              </a:rPr>
              <a:t>ssues</a:t>
            </a:r>
            <a:endParaRPr sz="3200" b="0" i="0" u="none" strike="noStrike" cap="none">
              <a:solidFill>
                <a:srgbClr val="535353"/>
              </a:solidFill>
              <a:latin typeface="Arial"/>
              <a:ea typeface="Arial"/>
              <a:cs typeface="Arial"/>
              <a:sym typeface="Arial"/>
            </a:endParaRPr>
          </a:p>
        </p:txBody>
      </p:sp>
      <p:sp>
        <p:nvSpPr>
          <p:cNvPr id="268" name="Google Shape;268;p9"/>
          <p:cNvSpPr txBox="1"/>
          <p:nvPr/>
        </p:nvSpPr>
        <p:spPr>
          <a:xfrm>
            <a:off x="18713473" y="10103960"/>
            <a:ext cx="4614900" cy="5850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535353"/>
              </a:buClr>
              <a:buSzPts val="3200"/>
              <a:buFont typeface="Arial"/>
              <a:buNone/>
            </a:pPr>
            <a:r>
              <a:rPr lang="en-US" sz="3200">
                <a:solidFill>
                  <a:srgbClr val="535353"/>
                </a:solidFill>
              </a:rPr>
              <a:t>M</a:t>
            </a:r>
            <a:r>
              <a:rPr lang="en-US" sz="3200" b="0" i="0" u="none" strike="noStrike" cap="none">
                <a:solidFill>
                  <a:srgbClr val="535353"/>
                </a:solidFill>
                <a:latin typeface="Arial"/>
                <a:ea typeface="Arial"/>
                <a:cs typeface="Arial"/>
                <a:sym typeface="Arial"/>
              </a:rPr>
              <a:t>uscles</a:t>
            </a:r>
            <a:endParaRPr sz="3200" b="0" i="0" u="none" strike="noStrike" cap="none">
              <a:solidFill>
                <a:srgbClr val="535353"/>
              </a:solidFill>
              <a:latin typeface="Arial"/>
              <a:ea typeface="Arial"/>
              <a:cs typeface="Arial"/>
              <a:sym typeface="Arial"/>
            </a:endParaRPr>
          </a:p>
        </p:txBody>
      </p:sp>
      <p:sp>
        <p:nvSpPr>
          <p:cNvPr id="269" name="Google Shape;269;p9"/>
          <p:cNvSpPr txBox="1"/>
          <p:nvPr/>
        </p:nvSpPr>
        <p:spPr>
          <a:xfrm>
            <a:off x="9884515" y="3769047"/>
            <a:ext cx="4614900" cy="5850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535353"/>
              </a:buClr>
              <a:buSzPts val="3200"/>
              <a:buFont typeface="Arial"/>
              <a:buNone/>
            </a:pPr>
            <a:r>
              <a:rPr lang="en-US" sz="3200">
                <a:solidFill>
                  <a:srgbClr val="535353"/>
                </a:solidFill>
              </a:rPr>
              <a:t>B</a:t>
            </a:r>
            <a:r>
              <a:rPr lang="en-US" sz="3200" b="0" i="0" u="none" strike="noStrike" cap="none">
                <a:solidFill>
                  <a:srgbClr val="535353"/>
                </a:solidFill>
                <a:latin typeface="Arial"/>
                <a:ea typeface="Arial"/>
                <a:cs typeface="Arial"/>
                <a:sym typeface="Arial"/>
              </a:rPr>
              <a:t>rain</a:t>
            </a:r>
            <a:endParaRPr sz="3200" b="0" i="0" u="none" strike="noStrike" cap="none">
              <a:solidFill>
                <a:srgbClr val="535353"/>
              </a:solidFill>
              <a:latin typeface="Arial"/>
              <a:ea typeface="Arial"/>
              <a:cs typeface="Arial"/>
              <a:sym typeface="Arial"/>
            </a:endParaRPr>
          </a:p>
        </p:txBody>
      </p:sp>
      <p:sp>
        <p:nvSpPr>
          <p:cNvPr id="270" name="Google Shape;270;p9"/>
          <p:cNvSpPr/>
          <p:nvPr/>
        </p:nvSpPr>
        <p:spPr>
          <a:xfrm>
            <a:off x="11031697" y="5214087"/>
            <a:ext cx="2320609" cy="2320609"/>
          </a:xfrm>
          <a:prstGeom prst="ellipse">
            <a:avLst/>
          </a:prstGeom>
          <a:noFill/>
          <a:ln w="25400" cap="flat" cmpd="sng">
            <a:solidFill>
              <a:srgbClr val="72B6E3"/>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271" name="Google Shape;271;p9"/>
          <p:cNvSpPr/>
          <p:nvPr/>
        </p:nvSpPr>
        <p:spPr>
          <a:xfrm>
            <a:off x="19860657" y="3076694"/>
            <a:ext cx="2320609" cy="2320609"/>
          </a:xfrm>
          <a:prstGeom prst="ellipse">
            <a:avLst/>
          </a:prstGeom>
          <a:noFill/>
          <a:ln w="25400" cap="flat" cmpd="sng">
            <a:solidFill>
              <a:srgbClr val="72B6E3"/>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272" name="Google Shape;272;p9"/>
          <p:cNvSpPr/>
          <p:nvPr/>
        </p:nvSpPr>
        <p:spPr>
          <a:xfrm>
            <a:off x="19860657" y="7663788"/>
            <a:ext cx="2320609" cy="2320609"/>
          </a:xfrm>
          <a:prstGeom prst="ellipse">
            <a:avLst/>
          </a:prstGeom>
          <a:noFill/>
          <a:ln w="25400" cap="flat" cmpd="sng">
            <a:solidFill>
              <a:srgbClr val="72B6E3"/>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273" name="Google Shape;273;p9"/>
          <p:cNvSpPr/>
          <p:nvPr/>
        </p:nvSpPr>
        <p:spPr>
          <a:xfrm>
            <a:off x="11031697" y="1328877"/>
            <a:ext cx="2320609" cy="2320609"/>
          </a:xfrm>
          <a:prstGeom prst="ellipse">
            <a:avLst/>
          </a:prstGeom>
          <a:noFill/>
          <a:ln w="25400" cap="flat" cmpd="sng">
            <a:solidFill>
              <a:srgbClr val="72B6E3"/>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274" name="Google Shape;274;p9"/>
          <p:cNvSpPr/>
          <p:nvPr/>
        </p:nvSpPr>
        <p:spPr>
          <a:xfrm>
            <a:off x="11013040" y="9353294"/>
            <a:ext cx="2320609" cy="2320609"/>
          </a:xfrm>
          <a:prstGeom prst="ellipse">
            <a:avLst/>
          </a:prstGeom>
          <a:noFill/>
          <a:ln w="25400" cap="flat" cmpd="sng">
            <a:solidFill>
              <a:srgbClr val="72B6E3"/>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grpSp>
        <p:nvGrpSpPr>
          <p:cNvPr id="275" name="Google Shape;275;p9"/>
          <p:cNvGrpSpPr/>
          <p:nvPr/>
        </p:nvGrpSpPr>
        <p:grpSpPr>
          <a:xfrm>
            <a:off x="12726874" y="781178"/>
            <a:ext cx="7932094" cy="11620105"/>
            <a:chOff x="2" y="-2"/>
            <a:chExt cx="7932092" cy="11620104"/>
          </a:xfrm>
        </p:grpSpPr>
        <p:sp>
          <p:nvSpPr>
            <p:cNvPr id="276" name="Google Shape;276;p9"/>
            <p:cNvSpPr/>
            <p:nvPr/>
          </p:nvSpPr>
          <p:spPr>
            <a:xfrm>
              <a:off x="1830675" y="533536"/>
              <a:ext cx="4819309" cy="11086566"/>
            </a:xfrm>
            <a:prstGeom prst="ellipse">
              <a:avLst/>
            </a:prstGeom>
            <a:noFill/>
            <a:ln w="50800" cap="flat" cmpd="sng">
              <a:solidFill>
                <a:srgbClr val="FFFFFF"/>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pic>
          <p:nvPicPr>
            <p:cNvPr id="277" name="Google Shape;277;p9" descr="Группа"/>
            <p:cNvPicPr preferRelativeResize="0"/>
            <p:nvPr/>
          </p:nvPicPr>
          <p:blipFill rotWithShape="1">
            <a:blip r:embed="rId5">
              <a:alphaModFix/>
            </a:blip>
            <a:srcRect/>
            <a:stretch/>
          </p:blipFill>
          <p:spPr>
            <a:xfrm>
              <a:off x="1682806" y="1418512"/>
              <a:ext cx="5064222" cy="9847975"/>
            </a:xfrm>
            <a:prstGeom prst="rect">
              <a:avLst/>
            </a:prstGeom>
            <a:noFill/>
            <a:ln>
              <a:noFill/>
            </a:ln>
          </p:spPr>
        </p:pic>
        <p:sp>
          <p:nvSpPr>
            <p:cNvPr id="278" name="Google Shape;278;p9"/>
            <p:cNvSpPr/>
            <p:nvPr/>
          </p:nvSpPr>
          <p:spPr>
            <a:xfrm rot="-2700000">
              <a:off x="512177" y="4092713"/>
              <a:ext cx="4224767" cy="1560748"/>
            </a:xfrm>
            <a:custGeom>
              <a:avLst/>
              <a:gdLst/>
              <a:ahLst/>
              <a:cxnLst/>
              <a:rect l="l" t="t" r="r" b="b"/>
              <a:pathLst>
                <a:path w="21600" h="21600" extrusionOk="0">
                  <a:moveTo>
                    <a:pt x="0" y="0"/>
                  </a:moveTo>
                  <a:cubicBezTo>
                    <a:pt x="874" y="3029"/>
                    <a:pt x="1998" y="5463"/>
                    <a:pt x="3282" y="7108"/>
                  </a:cubicBezTo>
                  <a:cubicBezTo>
                    <a:pt x="9213" y="14709"/>
                    <a:pt x="17913" y="5151"/>
                    <a:pt x="21600" y="21600"/>
                  </a:cubicBezTo>
                </a:path>
              </a:pathLst>
            </a:custGeom>
            <a:noFill/>
            <a:ln w="25400" cap="flat" cmpd="sng">
              <a:solidFill>
                <a:srgbClr val="72B6E3"/>
              </a:solidFill>
              <a:prstDash val="solid"/>
              <a:miter lim="400000"/>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279" name="Google Shape;279;p9"/>
            <p:cNvSpPr/>
            <p:nvPr/>
          </p:nvSpPr>
          <p:spPr>
            <a:xfrm rot="-2700000">
              <a:off x="969639" y="666572"/>
              <a:ext cx="2887499" cy="2419390"/>
            </a:xfrm>
            <a:custGeom>
              <a:avLst/>
              <a:gdLst/>
              <a:ahLst/>
              <a:cxnLst/>
              <a:rect l="l" t="t" r="r" b="b"/>
              <a:pathLst>
                <a:path w="21600" h="21600" extrusionOk="0">
                  <a:moveTo>
                    <a:pt x="0" y="0"/>
                  </a:moveTo>
                  <a:cubicBezTo>
                    <a:pt x="1075" y="3148"/>
                    <a:pt x="2730" y="5967"/>
                    <a:pt x="4841" y="8249"/>
                  </a:cubicBezTo>
                  <a:cubicBezTo>
                    <a:pt x="9860" y="13676"/>
                    <a:pt x="17005" y="15627"/>
                    <a:pt x="21600" y="21600"/>
                  </a:cubicBezTo>
                </a:path>
              </a:pathLst>
            </a:custGeom>
            <a:noFill/>
            <a:ln w="25400" cap="flat" cmpd="sng">
              <a:solidFill>
                <a:srgbClr val="72B6E3"/>
              </a:solidFill>
              <a:prstDash val="solid"/>
              <a:miter lim="400000"/>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280" name="Google Shape;280;p9"/>
            <p:cNvSpPr/>
            <p:nvPr/>
          </p:nvSpPr>
          <p:spPr>
            <a:xfrm rot="-2700000">
              <a:off x="-373834" y="6971835"/>
              <a:ext cx="5551598" cy="1242178"/>
            </a:xfrm>
            <a:custGeom>
              <a:avLst/>
              <a:gdLst/>
              <a:ahLst/>
              <a:cxnLst/>
              <a:rect l="l" t="t" r="r" b="b"/>
              <a:pathLst>
                <a:path w="21600" h="17542" extrusionOk="0">
                  <a:moveTo>
                    <a:pt x="0" y="11194"/>
                  </a:moveTo>
                  <a:cubicBezTo>
                    <a:pt x="1321" y="14913"/>
                    <a:pt x="2919" y="17103"/>
                    <a:pt x="4587" y="17480"/>
                  </a:cubicBezTo>
                  <a:cubicBezTo>
                    <a:pt x="10644" y="18848"/>
                    <a:pt x="15534" y="-2752"/>
                    <a:pt x="21600" y="295"/>
                  </a:cubicBezTo>
                </a:path>
              </a:pathLst>
            </a:custGeom>
            <a:noFill/>
            <a:ln w="25400" cap="flat" cmpd="sng">
              <a:solidFill>
                <a:srgbClr val="72B6E3"/>
              </a:solidFill>
              <a:prstDash val="solid"/>
              <a:miter lim="400000"/>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281" name="Google Shape;281;p9"/>
            <p:cNvSpPr/>
            <p:nvPr/>
          </p:nvSpPr>
          <p:spPr>
            <a:xfrm rot="-2700000">
              <a:off x="-252467" y="7216502"/>
              <a:ext cx="5966747" cy="823617"/>
            </a:xfrm>
            <a:custGeom>
              <a:avLst/>
              <a:gdLst/>
              <a:ahLst/>
              <a:cxnLst/>
              <a:rect l="l" t="t" r="r" b="b"/>
              <a:pathLst>
                <a:path w="21600" h="13858" extrusionOk="0">
                  <a:moveTo>
                    <a:pt x="0" y="5481"/>
                  </a:moveTo>
                  <a:cubicBezTo>
                    <a:pt x="1147" y="9308"/>
                    <a:pt x="2462" y="11902"/>
                    <a:pt x="3851" y="13074"/>
                  </a:cubicBezTo>
                  <a:cubicBezTo>
                    <a:pt x="9895" y="18174"/>
                    <a:pt x="15536" y="-3426"/>
                    <a:pt x="21600" y="474"/>
                  </a:cubicBezTo>
                </a:path>
              </a:pathLst>
            </a:custGeom>
            <a:noFill/>
            <a:ln w="25400" cap="flat" cmpd="sng">
              <a:solidFill>
                <a:srgbClr val="72B6E3"/>
              </a:solidFill>
              <a:prstDash val="solid"/>
              <a:miter lim="400000"/>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282" name="Google Shape;282;p9"/>
            <p:cNvSpPr/>
            <p:nvPr/>
          </p:nvSpPr>
          <p:spPr>
            <a:xfrm rot="-2700000">
              <a:off x="6269317" y="1302549"/>
              <a:ext cx="1140383" cy="1766266"/>
            </a:xfrm>
            <a:custGeom>
              <a:avLst/>
              <a:gdLst/>
              <a:ahLst/>
              <a:cxnLst/>
              <a:rect l="l" t="t" r="r" b="b"/>
              <a:pathLst>
                <a:path w="20964" h="21600" extrusionOk="0">
                  <a:moveTo>
                    <a:pt x="0" y="0"/>
                  </a:moveTo>
                  <a:cubicBezTo>
                    <a:pt x="8631" y="1813"/>
                    <a:pt x="15598" y="6091"/>
                    <a:pt x="19002" y="11670"/>
                  </a:cubicBezTo>
                  <a:cubicBezTo>
                    <a:pt x="20931" y="14831"/>
                    <a:pt x="21600" y="18306"/>
                    <a:pt x="20271" y="21600"/>
                  </a:cubicBezTo>
                </a:path>
              </a:pathLst>
            </a:custGeom>
            <a:noFill/>
            <a:ln w="25400" cap="flat" cmpd="sng">
              <a:solidFill>
                <a:srgbClr val="72B6E3"/>
              </a:solidFill>
              <a:prstDash val="solid"/>
              <a:miter lim="400000"/>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283" name="Google Shape;283;p9"/>
            <p:cNvSpPr/>
            <p:nvPr/>
          </p:nvSpPr>
          <p:spPr>
            <a:xfrm rot="-2700000">
              <a:off x="6920298" y="6155555"/>
              <a:ext cx="675201" cy="1231714"/>
            </a:xfrm>
            <a:custGeom>
              <a:avLst/>
              <a:gdLst/>
              <a:ahLst/>
              <a:cxnLst/>
              <a:rect l="l" t="t" r="r" b="b"/>
              <a:pathLst>
                <a:path w="20501" h="21600" extrusionOk="0">
                  <a:moveTo>
                    <a:pt x="0" y="0"/>
                  </a:moveTo>
                  <a:cubicBezTo>
                    <a:pt x="6991" y="1978"/>
                    <a:pt x="12744" y="5162"/>
                    <a:pt x="16463" y="9112"/>
                  </a:cubicBezTo>
                  <a:cubicBezTo>
                    <a:pt x="20074" y="12948"/>
                    <a:pt x="21600" y="17387"/>
                    <a:pt x="19642" y="21600"/>
                  </a:cubicBezTo>
                </a:path>
              </a:pathLst>
            </a:custGeom>
            <a:noFill/>
            <a:ln w="25400" cap="flat" cmpd="sng">
              <a:solidFill>
                <a:srgbClr val="72B6E3"/>
              </a:solidFill>
              <a:prstDash val="solid"/>
              <a:miter lim="400000"/>
              <a:headEnd type="none" w="sm" len="sm"/>
              <a:tailEnd type="none" w="sm" len="sm"/>
            </a:ln>
          </p:spPr>
          <p:txBody>
            <a:bodyPr spcFirstLastPara="1" wrap="square" lIns="71425" tIns="71425" rIns="71425" bIns="71425" anchor="t"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grpSp>
      <p:pic>
        <p:nvPicPr>
          <p:cNvPr id="284" name="Google Shape;284;p9" descr="Изображение"/>
          <p:cNvPicPr preferRelativeResize="0"/>
          <p:nvPr/>
        </p:nvPicPr>
        <p:blipFill rotWithShape="1">
          <a:blip r:embed="rId6">
            <a:alphaModFix/>
          </a:blip>
          <a:srcRect/>
          <a:stretch/>
        </p:blipFill>
        <p:spPr>
          <a:xfrm>
            <a:off x="11755266" y="5764991"/>
            <a:ext cx="873466" cy="1218797"/>
          </a:xfrm>
          <a:prstGeom prst="rect">
            <a:avLst/>
          </a:prstGeom>
          <a:noFill/>
          <a:ln>
            <a:noFill/>
          </a:ln>
        </p:spPr>
      </p:pic>
      <p:pic>
        <p:nvPicPr>
          <p:cNvPr id="285" name="Google Shape;285;p9" descr="Изображение"/>
          <p:cNvPicPr preferRelativeResize="0"/>
          <p:nvPr/>
        </p:nvPicPr>
        <p:blipFill rotWithShape="1">
          <a:blip r:embed="rId7">
            <a:alphaModFix/>
          </a:blip>
          <a:srcRect/>
          <a:stretch/>
        </p:blipFill>
        <p:spPr>
          <a:xfrm>
            <a:off x="20489701" y="3653444"/>
            <a:ext cx="1218786" cy="1217908"/>
          </a:xfrm>
          <a:prstGeom prst="rect">
            <a:avLst/>
          </a:prstGeom>
          <a:noFill/>
          <a:ln>
            <a:noFill/>
          </a:ln>
        </p:spPr>
      </p:pic>
      <p:pic>
        <p:nvPicPr>
          <p:cNvPr id="286" name="Google Shape;286;p9" descr="Изображение"/>
          <p:cNvPicPr preferRelativeResize="0"/>
          <p:nvPr/>
        </p:nvPicPr>
        <p:blipFill rotWithShape="1">
          <a:blip r:embed="rId8">
            <a:alphaModFix/>
          </a:blip>
          <a:srcRect/>
          <a:stretch/>
        </p:blipFill>
        <p:spPr>
          <a:xfrm>
            <a:off x="20478292" y="8278661"/>
            <a:ext cx="1190805" cy="1192463"/>
          </a:xfrm>
          <a:prstGeom prst="rect">
            <a:avLst/>
          </a:prstGeom>
          <a:noFill/>
          <a:ln>
            <a:noFill/>
          </a:ln>
        </p:spPr>
      </p:pic>
      <p:pic>
        <p:nvPicPr>
          <p:cNvPr id="287" name="Google Shape;287;p9" descr="Изображение"/>
          <p:cNvPicPr preferRelativeResize="0"/>
          <p:nvPr/>
        </p:nvPicPr>
        <p:blipFill rotWithShape="1">
          <a:blip r:embed="rId9">
            <a:alphaModFix/>
          </a:blip>
          <a:srcRect/>
          <a:stretch/>
        </p:blipFill>
        <p:spPr>
          <a:xfrm>
            <a:off x="11694348" y="9904207"/>
            <a:ext cx="1096906" cy="1218785"/>
          </a:xfrm>
          <a:prstGeom prst="rect">
            <a:avLst/>
          </a:prstGeom>
          <a:noFill/>
          <a:ln>
            <a:noFill/>
          </a:ln>
        </p:spPr>
      </p:pic>
      <p:pic>
        <p:nvPicPr>
          <p:cNvPr id="288" name="Google Shape;288;p9" descr="Изображение"/>
          <p:cNvPicPr preferRelativeResize="0"/>
          <p:nvPr/>
        </p:nvPicPr>
        <p:blipFill rotWithShape="1">
          <a:blip r:embed="rId10">
            <a:alphaModFix/>
          </a:blip>
          <a:srcRect/>
          <a:stretch/>
        </p:blipFill>
        <p:spPr>
          <a:xfrm>
            <a:off x="11563776" y="1879656"/>
            <a:ext cx="1219137" cy="121904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0"/>
          <p:cNvSpPr/>
          <p:nvPr/>
        </p:nvSpPr>
        <p:spPr>
          <a:xfrm>
            <a:off x="-178000" y="-229990"/>
            <a:ext cx="24740000" cy="14175980"/>
          </a:xfrm>
          <a:prstGeom prst="rect">
            <a:avLst/>
          </a:prstGeom>
          <a:solidFill>
            <a:srgbClr val="F6F5F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Helvetica Neue"/>
              <a:buNone/>
            </a:pPr>
            <a:endParaRPr sz="1800" b="0" i="0" u="none" strike="noStrike" cap="none">
              <a:solidFill>
                <a:srgbClr val="000000"/>
              </a:solidFill>
              <a:latin typeface="Helvetica Neue"/>
              <a:ea typeface="Helvetica Neue"/>
              <a:cs typeface="Helvetica Neue"/>
              <a:sym typeface="Helvetica Neue"/>
            </a:endParaRPr>
          </a:p>
        </p:txBody>
      </p:sp>
      <p:pic>
        <p:nvPicPr>
          <p:cNvPr id="294" name="Google Shape;294;p10" descr="image5.png"/>
          <p:cNvPicPr preferRelativeResize="0"/>
          <p:nvPr/>
        </p:nvPicPr>
        <p:blipFill rotWithShape="1">
          <a:blip r:embed="rId3">
            <a:alphaModFix/>
          </a:blip>
          <a:srcRect/>
          <a:stretch/>
        </p:blipFill>
        <p:spPr>
          <a:xfrm>
            <a:off x="1046163" y="12715875"/>
            <a:ext cx="1938342" cy="338142"/>
          </a:xfrm>
          <a:prstGeom prst="rect">
            <a:avLst/>
          </a:prstGeom>
          <a:noFill/>
          <a:ln>
            <a:noFill/>
          </a:ln>
        </p:spPr>
      </p:pic>
      <p:sp>
        <p:nvSpPr>
          <p:cNvPr id="295" name="Google Shape;295;p10"/>
          <p:cNvSpPr txBox="1"/>
          <p:nvPr/>
        </p:nvSpPr>
        <p:spPr>
          <a:xfrm>
            <a:off x="967840" y="1164299"/>
            <a:ext cx="22448320" cy="1030656"/>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285FB0"/>
              </a:buClr>
              <a:buSzPts val="6400"/>
              <a:buFont typeface="Arial"/>
              <a:buNone/>
            </a:pPr>
            <a:r>
              <a:rPr lang="en-US" sz="6400" b="1" i="0" u="none" strike="noStrike" cap="none">
                <a:solidFill>
                  <a:srgbClr val="285FB0"/>
                </a:solidFill>
                <a:latin typeface="Arial"/>
                <a:ea typeface="Arial"/>
                <a:cs typeface="Arial"/>
                <a:sym typeface="Arial"/>
              </a:rPr>
              <a:t>Magnesium</a:t>
            </a:r>
            <a:r>
              <a:rPr lang="en-US" sz="6400" b="1" i="0" u="none" strike="noStrike" cap="none">
                <a:solidFill>
                  <a:srgbClr val="535353"/>
                </a:solidFill>
                <a:latin typeface="Arial"/>
                <a:ea typeface="Arial"/>
                <a:cs typeface="Arial"/>
                <a:sym typeface="Arial"/>
              </a:rPr>
              <a:t> – fatigue</a:t>
            </a:r>
            <a:r>
              <a:rPr lang="en-US" sz="6400" b="1">
                <a:solidFill>
                  <a:srgbClr val="535353"/>
                </a:solidFill>
              </a:rPr>
              <a:t>’s greatest rival</a:t>
            </a:r>
            <a:endParaRPr sz="6400" b="0" i="0" u="none" strike="noStrike" cap="none">
              <a:solidFill>
                <a:srgbClr val="535353"/>
              </a:solidFill>
              <a:latin typeface="Helvetica Neue"/>
              <a:ea typeface="Helvetica Neue"/>
              <a:cs typeface="Helvetica Neue"/>
              <a:sym typeface="Helvetica Neue"/>
            </a:endParaRPr>
          </a:p>
        </p:txBody>
      </p:sp>
      <p:sp>
        <p:nvSpPr>
          <p:cNvPr id="296" name="Google Shape;296;p10"/>
          <p:cNvSpPr txBox="1"/>
          <p:nvPr/>
        </p:nvSpPr>
        <p:spPr>
          <a:xfrm>
            <a:off x="16194140" y="8387629"/>
            <a:ext cx="7682700" cy="636900"/>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7A7A7A"/>
              </a:buClr>
              <a:buSzPts val="3200"/>
              <a:buFont typeface="Arial"/>
              <a:buNone/>
            </a:pPr>
            <a:r>
              <a:rPr lang="en-US" sz="3200">
                <a:solidFill>
                  <a:srgbClr val="7A7A7A"/>
                </a:solidFill>
              </a:rPr>
              <a:t>N</a:t>
            </a:r>
            <a:r>
              <a:rPr lang="en-US" sz="3200" b="0" i="0" u="none" strike="noStrike" cap="none">
                <a:solidFill>
                  <a:srgbClr val="7A7A7A"/>
                </a:solidFill>
                <a:latin typeface="Arial"/>
                <a:ea typeface="Arial"/>
                <a:cs typeface="Arial"/>
                <a:sym typeface="Arial"/>
              </a:rPr>
              <a:t>ormalizes eating behavior</a:t>
            </a:r>
            <a:endParaRPr sz="3200" b="0" i="0" u="none" strike="noStrike" cap="none">
              <a:solidFill>
                <a:srgbClr val="000000"/>
              </a:solidFill>
              <a:latin typeface="Helvetica Neue"/>
              <a:ea typeface="Helvetica Neue"/>
              <a:cs typeface="Helvetica Neue"/>
              <a:sym typeface="Helvetica Neue"/>
            </a:endParaRPr>
          </a:p>
        </p:txBody>
      </p:sp>
      <p:sp>
        <p:nvSpPr>
          <p:cNvPr id="297" name="Google Shape;297;p10"/>
          <p:cNvSpPr txBox="1"/>
          <p:nvPr/>
        </p:nvSpPr>
        <p:spPr>
          <a:xfrm>
            <a:off x="3660021" y="3992260"/>
            <a:ext cx="7682700" cy="1129500"/>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7A7A7A"/>
              </a:buClr>
              <a:buSzPts val="3200"/>
              <a:buFont typeface="Arial"/>
              <a:buNone/>
            </a:pPr>
            <a:r>
              <a:rPr lang="en-US" sz="3200">
                <a:solidFill>
                  <a:srgbClr val="7A7A7A"/>
                </a:solidFill>
              </a:rPr>
              <a:t>R</a:t>
            </a:r>
            <a:r>
              <a:rPr lang="en-US" sz="3200" b="0" i="0" u="none" strike="noStrike" cap="none">
                <a:solidFill>
                  <a:srgbClr val="7A7A7A"/>
                </a:solidFill>
                <a:latin typeface="Arial"/>
                <a:ea typeface="Arial"/>
                <a:cs typeface="Arial"/>
                <a:sym typeface="Arial"/>
              </a:rPr>
              <a:t>egulates the excitability and </a:t>
            </a:r>
            <a:endParaRPr/>
          </a:p>
          <a:p>
            <a:pPr marL="0" marR="0" lvl="0" indent="0" algn="l" rtl="0">
              <a:lnSpc>
                <a:spcPct val="100000"/>
              </a:lnSpc>
              <a:spcBef>
                <a:spcPts val="0"/>
              </a:spcBef>
              <a:spcAft>
                <a:spcPts val="0"/>
              </a:spcAft>
              <a:buClr>
                <a:srgbClr val="7A7A7A"/>
              </a:buClr>
              <a:buSzPts val="3200"/>
              <a:buFont typeface="Arial"/>
              <a:buNone/>
            </a:pPr>
            <a:r>
              <a:rPr lang="en-US" sz="3200" b="0" i="0" u="none" strike="noStrike" cap="none">
                <a:solidFill>
                  <a:srgbClr val="7A7A7A"/>
                </a:solidFill>
                <a:latin typeface="Arial"/>
                <a:ea typeface="Arial"/>
                <a:cs typeface="Arial"/>
                <a:sym typeface="Arial"/>
              </a:rPr>
              <a:t>conductivity of the nervous tissue</a:t>
            </a:r>
            <a:endParaRPr sz="3200" b="0" i="0" u="none" strike="noStrike" cap="none">
              <a:solidFill>
                <a:srgbClr val="000000"/>
              </a:solidFill>
              <a:latin typeface="Helvetica Neue"/>
              <a:ea typeface="Helvetica Neue"/>
              <a:cs typeface="Helvetica Neue"/>
              <a:sym typeface="Helvetica Neue"/>
            </a:endParaRPr>
          </a:p>
        </p:txBody>
      </p:sp>
      <p:sp>
        <p:nvSpPr>
          <p:cNvPr id="298" name="Google Shape;298;p10"/>
          <p:cNvSpPr txBox="1"/>
          <p:nvPr/>
        </p:nvSpPr>
        <p:spPr>
          <a:xfrm>
            <a:off x="3664165" y="6056573"/>
            <a:ext cx="7471200" cy="1129500"/>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7A7A7A"/>
              </a:buClr>
              <a:buSzPts val="3200"/>
              <a:buFont typeface="Arial"/>
              <a:buNone/>
            </a:pPr>
            <a:r>
              <a:rPr lang="en-US" sz="3200">
                <a:solidFill>
                  <a:srgbClr val="7A7A7A"/>
                </a:solidFill>
              </a:rPr>
              <a:t>G</a:t>
            </a:r>
            <a:r>
              <a:rPr lang="en-US" sz="3200" b="0" i="0" u="none" strike="noStrike" cap="none">
                <a:solidFill>
                  <a:srgbClr val="7A7A7A"/>
                </a:solidFill>
                <a:latin typeface="Arial"/>
                <a:ea typeface="Arial"/>
                <a:cs typeface="Arial"/>
                <a:sym typeface="Arial"/>
              </a:rPr>
              <a:t>enerates energy and maintains </a:t>
            </a:r>
            <a:endParaRPr/>
          </a:p>
          <a:p>
            <a:pPr marL="0" marR="0" lvl="0" indent="0" algn="l" rtl="0">
              <a:lnSpc>
                <a:spcPct val="100000"/>
              </a:lnSpc>
              <a:spcBef>
                <a:spcPts val="0"/>
              </a:spcBef>
              <a:spcAft>
                <a:spcPts val="0"/>
              </a:spcAft>
              <a:buClr>
                <a:srgbClr val="7A7A7A"/>
              </a:buClr>
              <a:buSzPts val="3200"/>
              <a:buFont typeface="Arial"/>
              <a:buNone/>
            </a:pPr>
            <a:r>
              <a:rPr lang="en-US" sz="3200" b="0" i="0" u="none" strike="noStrike" cap="none">
                <a:solidFill>
                  <a:srgbClr val="7A7A7A"/>
                </a:solidFill>
                <a:latin typeface="Arial"/>
                <a:ea typeface="Arial"/>
                <a:cs typeface="Arial"/>
                <a:sym typeface="Arial"/>
              </a:rPr>
              <a:t>it at a stable </a:t>
            </a:r>
            <a:r>
              <a:rPr lang="en-US" sz="3200" b="0" i="0" u="none" strike="noStrike" cap="none">
                <a:solidFill>
                  <a:srgbClr val="7A7A7A"/>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level</a:t>
            </a:r>
            <a:endParaRPr sz="3200" b="0" i="0" u="none" strike="noStrike" cap="none">
              <a:solidFill>
                <a:srgbClr val="7A7A7A"/>
              </a:solidFill>
              <a:latin typeface="Arial"/>
              <a:ea typeface="Arial"/>
              <a:cs typeface="Arial"/>
              <a:sym typeface="Arial"/>
            </a:endParaRPr>
          </a:p>
        </p:txBody>
      </p:sp>
      <p:sp>
        <p:nvSpPr>
          <p:cNvPr id="299" name="Google Shape;299;p10"/>
          <p:cNvSpPr txBox="1"/>
          <p:nvPr/>
        </p:nvSpPr>
        <p:spPr>
          <a:xfrm>
            <a:off x="3660021" y="8120885"/>
            <a:ext cx="7682700" cy="636900"/>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7A7A7A"/>
              </a:buClr>
              <a:buSzPts val="3200"/>
              <a:buFont typeface="Arial"/>
              <a:buNone/>
            </a:pPr>
            <a:r>
              <a:rPr lang="en-US" sz="3200">
                <a:solidFill>
                  <a:srgbClr val="7A7A7A"/>
                </a:solidFill>
              </a:rPr>
              <a:t>Promotes Muscle</a:t>
            </a:r>
            <a:r>
              <a:rPr lang="en-US" sz="3200" b="0" i="0" u="none" strike="noStrike" cap="none">
                <a:solidFill>
                  <a:srgbClr val="7A7A7A"/>
                </a:solidFill>
                <a:latin typeface="Arial"/>
                <a:ea typeface="Arial"/>
                <a:cs typeface="Arial"/>
                <a:sym typeface="Arial"/>
              </a:rPr>
              <a:t> </a:t>
            </a:r>
            <a:r>
              <a:rPr lang="en-US" sz="3200">
                <a:solidFill>
                  <a:srgbClr val="7A7A7A"/>
                </a:solidFill>
              </a:rPr>
              <a:t>growth</a:t>
            </a:r>
            <a:endParaRPr sz="3200" b="0" i="0" u="none" strike="noStrike" cap="none">
              <a:solidFill>
                <a:srgbClr val="7A7A7A"/>
              </a:solidFill>
              <a:latin typeface="Arial"/>
              <a:ea typeface="Arial"/>
              <a:cs typeface="Arial"/>
              <a:sym typeface="Arial"/>
            </a:endParaRPr>
          </a:p>
        </p:txBody>
      </p:sp>
      <p:sp>
        <p:nvSpPr>
          <p:cNvPr id="300" name="Google Shape;300;p10"/>
          <p:cNvSpPr txBox="1"/>
          <p:nvPr/>
        </p:nvSpPr>
        <p:spPr>
          <a:xfrm>
            <a:off x="3660021" y="9715297"/>
            <a:ext cx="8699700" cy="636900"/>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7A7A7A"/>
              </a:buClr>
              <a:buSzPts val="3200"/>
              <a:buFont typeface="Arial"/>
              <a:buNone/>
            </a:pPr>
            <a:r>
              <a:rPr lang="en-US" sz="3200">
                <a:solidFill>
                  <a:srgbClr val="7A7A7A"/>
                </a:solidFill>
              </a:rPr>
              <a:t>Helps relieve muscle</a:t>
            </a:r>
            <a:r>
              <a:rPr lang="en-US" sz="3200" b="0" i="0" u="none" strike="noStrike" cap="none">
                <a:solidFill>
                  <a:srgbClr val="7A7A7A"/>
                </a:solidFill>
                <a:latin typeface="Arial"/>
                <a:ea typeface="Arial"/>
                <a:cs typeface="Arial"/>
                <a:sym typeface="Arial"/>
              </a:rPr>
              <a:t> spasms</a:t>
            </a:r>
            <a:endParaRPr sz="3200" b="0" i="0" u="none" strike="noStrike" cap="none">
              <a:solidFill>
                <a:srgbClr val="7A7A7A"/>
              </a:solidFill>
              <a:latin typeface="Arial"/>
              <a:ea typeface="Arial"/>
              <a:cs typeface="Arial"/>
              <a:sym typeface="Arial"/>
            </a:endParaRPr>
          </a:p>
        </p:txBody>
      </p:sp>
      <p:sp>
        <p:nvSpPr>
          <p:cNvPr id="301" name="Google Shape;301;p10"/>
          <p:cNvSpPr txBox="1"/>
          <p:nvPr/>
        </p:nvSpPr>
        <p:spPr>
          <a:xfrm>
            <a:off x="16194140" y="4259003"/>
            <a:ext cx="7682700" cy="636900"/>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7A7A7A"/>
              </a:buClr>
              <a:buSzPts val="3200"/>
              <a:buFont typeface="Arial"/>
              <a:buNone/>
            </a:pPr>
            <a:r>
              <a:rPr lang="en-US" sz="3200">
                <a:solidFill>
                  <a:srgbClr val="7A7A7A"/>
                </a:solidFill>
              </a:rPr>
              <a:t>Supports normal sleep patterns</a:t>
            </a:r>
            <a:endParaRPr sz="3200" b="0" i="0" u="none" strike="noStrike" cap="none">
              <a:solidFill>
                <a:srgbClr val="000000"/>
              </a:solidFill>
              <a:latin typeface="Helvetica Neue"/>
              <a:ea typeface="Helvetica Neue"/>
              <a:cs typeface="Helvetica Neue"/>
              <a:sym typeface="Helvetica Neue"/>
            </a:endParaRPr>
          </a:p>
        </p:txBody>
      </p:sp>
      <p:sp>
        <p:nvSpPr>
          <p:cNvPr id="302" name="Google Shape;302;p10"/>
          <p:cNvSpPr txBox="1"/>
          <p:nvPr/>
        </p:nvSpPr>
        <p:spPr>
          <a:xfrm>
            <a:off x="16194140" y="6323314"/>
            <a:ext cx="7682700" cy="636900"/>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7A7A7A"/>
              </a:buClr>
              <a:buSzPts val="3200"/>
              <a:buFont typeface="Arial"/>
              <a:buNone/>
            </a:pPr>
            <a:r>
              <a:rPr lang="en-US" sz="3200">
                <a:solidFill>
                  <a:srgbClr val="7A7A7A"/>
                </a:solidFill>
              </a:rPr>
              <a:t>Helps </a:t>
            </a:r>
            <a:r>
              <a:rPr lang="en-US" sz="3200" b="0" i="0" u="none" strike="noStrike" cap="none">
                <a:solidFill>
                  <a:srgbClr val="7A7A7A"/>
                </a:solidFill>
                <a:latin typeface="Arial"/>
                <a:ea typeface="Arial"/>
                <a:cs typeface="Arial"/>
                <a:sym typeface="Arial"/>
              </a:rPr>
              <a:t>improve</a:t>
            </a:r>
            <a:r>
              <a:rPr lang="en-US" sz="3200">
                <a:solidFill>
                  <a:srgbClr val="7A7A7A"/>
                </a:solidFill>
              </a:rPr>
              <a:t> your</a:t>
            </a:r>
            <a:r>
              <a:rPr lang="en-US" sz="3200" b="0" i="0" u="none" strike="noStrike" cap="none">
                <a:solidFill>
                  <a:srgbClr val="7A7A7A"/>
                </a:solidFill>
                <a:latin typeface="Arial"/>
                <a:ea typeface="Arial"/>
                <a:cs typeface="Arial"/>
                <a:sym typeface="Arial"/>
              </a:rPr>
              <a:t> memory</a:t>
            </a:r>
            <a:endParaRPr sz="3200" b="0" i="0" u="none" strike="noStrike" cap="none">
              <a:solidFill>
                <a:srgbClr val="000000"/>
              </a:solidFill>
              <a:latin typeface="Helvetica Neue"/>
              <a:ea typeface="Helvetica Neue"/>
              <a:cs typeface="Helvetica Neue"/>
              <a:sym typeface="Helvetica Neue"/>
            </a:endParaRPr>
          </a:p>
        </p:txBody>
      </p:sp>
      <p:pic>
        <p:nvPicPr>
          <p:cNvPr id="303" name="Google Shape;303;p10" descr="Изображение"/>
          <p:cNvPicPr preferRelativeResize="0"/>
          <p:nvPr/>
        </p:nvPicPr>
        <p:blipFill rotWithShape="1">
          <a:blip r:embed="rId4">
            <a:alphaModFix/>
          </a:blip>
          <a:srcRect/>
          <a:stretch/>
        </p:blipFill>
        <p:spPr>
          <a:xfrm>
            <a:off x="1687511" y="3800931"/>
            <a:ext cx="1450978" cy="1452030"/>
          </a:xfrm>
          <a:prstGeom prst="rect">
            <a:avLst/>
          </a:prstGeom>
          <a:noFill/>
          <a:ln>
            <a:noFill/>
          </a:ln>
        </p:spPr>
      </p:pic>
      <p:pic>
        <p:nvPicPr>
          <p:cNvPr id="304" name="Google Shape;304;p10" descr="Изображение"/>
          <p:cNvPicPr preferRelativeResize="0"/>
          <p:nvPr/>
        </p:nvPicPr>
        <p:blipFill rotWithShape="1">
          <a:blip r:embed="rId5">
            <a:alphaModFix/>
          </a:blip>
          <a:srcRect/>
          <a:stretch/>
        </p:blipFill>
        <p:spPr>
          <a:xfrm>
            <a:off x="14071130" y="8199238"/>
            <a:ext cx="1446152" cy="1446152"/>
          </a:xfrm>
          <a:prstGeom prst="rect">
            <a:avLst/>
          </a:prstGeom>
          <a:noFill/>
          <a:ln>
            <a:noFill/>
          </a:ln>
        </p:spPr>
      </p:pic>
      <p:pic>
        <p:nvPicPr>
          <p:cNvPr id="305" name="Google Shape;305;p10" descr="Изображение"/>
          <p:cNvPicPr preferRelativeResize="0"/>
          <p:nvPr/>
        </p:nvPicPr>
        <p:blipFill rotWithShape="1">
          <a:blip r:embed="rId6">
            <a:alphaModFix/>
          </a:blip>
          <a:srcRect/>
          <a:stretch/>
        </p:blipFill>
        <p:spPr>
          <a:xfrm>
            <a:off x="1689924" y="7697544"/>
            <a:ext cx="1446152" cy="1446152"/>
          </a:xfrm>
          <a:prstGeom prst="rect">
            <a:avLst/>
          </a:prstGeom>
          <a:noFill/>
          <a:ln>
            <a:noFill/>
          </a:ln>
        </p:spPr>
      </p:pic>
      <p:pic>
        <p:nvPicPr>
          <p:cNvPr id="306" name="Google Shape;306;p10" descr="Изображение"/>
          <p:cNvPicPr preferRelativeResize="0"/>
          <p:nvPr/>
        </p:nvPicPr>
        <p:blipFill rotWithShape="1">
          <a:blip r:embed="rId7">
            <a:alphaModFix/>
          </a:blip>
          <a:srcRect/>
          <a:stretch/>
        </p:blipFill>
        <p:spPr>
          <a:xfrm>
            <a:off x="1689924" y="9526908"/>
            <a:ext cx="1446152" cy="1446152"/>
          </a:xfrm>
          <a:prstGeom prst="rect">
            <a:avLst/>
          </a:prstGeom>
          <a:noFill/>
          <a:ln>
            <a:noFill/>
          </a:ln>
        </p:spPr>
      </p:pic>
      <p:pic>
        <p:nvPicPr>
          <p:cNvPr id="307" name="Google Shape;307;p10" descr="Изображение"/>
          <p:cNvPicPr preferRelativeResize="0"/>
          <p:nvPr/>
        </p:nvPicPr>
        <p:blipFill rotWithShape="1">
          <a:blip r:embed="rId8">
            <a:alphaModFix/>
          </a:blip>
          <a:srcRect/>
          <a:stretch/>
        </p:blipFill>
        <p:spPr>
          <a:xfrm>
            <a:off x="14071130" y="6134924"/>
            <a:ext cx="1446152" cy="1446152"/>
          </a:xfrm>
          <a:prstGeom prst="rect">
            <a:avLst/>
          </a:prstGeom>
          <a:noFill/>
          <a:ln>
            <a:noFill/>
          </a:ln>
        </p:spPr>
      </p:pic>
      <p:pic>
        <p:nvPicPr>
          <p:cNvPr id="308" name="Google Shape;308;p10" descr="Изображение"/>
          <p:cNvPicPr preferRelativeResize="0"/>
          <p:nvPr/>
        </p:nvPicPr>
        <p:blipFill rotWithShape="1">
          <a:blip r:embed="rId9">
            <a:alphaModFix/>
          </a:blip>
          <a:srcRect/>
          <a:stretch/>
        </p:blipFill>
        <p:spPr>
          <a:xfrm>
            <a:off x="14071130" y="4070611"/>
            <a:ext cx="1446152" cy="1446154"/>
          </a:xfrm>
          <a:prstGeom prst="rect">
            <a:avLst/>
          </a:prstGeom>
          <a:noFill/>
          <a:ln>
            <a:noFill/>
          </a:ln>
        </p:spPr>
      </p:pic>
      <p:pic>
        <p:nvPicPr>
          <p:cNvPr id="309" name="Google Shape;309;p10" descr="Изображение"/>
          <p:cNvPicPr preferRelativeResize="0"/>
          <p:nvPr/>
        </p:nvPicPr>
        <p:blipFill rotWithShape="1">
          <a:blip r:embed="rId10">
            <a:alphaModFix/>
          </a:blip>
          <a:srcRect/>
          <a:stretch/>
        </p:blipFill>
        <p:spPr>
          <a:xfrm>
            <a:off x="1720842" y="5653061"/>
            <a:ext cx="1384316" cy="164438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1"/>
          <p:cNvSpPr/>
          <p:nvPr/>
        </p:nvSpPr>
        <p:spPr>
          <a:xfrm>
            <a:off x="-138990" y="-262969"/>
            <a:ext cx="24740000" cy="14175980"/>
          </a:xfrm>
          <a:prstGeom prst="rect">
            <a:avLst/>
          </a:prstGeom>
          <a:solidFill>
            <a:srgbClr val="F6F5F3"/>
          </a:solidFill>
          <a:ln>
            <a:noFill/>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15" name="Google Shape;315;p11"/>
          <p:cNvSpPr txBox="1"/>
          <p:nvPr/>
        </p:nvSpPr>
        <p:spPr>
          <a:xfrm>
            <a:off x="22160439" y="12782735"/>
            <a:ext cx="1383647" cy="426657"/>
          </a:xfrm>
          <a:prstGeom prst="rect">
            <a:avLst/>
          </a:prstGeom>
          <a:noFill/>
          <a:ln>
            <a:noFill/>
          </a:ln>
        </p:spPr>
        <p:txBody>
          <a:bodyPr spcFirstLastPara="1" wrap="square" lIns="71425" tIns="71425" rIns="71425" bIns="71425" anchor="ctr" anchorCtr="0">
            <a:spAutoFit/>
          </a:bodyPr>
          <a:lstStyle/>
          <a:p>
            <a:pPr marL="0" marR="0" lvl="0" indent="0" algn="r" rtl="0">
              <a:lnSpc>
                <a:spcPct val="90000"/>
              </a:lnSpc>
              <a:spcBef>
                <a:spcPts val="0"/>
              </a:spcBef>
              <a:spcAft>
                <a:spcPts val="0"/>
              </a:spcAft>
              <a:buClr>
                <a:srgbClr val="72B5E4"/>
              </a:buClr>
              <a:buSzPts val="2000"/>
              <a:buFont typeface="Arial"/>
              <a:buNone/>
            </a:pPr>
            <a:r>
              <a:rPr lang="en-US" sz="2000" b="1" i="0" u="none" strike="noStrike" cap="none">
                <a:solidFill>
                  <a:srgbClr val="72B5E4"/>
                </a:solidFill>
                <a:latin typeface="Arial"/>
                <a:ea typeface="Arial"/>
                <a:cs typeface="Arial"/>
                <a:sym typeface="Arial"/>
              </a:rPr>
              <a:t>Oceanmin</a:t>
            </a:r>
            <a:endParaRPr/>
          </a:p>
        </p:txBody>
      </p:sp>
      <p:pic>
        <p:nvPicPr>
          <p:cNvPr id="316" name="Google Shape;316;p11" descr="image5.png"/>
          <p:cNvPicPr preferRelativeResize="0"/>
          <p:nvPr/>
        </p:nvPicPr>
        <p:blipFill rotWithShape="1">
          <a:blip r:embed="rId3">
            <a:alphaModFix/>
          </a:blip>
          <a:srcRect/>
          <a:stretch/>
        </p:blipFill>
        <p:spPr>
          <a:xfrm>
            <a:off x="1046162" y="12715875"/>
            <a:ext cx="1938342" cy="338140"/>
          </a:xfrm>
          <a:prstGeom prst="rect">
            <a:avLst/>
          </a:prstGeom>
          <a:noFill/>
          <a:ln>
            <a:noFill/>
          </a:ln>
        </p:spPr>
      </p:pic>
      <p:sp>
        <p:nvSpPr>
          <p:cNvPr id="317" name="Google Shape;317;p11"/>
          <p:cNvSpPr txBox="1"/>
          <p:nvPr/>
        </p:nvSpPr>
        <p:spPr>
          <a:xfrm>
            <a:off x="967841" y="2062684"/>
            <a:ext cx="7920900" cy="2804100"/>
          </a:xfrm>
          <a:prstGeom prst="rect">
            <a:avLst/>
          </a:prstGeom>
          <a:noFill/>
          <a:ln>
            <a:noFill/>
          </a:ln>
        </p:spPr>
        <p:txBody>
          <a:bodyPr spcFirstLastPara="1" wrap="square" lIns="71425" tIns="71425" rIns="71425" bIns="71425" anchor="t" anchorCtr="0">
            <a:spAutoFit/>
          </a:bodyPr>
          <a:lstStyle/>
          <a:p>
            <a:pPr marL="0" marR="0" lvl="0" indent="0" algn="l" rtl="0">
              <a:lnSpc>
                <a:spcPct val="90000"/>
              </a:lnSpc>
              <a:spcBef>
                <a:spcPts val="0"/>
              </a:spcBef>
              <a:spcAft>
                <a:spcPts val="0"/>
              </a:spcAft>
              <a:buClr>
                <a:srgbClr val="535353"/>
              </a:buClr>
              <a:buSzPts val="6400"/>
              <a:buFont typeface="Arial"/>
              <a:buNone/>
            </a:pPr>
            <a:r>
              <a:rPr lang="en-US" sz="6400" b="1">
                <a:solidFill>
                  <a:srgbClr val="535353"/>
                </a:solidFill>
              </a:rPr>
              <a:t>Here’s what your </a:t>
            </a:r>
            <a:endParaRPr sz="6400" b="1">
              <a:solidFill>
                <a:srgbClr val="535353"/>
              </a:solidFill>
            </a:endParaRPr>
          </a:p>
          <a:p>
            <a:pPr marL="0" marR="0" lvl="0" indent="0" algn="l" rtl="0">
              <a:lnSpc>
                <a:spcPct val="90000"/>
              </a:lnSpc>
              <a:spcBef>
                <a:spcPts val="0"/>
              </a:spcBef>
              <a:spcAft>
                <a:spcPts val="0"/>
              </a:spcAft>
              <a:buClr>
                <a:srgbClr val="535353"/>
              </a:buClr>
              <a:buSzPts val="6400"/>
              <a:buFont typeface="Arial"/>
              <a:buNone/>
            </a:pPr>
            <a:r>
              <a:rPr lang="en-US" sz="6400" b="1">
                <a:solidFill>
                  <a:srgbClr val="535353"/>
                </a:solidFill>
              </a:rPr>
              <a:t>Magnesium Levels </a:t>
            </a:r>
            <a:endParaRPr sz="6400" b="1">
              <a:solidFill>
                <a:srgbClr val="535353"/>
              </a:solidFill>
            </a:endParaRPr>
          </a:p>
          <a:p>
            <a:pPr marL="0" marR="0" lvl="0" indent="0" algn="l" rtl="0">
              <a:lnSpc>
                <a:spcPct val="90000"/>
              </a:lnSpc>
              <a:spcBef>
                <a:spcPts val="0"/>
              </a:spcBef>
              <a:spcAft>
                <a:spcPts val="0"/>
              </a:spcAft>
              <a:buClr>
                <a:srgbClr val="535353"/>
              </a:buClr>
              <a:buSzPts val="6400"/>
              <a:buFont typeface="Arial"/>
              <a:buNone/>
            </a:pPr>
            <a:r>
              <a:rPr lang="en-US" sz="6400" b="1">
                <a:solidFill>
                  <a:srgbClr val="535353"/>
                </a:solidFill>
              </a:rPr>
              <a:t>Should look like</a:t>
            </a:r>
            <a:endParaRPr sz="6400" b="1">
              <a:solidFill>
                <a:srgbClr val="535353"/>
              </a:solidFill>
            </a:endParaRPr>
          </a:p>
        </p:txBody>
      </p:sp>
      <p:sp>
        <p:nvSpPr>
          <p:cNvPr id="318" name="Google Shape;318;p11"/>
          <p:cNvSpPr txBox="1"/>
          <p:nvPr/>
        </p:nvSpPr>
        <p:spPr>
          <a:xfrm>
            <a:off x="11816832" y="9162264"/>
            <a:ext cx="11184900" cy="2853300"/>
          </a:xfrm>
          <a:prstGeom prst="rect">
            <a:avLst/>
          </a:prstGeom>
          <a:noFill/>
          <a:ln>
            <a:noFill/>
          </a:ln>
        </p:spPr>
        <p:txBody>
          <a:bodyPr spcFirstLastPara="1" wrap="square" lIns="71425" tIns="71425" rIns="71425" bIns="71425" anchor="t" anchorCtr="0">
            <a:spAutoFit/>
          </a:bodyPr>
          <a:lstStyle/>
          <a:p>
            <a:pPr marL="0" lvl="0" indent="0" algn="l" rtl="0">
              <a:spcBef>
                <a:spcPts val="0"/>
              </a:spcBef>
              <a:spcAft>
                <a:spcPts val="0"/>
              </a:spcAft>
              <a:buClr>
                <a:srgbClr val="0070C0"/>
              </a:buClr>
              <a:buSzPts val="4800"/>
              <a:buFont typeface="Arial"/>
              <a:buNone/>
            </a:pPr>
            <a:r>
              <a:rPr lang="en-US" sz="4800" b="1">
                <a:solidFill>
                  <a:srgbClr val="0070C0"/>
                </a:solidFill>
              </a:rPr>
              <a:t>Not recommended </a:t>
            </a:r>
            <a:endParaRPr>
              <a:solidFill>
                <a:schemeClr val="dk1"/>
              </a:solidFill>
            </a:endParaRPr>
          </a:p>
          <a:p>
            <a:pPr marL="0" lvl="0" indent="0" algn="l" rtl="0">
              <a:spcBef>
                <a:spcPts val="0"/>
              </a:spcBef>
              <a:spcAft>
                <a:spcPts val="0"/>
              </a:spcAft>
              <a:buClr>
                <a:schemeClr val="lt2"/>
              </a:buClr>
              <a:buSzPts val="3200"/>
              <a:buFont typeface="Arial"/>
              <a:buNone/>
            </a:pPr>
            <a:r>
              <a:rPr lang="en-US" sz="3200">
                <a:solidFill>
                  <a:schemeClr val="lt2"/>
                </a:solidFill>
              </a:rPr>
              <a:t>People with diabetes, intestinal disease, heart disease or kidney disease should not take magnesium before speaking with their health care provider.</a:t>
            </a:r>
            <a:endParaRPr sz="5000">
              <a:solidFill>
                <a:schemeClr val="dk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535353"/>
              </a:buClr>
              <a:buSzPts val="3200"/>
              <a:buFont typeface="Arial"/>
              <a:buNone/>
            </a:pPr>
            <a:endParaRPr sz="3200">
              <a:solidFill>
                <a:srgbClr val="535353"/>
              </a:solidFill>
            </a:endParaRPr>
          </a:p>
        </p:txBody>
      </p:sp>
      <p:sp>
        <p:nvSpPr>
          <p:cNvPr id="319" name="Google Shape;319;p11"/>
          <p:cNvSpPr txBox="1"/>
          <p:nvPr/>
        </p:nvSpPr>
        <p:spPr>
          <a:xfrm>
            <a:off x="1066904" y="6849467"/>
            <a:ext cx="8693400" cy="1868100"/>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0070C0"/>
              </a:buClr>
              <a:buSzPts val="4800"/>
              <a:buFont typeface="Arial"/>
              <a:buNone/>
            </a:pPr>
            <a:r>
              <a:rPr lang="en-US" sz="4800" b="1" i="0" u="none" strike="noStrike" cap="none">
                <a:solidFill>
                  <a:srgbClr val="0070C0"/>
                </a:solidFill>
                <a:latin typeface="Arial"/>
                <a:ea typeface="Arial"/>
                <a:cs typeface="Arial"/>
                <a:sym typeface="Arial"/>
              </a:rPr>
              <a:t>~</a:t>
            </a:r>
            <a:r>
              <a:rPr lang="en-US" sz="4800" b="1">
                <a:solidFill>
                  <a:srgbClr val="0070C0"/>
                </a:solidFill>
              </a:rPr>
              <a:t>50</a:t>
            </a:r>
            <a:r>
              <a:rPr lang="en-US" sz="4800" b="1" i="0" u="none" strike="noStrike" cap="none">
                <a:solidFill>
                  <a:srgbClr val="0070C0"/>
                </a:solidFill>
                <a:latin typeface="Arial"/>
                <a:ea typeface="Arial"/>
                <a:cs typeface="Arial"/>
                <a:sym typeface="Arial"/>
              </a:rPr>
              <a:t>%</a:t>
            </a:r>
            <a:r>
              <a:rPr lang="en-US" sz="4800" b="0" i="0" u="none" strike="noStrike" cap="none">
                <a:solidFill>
                  <a:srgbClr val="0070C0"/>
                </a:solidFill>
                <a:latin typeface="Arial"/>
                <a:ea typeface="Arial"/>
                <a:cs typeface="Arial"/>
                <a:sym typeface="Arial"/>
              </a:rPr>
              <a:t> </a:t>
            </a:r>
            <a:endParaRPr/>
          </a:p>
          <a:p>
            <a:pPr marL="0" marR="0" lvl="0" indent="0" algn="l" rtl="0">
              <a:lnSpc>
                <a:spcPct val="100000"/>
              </a:lnSpc>
              <a:spcBef>
                <a:spcPts val="0"/>
              </a:spcBef>
              <a:spcAft>
                <a:spcPts val="0"/>
              </a:spcAft>
              <a:buClr>
                <a:srgbClr val="535353"/>
              </a:buClr>
              <a:buSzPts val="3200"/>
              <a:buFont typeface="Arial"/>
              <a:buNone/>
            </a:pPr>
            <a:r>
              <a:rPr lang="en-US" sz="3200">
                <a:solidFill>
                  <a:srgbClr val="53535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of</a:t>
            </a:r>
            <a:r>
              <a:rPr lang="en-US" sz="3200" b="0" i="0" u="none" strike="noStrike" cap="none">
                <a:solidFill>
                  <a:srgbClr val="535353"/>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 </a:t>
            </a:r>
            <a:r>
              <a:rPr lang="en-US" sz="3200" b="1" i="0" u="none" strike="noStrike" cap="none">
                <a:solidFill>
                  <a:srgbClr val="535353"/>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USA</a:t>
            </a:r>
            <a:r>
              <a:rPr lang="en-US" sz="3200" b="0" i="0" u="none" strike="noStrike" cap="none">
                <a:solidFill>
                  <a:srgbClr val="535353"/>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 </a:t>
            </a:r>
            <a:r>
              <a:rPr lang="en-US" sz="3200">
                <a:solidFill>
                  <a:srgbClr val="53535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population </a:t>
            </a:r>
            <a:r>
              <a:rPr lang="en-US" sz="3200" b="0" i="0" u="none" strike="noStrike" cap="none">
                <a:solidFill>
                  <a:srgbClr val="535353"/>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do not consume </a:t>
            </a:r>
            <a:r>
              <a:rPr lang="en-US" sz="3200">
                <a:solidFill>
                  <a:srgbClr val="53535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enough </a:t>
            </a:r>
            <a:r>
              <a:rPr lang="en-US" sz="3200" b="0" i="0" u="none" strike="noStrike" cap="none">
                <a:solidFill>
                  <a:srgbClr val="535353"/>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magnesium *</a:t>
            </a:r>
            <a:endParaRPr sz="5000" b="0" i="0" u="none" strike="noStrike" cap="none">
              <a:solidFill>
                <a:srgbClr val="000000"/>
              </a:solidFill>
              <a:latin typeface="Helvetica Neue"/>
              <a:ea typeface="Helvetica Neue"/>
              <a:cs typeface="Helvetica Neue"/>
              <a:sym typeface="Helvetica Neue"/>
            </a:endParaRPr>
          </a:p>
        </p:txBody>
      </p:sp>
      <p:sp>
        <p:nvSpPr>
          <p:cNvPr id="320" name="Google Shape;320;p11"/>
          <p:cNvSpPr txBox="1"/>
          <p:nvPr/>
        </p:nvSpPr>
        <p:spPr>
          <a:xfrm>
            <a:off x="1066904" y="9143172"/>
            <a:ext cx="9336000" cy="2360700"/>
          </a:xfrm>
          <a:prstGeom prst="rect">
            <a:avLst/>
          </a:prstGeom>
          <a:noFill/>
          <a:ln>
            <a:noFill/>
          </a:ln>
        </p:spPr>
        <p:txBody>
          <a:bodyPr spcFirstLastPara="1" wrap="square" lIns="71425" tIns="71425" rIns="71425" bIns="71425" anchor="t" anchorCtr="0">
            <a:spAutoFit/>
          </a:bodyPr>
          <a:lstStyle/>
          <a:p>
            <a:pPr marL="0" lvl="0" indent="0" algn="l" rtl="0">
              <a:spcBef>
                <a:spcPts val="0"/>
              </a:spcBef>
              <a:spcAft>
                <a:spcPts val="0"/>
              </a:spcAft>
              <a:buClr>
                <a:srgbClr val="0070C0"/>
              </a:buClr>
              <a:buSzPts val="4800"/>
              <a:buFont typeface="Arial"/>
              <a:buNone/>
            </a:pPr>
            <a:r>
              <a:rPr lang="en-US" sz="4800" b="1">
                <a:solidFill>
                  <a:srgbClr val="0070C0"/>
                </a:solidFill>
              </a:rPr>
              <a:t>Oceanmin</a:t>
            </a:r>
            <a:endParaRPr>
              <a:solidFill>
                <a:schemeClr val="dk1"/>
              </a:solidFill>
            </a:endParaRPr>
          </a:p>
          <a:p>
            <a:pPr marL="0" lvl="0" indent="0" algn="l" rtl="0">
              <a:spcBef>
                <a:spcPts val="0"/>
              </a:spcBef>
              <a:spcAft>
                <a:spcPts val="0"/>
              </a:spcAft>
              <a:buClr>
                <a:schemeClr val="lt2"/>
              </a:buClr>
              <a:buSzPts val="3200"/>
              <a:buFont typeface="Arial"/>
              <a:buNone/>
            </a:pPr>
            <a:r>
              <a:rPr lang="en-US" sz="3200">
                <a:solidFill>
                  <a:schemeClr val="lt2"/>
                </a:solidFill>
              </a:rPr>
              <a:t>is a deep water naturally sourced product that provides more than 120mg of Magnesium per sachet</a:t>
            </a:r>
            <a:endParaRPr sz="4800" b="1">
              <a:solidFill>
                <a:srgbClr val="0070C0"/>
              </a:solidFill>
            </a:endParaRPr>
          </a:p>
        </p:txBody>
      </p:sp>
      <p:sp>
        <p:nvSpPr>
          <p:cNvPr id="321" name="Google Shape;321;p11"/>
          <p:cNvSpPr txBox="1"/>
          <p:nvPr/>
        </p:nvSpPr>
        <p:spPr>
          <a:xfrm>
            <a:off x="16019983" y="2846865"/>
            <a:ext cx="6261557" cy="1769321"/>
          </a:xfrm>
          <a:prstGeom prst="rect">
            <a:avLst/>
          </a:prstGeom>
          <a:noFill/>
          <a:ln>
            <a:noFill/>
          </a:ln>
        </p:spPr>
        <p:txBody>
          <a:bodyPr spcFirstLastPara="1" wrap="square" lIns="71425" tIns="71425" rIns="71425" bIns="71425" anchor="t" anchorCtr="0">
            <a:spAutoFit/>
          </a:bodyPr>
          <a:lstStyle/>
          <a:p>
            <a:pPr marL="0" marR="0" lvl="0" indent="0" algn="l" rtl="0">
              <a:lnSpc>
                <a:spcPct val="110000"/>
              </a:lnSpc>
              <a:spcBef>
                <a:spcPts val="0"/>
              </a:spcBef>
              <a:spcAft>
                <a:spcPts val="0"/>
              </a:spcAft>
              <a:buClr>
                <a:srgbClr val="285FB0"/>
              </a:buClr>
              <a:buSzPts val="3200"/>
              <a:buFont typeface="Arial"/>
              <a:buNone/>
            </a:pPr>
            <a:r>
              <a:rPr lang="en-US" sz="3200" b="1" i="0" u="none" strike="noStrike" cap="none">
                <a:solidFill>
                  <a:srgbClr val="285FB0"/>
                </a:solidFill>
                <a:latin typeface="Arial"/>
                <a:ea typeface="Arial"/>
                <a:cs typeface="Arial"/>
                <a:sym typeface="Arial"/>
              </a:rPr>
              <a:t>~ 300- 420 мg/day</a:t>
            </a:r>
            <a:endParaRPr sz="5000" b="0" i="0" u="none" strike="noStrike" cap="none">
              <a:solidFill>
                <a:srgbClr val="000000"/>
              </a:solidFill>
              <a:latin typeface="Helvetica Neue"/>
              <a:ea typeface="Helvetica Neue"/>
              <a:cs typeface="Helvetica Neue"/>
              <a:sym typeface="Helvetica Neue"/>
            </a:endParaRPr>
          </a:p>
          <a:p>
            <a:pPr marL="0" marR="0" lvl="0" indent="0" algn="l" rtl="0">
              <a:lnSpc>
                <a:spcPct val="110000"/>
              </a:lnSpc>
              <a:spcBef>
                <a:spcPts val="0"/>
              </a:spcBef>
              <a:spcAft>
                <a:spcPts val="0"/>
              </a:spcAft>
              <a:buClr>
                <a:srgbClr val="7A7A7A"/>
              </a:buClr>
              <a:buSzPts val="3200"/>
              <a:buFont typeface="Arial"/>
              <a:buNone/>
            </a:pPr>
            <a:r>
              <a:rPr lang="en-US" sz="3200" b="1" i="0" u="none" strike="noStrike" cap="none">
                <a:solidFill>
                  <a:srgbClr val="7A7A7A"/>
                </a:solidFill>
                <a:latin typeface="Arial"/>
                <a:ea typeface="Arial"/>
                <a:cs typeface="Arial"/>
                <a:sym typeface="Arial"/>
              </a:rPr>
              <a:t>depending on gender and country of residence </a:t>
            </a:r>
            <a:endParaRPr sz="5000" b="0" i="0" u="none" strike="noStrike" cap="none">
              <a:solidFill>
                <a:srgbClr val="000000"/>
              </a:solidFill>
              <a:latin typeface="Helvetica Neue"/>
              <a:ea typeface="Helvetica Neue"/>
              <a:cs typeface="Helvetica Neue"/>
              <a:sym typeface="Helvetica Neue"/>
            </a:endParaRPr>
          </a:p>
        </p:txBody>
      </p:sp>
      <p:grpSp>
        <p:nvGrpSpPr>
          <p:cNvPr id="322" name="Google Shape;322;p11"/>
          <p:cNvGrpSpPr/>
          <p:nvPr/>
        </p:nvGrpSpPr>
        <p:grpSpPr>
          <a:xfrm>
            <a:off x="9456333" y="2393686"/>
            <a:ext cx="1711688" cy="911353"/>
            <a:chOff x="-2" y="-1"/>
            <a:chExt cx="1711686" cy="911351"/>
          </a:xfrm>
        </p:grpSpPr>
        <p:sp>
          <p:nvSpPr>
            <p:cNvPr id="323" name="Google Shape;323;p11"/>
            <p:cNvSpPr txBox="1"/>
            <p:nvPr/>
          </p:nvSpPr>
          <p:spPr>
            <a:xfrm>
              <a:off x="75007" y="145912"/>
              <a:ext cx="1636677" cy="611756"/>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72B6E3"/>
                </a:buClr>
                <a:buSzPts val="3300"/>
                <a:buFont typeface="Arial"/>
                <a:buNone/>
              </a:pPr>
              <a:r>
                <a:rPr lang="en-US" sz="3300" b="1" i="0" u="none" strike="noStrike" cap="none">
                  <a:solidFill>
                    <a:srgbClr val="72B6E3"/>
                  </a:solidFill>
                  <a:latin typeface="Arial"/>
                  <a:ea typeface="Arial"/>
                  <a:cs typeface="Arial"/>
                  <a:sym typeface="Arial"/>
                </a:rPr>
                <a:t>Mg</a:t>
              </a:r>
              <a:endParaRPr/>
            </a:p>
          </p:txBody>
        </p:sp>
        <p:sp>
          <p:nvSpPr>
            <p:cNvPr id="324" name="Google Shape;324;p11"/>
            <p:cNvSpPr/>
            <p:nvPr/>
          </p:nvSpPr>
          <p:spPr>
            <a:xfrm>
              <a:off x="-2" y="-1"/>
              <a:ext cx="911347" cy="911351"/>
            </a:xfrm>
            <a:prstGeom prst="ellipse">
              <a:avLst/>
            </a:prstGeom>
            <a:noFill/>
            <a:ln w="38100" cap="flat" cmpd="sng">
              <a:solidFill>
                <a:srgbClr val="72B6E3"/>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grpSp>
      <p:sp>
        <p:nvSpPr>
          <p:cNvPr id="325" name="Google Shape;325;p11"/>
          <p:cNvSpPr txBox="1"/>
          <p:nvPr/>
        </p:nvSpPr>
        <p:spPr>
          <a:xfrm>
            <a:off x="9361981" y="3415343"/>
            <a:ext cx="7467553" cy="1129146"/>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535353"/>
              </a:buClr>
              <a:buSzPts val="3200"/>
              <a:buFont typeface="Arial"/>
              <a:buNone/>
            </a:pPr>
            <a:r>
              <a:rPr lang="en-US" sz="3200" b="1" i="0" u="none" strike="noStrike" cap="none">
                <a:solidFill>
                  <a:srgbClr val="535353"/>
                </a:solidFill>
                <a:latin typeface="Arial"/>
                <a:ea typeface="Arial"/>
                <a:cs typeface="Arial"/>
                <a:sym typeface="Arial"/>
              </a:rPr>
              <a:t>Magnesium requirements</a:t>
            </a:r>
            <a:endParaRPr/>
          </a:p>
          <a:p>
            <a:pPr marL="0" marR="0" lvl="0" indent="0" algn="l" rtl="0">
              <a:lnSpc>
                <a:spcPct val="100000"/>
              </a:lnSpc>
              <a:spcBef>
                <a:spcPts val="0"/>
              </a:spcBef>
              <a:spcAft>
                <a:spcPts val="0"/>
              </a:spcAft>
              <a:buClr>
                <a:srgbClr val="535353"/>
              </a:buClr>
              <a:buSzPts val="3200"/>
              <a:buFont typeface="Arial"/>
              <a:buNone/>
            </a:pPr>
            <a:r>
              <a:rPr lang="en-US" sz="3200" b="1" i="0" u="none" strike="noStrike" cap="none">
                <a:solidFill>
                  <a:srgbClr val="535353"/>
                </a:solidFill>
                <a:latin typeface="Arial"/>
                <a:ea typeface="Arial"/>
                <a:cs typeface="Arial"/>
                <a:sym typeface="Arial"/>
              </a:rPr>
              <a:t>for an adult:</a:t>
            </a:r>
            <a:endParaRPr sz="5000" b="0" i="0" u="none" strike="noStrike" cap="none">
              <a:solidFill>
                <a:srgbClr val="000000"/>
              </a:solidFill>
              <a:latin typeface="Helvetica Neue"/>
              <a:ea typeface="Helvetica Neue"/>
              <a:cs typeface="Helvetica Neue"/>
              <a:sym typeface="Helvetica Neue"/>
            </a:endParaRPr>
          </a:p>
        </p:txBody>
      </p:sp>
      <p:sp>
        <p:nvSpPr>
          <p:cNvPr id="326" name="Google Shape;326;p11"/>
          <p:cNvSpPr txBox="1"/>
          <p:nvPr/>
        </p:nvSpPr>
        <p:spPr>
          <a:xfrm>
            <a:off x="11811141" y="7009807"/>
            <a:ext cx="10737000" cy="1868100"/>
          </a:xfrm>
          <a:prstGeom prst="rect">
            <a:avLst/>
          </a:prstGeom>
          <a:noFill/>
          <a:ln>
            <a:noFill/>
          </a:ln>
        </p:spPr>
        <p:txBody>
          <a:bodyPr spcFirstLastPara="1" wrap="square" lIns="71425" tIns="71425" rIns="71425" bIns="71425" anchor="t" anchorCtr="0">
            <a:spAutoFit/>
          </a:bodyPr>
          <a:lstStyle/>
          <a:p>
            <a:pPr marL="0" marR="0" lvl="0" indent="0" algn="l" rtl="0">
              <a:lnSpc>
                <a:spcPct val="100000"/>
              </a:lnSpc>
              <a:spcBef>
                <a:spcPts val="0"/>
              </a:spcBef>
              <a:spcAft>
                <a:spcPts val="0"/>
              </a:spcAft>
              <a:buClr>
                <a:srgbClr val="0070C0"/>
              </a:buClr>
              <a:buSzPts val="4800"/>
              <a:buFont typeface="Arial"/>
              <a:buNone/>
            </a:pPr>
            <a:r>
              <a:rPr lang="en-US" sz="4800" b="1" i="0" u="none" strike="noStrike" cap="none">
                <a:solidFill>
                  <a:srgbClr val="0070C0"/>
                </a:solidFill>
                <a:latin typeface="Arial"/>
                <a:ea typeface="Arial"/>
                <a:cs typeface="Arial"/>
                <a:sym typeface="Arial"/>
              </a:rPr>
              <a:t>3</a:t>
            </a:r>
            <a:r>
              <a:rPr lang="en-US" sz="4800" b="1">
                <a:solidFill>
                  <a:srgbClr val="0070C0"/>
                </a:solidFill>
              </a:rPr>
              <a:t>4</a:t>
            </a:r>
            <a:r>
              <a:rPr lang="en-US" sz="4800" b="1" i="0" u="none" strike="noStrike" cap="none">
                <a:solidFill>
                  <a:srgbClr val="0070C0"/>
                </a:solidFill>
                <a:latin typeface="Arial"/>
                <a:ea typeface="Arial"/>
                <a:cs typeface="Arial"/>
                <a:sym typeface="Arial"/>
              </a:rPr>
              <a:t>%</a:t>
            </a:r>
            <a:r>
              <a:rPr lang="en-US" sz="4800" b="0" i="0" u="none" strike="noStrike" cap="none">
                <a:solidFill>
                  <a:srgbClr val="0070C0"/>
                </a:solidFill>
                <a:latin typeface="Arial"/>
                <a:ea typeface="Arial"/>
                <a:cs typeface="Arial"/>
                <a:sym typeface="Arial"/>
              </a:rPr>
              <a:t> </a:t>
            </a:r>
            <a:endParaRPr/>
          </a:p>
          <a:p>
            <a:pPr marL="0" marR="0" lvl="0" indent="0" algn="l" rtl="0">
              <a:lnSpc>
                <a:spcPct val="100000"/>
              </a:lnSpc>
              <a:spcBef>
                <a:spcPts val="0"/>
              </a:spcBef>
              <a:spcAft>
                <a:spcPts val="0"/>
              </a:spcAft>
              <a:buClr>
                <a:srgbClr val="535353"/>
              </a:buClr>
              <a:buSzPts val="3200"/>
              <a:buFont typeface="Arial"/>
              <a:buNone/>
            </a:pPr>
            <a:r>
              <a:rPr lang="en-US" sz="3200">
                <a:solidFill>
                  <a:srgbClr val="535353"/>
                </a:solidFill>
              </a:rPr>
              <a:t>adults in </a:t>
            </a:r>
            <a:r>
              <a:rPr lang="en-US" sz="3200" b="1">
                <a:solidFill>
                  <a:srgbClr val="535353"/>
                </a:solidFill>
              </a:rPr>
              <a:t>CANADA </a:t>
            </a:r>
            <a:r>
              <a:rPr lang="en-US" sz="3200">
                <a:solidFill>
                  <a:srgbClr val="535353"/>
                </a:solidFill>
              </a:rPr>
              <a:t>do not consume the required amount of magnesium</a:t>
            </a:r>
            <a:endParaRPr sz="5000" b="0" i="0" u="none" strike="noStrike" cap="none">
              <a:solidFill>
                <a:srgbClr val="000000"/>
              </a:solidFill>
              <a:latin typeface="Helvetica Neue"/>
              <a:ea typeface="Helvetica Neue"/>
              <a:cs typeface="Helvetica Neue"/>
              <a:sym typeface="Helvetica Neue"/>
            </a:endParaRPr>
          </a:p>
        </p:txBody>
      </p:sp>
      <p:sp>
        <p:nvSpPr>
          <p:cNvPr id="327" name="Google Shape;327;p11"/>
          <p:cNvSpPr/>
          <p:nvPr/>
        </p:nvSpPr>
        <p:spPr>
          <a:xfrm>
            <a:off x="9035652" y="2028501"/>
            <a:ext cx="12429401" cy="2821402"/>
          </a:xfrm>
          <a:prstGeom prst="rect">
            <a:avLst/>
          </a:prstGeom>
          <a:noFill/>
          <a:ln w="25400" cap="flat" cmpd="sng">
            <a:solidFill>
              <a:schemeClr val="accent1"/>
            </a:solidFill>
            <a:prstDash val="solid"/>
            <a:round/>
            <a:headEnd type="none" w="sm" len="sm"/>
            <a:tailEnd type="none" w="sm" len="sm"/>
          </a:ln>
        </p:spPr>
        <p:txBody>
          <a:bodyPr spcFirstLastPara="1" wrap="square" lIns="71425" tIns="71425" rIns="71425" bIns="71425" anchor="ctr" anchorCtr="0">
            <a:noAutofit/>
          </a:bodyPr>
          <a:lstStyle/>
          <a:p>
            <a:pPr marL="0" marR="0" lvl="0" indent="0" algn="l" rtl="0">
              <a:lnSpc>
                <a:spcPct val="100000"/>
              </a:lnSpc>
              <a:spcBef>
                <a:spcPts val="0"/>
              </a:spcBef>
              <a:spcAft>
                <a:spcPts val="0"/>
              </a:spcAft>
              <a:buClr>
                <a:srgbClr val="000000"/>
              </a:buClr>
              <a:buSzPts val="5000"/>
              <a:buFont typeface="Helvetica Neue"/>
              <a:buNone/>
            </a:pPr>
            <a:endParaRPr sz="5000" b="0" i="0" u="none" strike="noStrike" cap="none">
              <a:solidFill>
                <a:srgbClr val="000000"/>
              </a:solidFill>
              <a:latin typeface="Helvetica Neue"/>
              <a:ea typeface="Helvetica Neue"/>
              <a:cs typeface="Helvetica Neue"/>
              <a:sym typeface="Helvetica Neue"/>
            </a:endParaRPr>
          </a:p>
        </p:txBody>
      </p:sp>
      <p:sp>
        <p:nvSpPr>
          <p:cNvPr id="328" name="Google Shape;328;p11"/>
          <p:cNvSpPr txBox="1"/>
          <p:nvPr/>
        </p:nvSpPr>
        <p:spPr>
          <a:xfrm>
            <a:off x="967850" y="11909775"/>
            <a:ext cx="10529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t>*https://www.sciencedaily.com/releases/2018/02/180226122548.htm</a:t>
            </a:r>
            <a:endParaRPr sz="1800" i="1"/>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365C0"/>
      </a:accent1>
      <a:accent2>
        <a:srgbClr val="00882B"/>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5867</Words>
  <Application>Microsoft Macintosh PowerPoint</Application>
  <PresentationFormat>Custom</PresentationFormat>
  <Paragraphs>436</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Helvetica Neue</vt:lpstr>
      <vt:lpstr>Helvetica Neue Light</vt:lpstr>
      <vt:lpstr>Roboto</vt:lpstr>
      <vt:lpstr>Helvetica</vt:lpstr>
      <vt:lpstr>Arial</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Елена Вермишева</dc:creator>
  <cp:lastModifiedBy>Казбекова Тамара Тамерлановна</cp:lastModifiedBy>
  <cp:revision>3</cp:revision>
  <dcterms:modified xsi:type="dcterms:W3CDTF">2023-02-02T14:52:04Z</dcterms:modified>
</cp:coreProperties>
</file>