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9144000" cy="5143500" type="screen16x9"/>
  <p:notesSz cx="6858000" cy="9144000"/>
  <p:embeddedFontLst>
    <p:embeddedFont>
      <p:font typeface="Gilroy" pitchFamily="2" charset="77"/>
      <p:regular r:id="rId29"/>
      <p:bold r:id="rId30"/>
      <p:italic r:id="rId31"/>
      <p:boldItalic r:id="rId32"/>
    </p:embeddedFont>
    <p:embeddedFont>
      <p:font typeface="Gilroy-RegularItalic" pitchFamily="2" charset="77"/>
      <p:italic r:id="rId33"/>
    </p:embeddedFont>
    <p:embeddedFont>
      <p:font typeface="Helvetica Neue" panose="02000503000000020004"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3D0J76Fl9w29EGFe0ROEjJTBIF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ryl Reifer" initials="" lastIdx="27" clrIdx="0"/>
  <p:cmAuthor id="1" name="Tamara Kazbekova" initials="" lastIdx="5" clrIdx="1"/>
  <p:cmAuthor id="2" name="Marwan Elbliety" initials="" lastIdx="3"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A94FAB3-BC3F-4F5C-A470-B805FDBEBBA9}">
  <a:tblStyle styleId="{BA94FAB3-BC3F-4F5C-A470-B805FDBEBBA9}" styleName="Table_0">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000000">
              <a:alpha val="20000"/>
            </a:srgbClr>
          </a:solidFill>
        </a:fill>
      </a:tcStyle>
    </a:wholeTbl>
    <a:band1H>
      <a:tcTxStyle/>
      <a:tcStyle>
        <a:tcBdr/>
      </a:tcStyle>
    </a:band1H>
    <a:band2H>
      <a:tcTxStyle b="off" i="off"/>
      <a:tcStyle>
        <a:tcBdr/>
        <a:fill>
          <a:solidFill>
            <a:srgbClr val="FFFFFF"/>
          </a:solidFill>
        </a:fill>
      </a:tcStyle>
    </a:band2H>
    <a:band1V>
      <a:tcTxStyle/>
      <a:tcStyle>
        <a:tcBdr/>
      </a:tcStyle>
    </a:band1V>
    <a:band2V>
      <a:tcTxStyle/>
      <a:tcStyle>
        <a:tcBdr/>
      </a:tcStyle>
    </a:band2V>
    <a:lastCol>
      <a:tcTxStyle/>
      <a:tcStyle>
        <a:tcBdr/>
      </a:tcStyle>
    </a:lastCol>
    <a:firstCol>
      <a:tcTxStyle b="on"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508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254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52"/>
    <p:restoredTop sz="94709"/>
  </p:normalViewPr>
  <p:slideViewPr>
    <p:cSldViewPr snapToGrid="0">
      <p:cViewPr varScale="1">
        <p:scale>
          <a:sx n="136" d="100"/>
          <a:sy n="136" d="100"/>
        </p:scale>
        <p:origin x="13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42" Type="http://customschemas.google.com/relationships/presentationmetadata" Target="meta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4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pubmed.ncbi.nlm.nih.gov/24211275" TargetMode="External"/><Relationship Id="rId3" Type="http://schemas.openxmlformats.org/officeDocument/2006/relationships/hyperlink" Target="https://pubmed.ncbi.nlm.nih.gov/29993265/" TargetMode="External"/><Relationship Id="rId7" Type="http://schemas.openxmlformats.org/officeDocument/2006/relationships/hyperlink" Target="https://www.frontiersin.org/articles/10.3389/fvets.2020.569939/ful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sciencedirect.com/science/article/abs/pii/S0091305715000593" TargetMode="External"/><Relationship Id="rId5" Type="http://schemas.openxmlformats.org/officeDocument/2006/relationships/hyperlink" Target="https://www.ncbi.nlm.nih.gov/pmc/articles/PMC6024720/" TargetMode="External"/><Relationship Id="rId4" Type="http://schemas.openxmlformats.org/officeDocument/2006/relationships/hyperlink" Target="https://pubmed.ncbi.nlm.nih.gov/3073507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 name="Google Shape;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8" name="Google Shape;258;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b="0" i="0" u="none" strike="noStrike">
                <a:latin typeface="Arial"/>
                <a:ea typeface="Arial"/>
                <a:cs typeface="Arial"/>
                <a:sym typeface="Arial"/>
              </a:rPr>
              <a:t>About EPA and DHA consumption rates  </a:t>
            </a:r>
            <a:endParaRPr sz="1100"/>
          </a:p>
          <a:p>
            <a:pPr marL="0" lvl="0" indent="0" algn="l" rtl="0">
              <a:spcBef>
                <a:spcPts val="0"/>
              </a:spcBef>
              <a:spcAft>
                <a:spcPts val="0"/>
              </a:spcAft>
              <a:buNone/>
            </a:pPr>
            <a:endParaRPr sz="1100" b="0" i="0" u="none" strike="noStrike">
              <a:latin typeface="Arial"/>
              <a:ea typeface="Arial"/>
              <a:cs typeface="Arial"/>
              <a:sym typeface="Arial"/>
            </a:endParaRPr>
          </a:p>
          <a:p>
            <a:pPr marL="0" lvl="0" indent="0" algn="l" rtl="0">
              <a:spcBef>
                <a:spcPts val="0"/>
              </a:spcBef>
              <a:spcAft>
                <a:spcPts val="0"/>
              </a:spcAft>
              <a:buNone/>
            </a:pPr>
            <a:r>
              <a:rPr lang="en-US" sz="1100" b="0" i="0" u="none" strike="noStrike">
                <a:latin typeface="Arial"/>
                <a:ea typeface="Arial"/>
                <a:cs typeface="Arial"/>
                <a:sym typeface="Arial"/>
              </a:rPr>
              <a:t>Several panels of experts and international organizations have established recommendations for the daily consumption rate of EPA + DHA, which typically range from: </a:t>
            </a:r>
            <a:endParaRPr sz="1100"/>
          </a:p>
          <a:p>
            <a:pPr marL="0" lvl="0" indent="0" algn="l" rtl="0">
              <a:spcBef>
                <a:spcPts val="0"/>
              </a:spcBef>
              <a:spcAft>
                <a:spcPts val="0"/>
              </a:spcAft>
              <a:buNone/>
            </a:pPr>
            <a:endParaRPr sz="1100" b="0" i="0" u="none" strike="noStrike">
              <a:latin typeface="Arial"/>
              <a:ea typeface="Arial"/>
              <a:cs typeface="Arial"/>
              <a:sym typeface="Arial"/>
            </a:endParaRPr>
          </a:p>
          <a:p>
            <a:pPr marL="0" lvl="0" indent="0" algn="l" rtl="0">
              <a:spcBef>
                <a:spcPts val="0"/>
              </a:spcBef>
              <a:spcAft>
                <a:spcPts val="0"/>
              </a:spcAft>
              <a:buNone/>
            </a:pPr>
            <a:r>
              <a:rPr lang="en-US" sz="1100" b="0" i="0" u="none" strike="noStrike">
                <a:latin typeface="Arial"/>
                <a:ea typeface="Arial"/>
                <a:cs typeface="Arial"/>
                <a:sym typeface="Arial"/>
              </a:rPr>
              <a:t>250 mg/day to 500 mg/day for general health</a:t>
            </a:r>
            <a:endParaRPr sz="1100"/>
          </a:p>
          <a:p>
            <a:pPr marL="0" lvl="0" indent="0" algn="l" rtl="0">
              <a:spcBef>
                <a:spcPts val="0"/>
              </a:spcBef>
              <a:spcAft>
                <a:spcPts val="0"/>
              </a:spcAft>
              <a:buNone/>
            </a:pPr>
            <a:r>
              <a:rPr lang="en-US" sz="1100" b="0" i="0" u="none" strike="noStrike">
                <a:latin typeface="Arial"/>
                <a:ea typeface="Arial"/>
                <a:cs typeface="Arial"/>
                <a:sym typeface="Arial"/>
              </a:rPr>
              <a:t>500 mg/day to ≥1000 mg/day for heart health</a:t>
            </a:r>
            <a:endParaRPr sz="1100" b="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6" name="Google Shape;306;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6" name="Google Shape;326;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0" name="Google Shape;340;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3" name="Google Shape;363;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6" name="Google Shape;376;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8" name="Google Shape;398;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6" name="Google Shape;426;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 name="Google Shape;76;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4" name="Google Shape;464;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0c3e3de0d0_0_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g20c3e3de0d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0c3e3de0d0_0_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g20c3e3de0d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4" name="Google Shape;514;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2" name="Google Shape;542;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 name="Google Shape;99;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b="0" i="0" u="none" strike="noStrike">
                <a:latin typeface="Arial"/>
                <a:ea typeface="Arial"/>
                <a:cs typeface="Arial"/>
                <a:sym typeface="Arial"/>
              </a:rPr>
              <a:t>Studies confirming the properties of EPA and DHA omega-3:  </a:t>
            </a:r>
            <a:endParaRPr sz="1100"/>
          </a:p>
          <a:p>
            <a:pPr marL="0" lvl="0" indent="0" algn="l" rtl="0">
              <a:spcBef>
                <a:spcPts val="0"/>
              </a:spcBef>
              <a:spcAft>
                <a:spcPts val="0"/>
              </a:spcAft>
              <a:buNone/>
            </a:pPr>
            <a:br>
              <a:rPr lang="en-US" sz="1100"/>
            </a:br>
            <a:r>
              <a:rPr lang="en-US" sz="1100"/>
              <a:t>1-2 </a:t>
            </a:r>
            <a:r>
              <a:rPr lang="en-US" sz="1100" b="0" i="0" u="sng" strike="noStrike">
                <a:solidFill>
                  <a:schemeClr val="hlink"/>
                </a:solidFill>
                <a:latin typeface="Arial"/>
                <a:ea typeface="Arial"/>
                <a:cs typeface="Arial"/>
                <a:sym typeface="Arial"/>
                <a:hlinkClick r:id="rId3"/>
              </a:rPr>
              <a:t>https://pubmed.ncbi.nlm.nih.gov/29993265/</a:t>
            </a:r>
            <a:r>
              <a:rPr lang="en-US" sz="1100" b="0" i="0" u="none" strike="noStrike">
                <a:latin typeface="Arial"/>
                <a:ea typeface="Arial"/>
                <a:cs typeface="Arial"/>
                <a:sym typeface="Arial"/>
              </a:rPr>
              <a:t>; </a:t>
            </a:r>
            <a:r>
              <a:rPr lang="en-US" sz="1100" b="0" i="0" u="sng" strike="noStrike">
                <a:solidFill>
                  <a:schemeClr val="hlink"/>
                </a:solidFill>
                <a:latin typeface="Arial"/>
                <a:ea typeface="Arial"/>
                <a:cs typeface="Arial"/>
                <a:sym typeface="Arial"/>
                <a:hlinkClick r:id="rId4"/>
              </a:rPr>
              <a:t>https://pubmed.ncbi.nlm.nih.gov/30735073/</a:t>
            </a:r>
            <a:r>
              <a:rPr lang="en-US" sz="1100" b="0" i="0" u="none" strike="noStrike">
                <a:latin typeface="Arial"/>
                <a:ea typeface="Arial"/>
                <a:cs typeface="Arial"/>
                <a:sym typeface="Arial"/>
              </a:rPr>
              <a:t> </a:t>
            </a:r>
            <a:endParaRPr sz="1100"/>
          </a:p>
          <a:p>
            <a:pPr marL="0" lvl="0" indent="0" algn="l" rtl="0">
              <a:spcBef>
                <a:spcPts val="0"/>
              </a:spcBef>
              <a:spcAft>
                <a:spcPts val="0"/>
              </a:spcAft>
              <a:buNone/>
            </a:pPr>
            <a:r>
              <a:rPr lang="en-US" sz="1100"/>
              <a:t>3 </a:t>
            </a:r>
            <a:r>
              <a:rPr lang="en-US" sz="1100" b="0" i="0" u="sng" strike="noStrike">
                <a:solidFill>
                  <a:schemeClr val="hlink"/>
                </a:solidFill>
                <a:latin typeface="Arial"/>
                <a:ea typeface="Arial"/>
                <a:cs typeface="Arial"/>
                <a:sym typeface="Arial"/>
                <a:hlinkClick r:id="rId5"/>
              </a:rPr>
              <a:t>https://www.ncbi.nlm.nih.gov/pmc/articles/PMC6024720/</a:t>
            </a:r>
            <a:r>
              <a:rPr lang="en-US" sz="1100" b="0" i="0" u="none" strike="noStrike">
                <a:latin typeface="Arial"/>
                <a:ea typeface="Arial"/>
                <a:cs typeface="Arial"/>
                <a:sym typeface="Arial"/>
              </a:rPr>
              <a:t> </a:t>
            </a:r>
            <a:endParaRPr sz="1100"/>
          </a:p>
          <a:p>
            <a:pPr marL="0" lvl="0" indent="0" algn="l" rtl="0">
              <a:spcBef>
                <a:spcPts val="0"/>
              </a:spcBef>
              <a:spcAft>
                <a:spcPts val="0"/>
              </a:spcAft>
              <a:buNone/>
            </a:pPr>
            <a:r>
              <a:rPr lang="en-US" sz="1100"/>
              <a:t>4 </a:t>
            </a:r>
            <a:r>
              <a:rPr lang="en-US" sz="1100" b="0" i="0" u="sng" strike="noStrike">
                <a:solidFill>
                  <a:schemeClr val="hlink"/>
                </a:solidFill>
                <a:latin typeface="Arial"/>
                <a:ea typeface="Arial"/>
                <a:cs typeface="Arial"/>
                <a:sym typeface="Arial"/>
                <a:hlinkClick r:id="rId6"/>
              </a:rPr>
              <a:t>https://www.sciencedirect.com/science/article/abs/pii/S0091305715000593</a:t>
            </a:r>
            <a:endParaRPr sz="1100" b="0" i="0" u="none" strike="noStrike">
              <a:latin typeface="Arial"/>
              <a:ea typeface="Arial"/>
              <a:cs typeface="Arial"/>
              <a:sym typeface="Arial"/>
            </a:endParaRPr>
          </a:p>
          <a:p>
            <a:pPr marL="0" lvl="0" indent="0" algn="l" rtl="0">
              <a:spcBef>
                <a:spcPts val="0"/>
              </a:spcBef>
              <a:spcAft>
                <a:spcPts val="0"/>
              </a:spcAft>
              <a:buNone/>
            </a:pPr>
            <a:r>
              <a:rPr lang="en-US" sz="1100"/>
              <a:t>5 </a:t>
            </a:r>
            <a:r>
              <a:rPr lang="en-US" sz="1100" b="0" i="0" u="sng" strike="noStrike">
                <a:solidFill>
                  <a:schemeClr val="hlink"/>
                </a:solidFill>
                <a:latin typeface="Arial"/>
                <a:ea typeface="Arial"/>
                <a:cs typeface="Arial"/>
                <a:sym typeface="Arial"/>
                <a:hlinkClick r:id="rId7"/>
              </a:rPr>
              <a:t>https://www.frontiersin.org/articles/10.3389/fvets.2020.569939/full</a:t>
            </a:r>
            <a:endParaRPr sz="1100" b="0" i="0" u="none" strike="noStrike">
              <a:latin typeface="Arial"/>
              <a:ea typeface="Arial"/>
              <a:cs typeface="Arial"/>
              <a:sym typeface="Arial"/>
            </a:endParaRPr>
          </a:p>
          <a:p>
            <a:pPr marL="0" lvl="0" indent="0" algn="l" rtl="0">
              <a:spcBef>
                <a:spcPts val="0"/>
              </a:spcBef>
              <a:spcAft>
                <a:spcPts val="0"/>
              </a:spcAft>
              <a:buNone/>
            </a:pPr>
            <a:r>
              <a:rPr lang="en-US" sz="1100"/>
              <a:t>6 </a:t>
            </a:r>
            <a:r>
              <a:rPr lang="en-US" sz="1100" b="0" i="0" u="sng" strike="noStrike">
                <a:solidFill>
                  <a:schemeClr val="hlink"/>
                </a:solidFill>
                <a:latin typeface="Arial"/>
                <a:ea typeface="Arial"/>
                <a:cs typeface="Arial"/>
                <a:sym typeface="Arial"/>
                <a:hlinkClick r:id="rId8"/>
              </a:rPr>
              <a:t>https://pubmed.ncbi.nlm.nih.gov/24211275</a:t>
            </a:r>
            <a:endParaRPr sz="1100" b="0" i="0" u="none" strike="noStrike">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 name="Google Shape;126;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Research Note</a:t>
            </a:r>
            <a:br>
              <a:rPr lang="en-US"/>
            </a:br>
            <a:br>
              <a:rPr lang="en-US"/>
            </a:br>
            <a:r>
              <a:rPr lang="en-US"/>
              <a:t>In 2016, a large-scale review was first published indicating that adults in most regions of the world have "low" or "very low" levels of omega-3 PUFAs - especially eicosapentaenoic acid (EPA) and docosahexaenoic acid (DHA). Based on an analysis of 298 studies, a map showing EPA and DHA levels in the bloodstream of healthy adults around the world was created. </a:t>
            </a:r>
            <a:endParaRPr/>
          </a:p>
          <a:p>
            <a:pPr marL="0" lvl="0" indent="0" algn="l" rtl="0">
              <a:spcBef>
                <a:spcPts val="0"/>
              </a:spcBef>
              <a:spcAft>
                <a:spcPts val="0"/>
              </a:spcAft>
              <a:buNone/>
            </a:pPr>
            <a:endParaRPr/>
          </a:p>
          <a:p>
            <a:pPr marL="0" lvl="0" indent="0" algn="l" rtl="0">
              <a:spcBef>
                <a:spcPts val="0"/>
              </a:spcBef>
              <a:spcAft>
                <a:spcPts val="0"/>
              </a:spcAft>
              <a:buNone/>
            </a:pPr>
            <a:r>
              <a:rPr lang="en-US"/>
              <a:t>Regions with high levels of EPA and DHA were found mainly in countries near the Sea of Japan (Japan, South Korea and the Primorsky region of Russia) and Scandinavia (Denmark, Norway and Greenland).</a:t>
            </a:r>
            <a:br>
              <a:rPr lang="en-US"/>
            </a:br>
            <a:br>
              <a:rPr lang="en-US"/>
            </a:br>
            <a:r>
              <a:rPr lang="en-US"/>
              <a:t>Moderate levels of EPA and DHA were observed in northern Canada, Chile, Iceland, Finland, Sweden, Tunisia, Hong Kong, Mongolia, and French Polynesia. </a:t>
            </a:r>
            <a:endParaRPr/>
          </a:p>
          <a:p>
            <a:pPr marL="0" lvl="0" indent="0" algn="l" rtl="0">
              <a:spcBef>
                <a:spcPts val="0"/>
              </a:spcBef>
              <a:spcAft>
                <a:spcPts val="0"/>
              </a:spcAft>
              <a:buNone/>
            </a:pPr>
            <a:endParaRPr/>
          </a:p>
          <a:p>
            <a:pPr marL="0" lvl="0" indent="0" algn="l" rtl="0">
              <a:spcBef>
                <a:spcPts val="0"/>
              </a:spcBef>
              <a:spcAft>
                <a:spcPts val="0"/>
              </a:spcAft>
              <a:buNone/>
            </a:pPr>
            <a:r>
              <a:rPr lang="en-US"/>
              <a:t>Low levels of EPA and DHA were recorded in: Europe (Belgium, Czech Republic, France, Germany, Scotland, Spain, Netherlands), Middle Eastern countries (Israel), Asia (China, Russia, and Singapore), Oceania (Australia and New Zealand),Africa (South Africa and Tanzania).</a:t>
            </a:r>
            <a:endParaRPr/>
          </a:p>
          <a:p>
            <a:pPr marL="0" lvl="0" indent="0" algn="l" rtl="0">
              <a:spcBef>
                <a:spcPts val="0"/>
              </a:spcBef>
              <a:spcAft>
                <a:spcPts val="0"/>
              </a:spcAft>
              <a:buNone/>
            </a:pPr>
            <a:endParaRPr/>
          </a:p>
          <a:p>
            <a:pPr marL="0" lvl="0" indent="0" algn="l" rtl="0">
              <a:spcBef>
                <a:spcPts val="0"/>
              </a:spcBef>
              <a:spcAft>
                <a:spcPts val="0"/>
              </a:spcAft>
              <a:buNone/>
            </a:pPr>
            <a:r>
              <a:rPr lang="en-US"/>
              <a:t>Very low levels of EPA and DHA were detected in the blood of residents: North America (Canada and the United States), Central and South America (Guatemala and Brazil), Europe (Ireland, UK, Italy, Greece, Serbia and Turkey), Middle East (Iran and Bahrain), South-East Asia (India) Africa (Kenya).</a:t>
            </a:r>
            <a:endParaRPr/>
          </a:p>
          <a:p>
            <a:pPr marL="0" lvl="0" indent="0" algn="l" rtl="0">
              <a:spcBef>
                <a:spcPts val="0"/>
              </a:spcBef>
              <a:spcAft>
                <a:spcPts val="0"/>
              </a:spcAft>
              <a:buNone/>
            </a:pPr>
            <a:endParaRPr/>
          </a:p>
          <a:p>
            <a:pPr marL="0" lvl="0" indent="0" algn="l" rtl="0">
              <a:spcBef>
                <a:spcPts val="0"/>
              </a:spcBef>
              <a:spcAft>
                <a:spcPts val="0"/>
              </a:spcAft>
              <a:buNone/>
            </a:pPr>
            <a:r>
              <a:rPr lang="en-US"/>
              <a:t>It was not possible to find studies for all countries that met the criteria for inclusion in the analysis. However, based on data from neighboring countries, scientists suggest that the levels of EPA and DHA in the blood of the population of Eastern Europe and Central Asia are most likely to be from "low" to "very low.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8" name="Google Shape;168;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t>EPA and DHA are synthesized by microalgae that are eaten by zooplankton and then by small and large fish. This is how EPA and DHA move up the food chain, ending up in the meat of tuna, mackerel, marine salmon as well as any other cold-water saltwater fish. </a:t>
            </a:r>
            <a:endParaRPr sz="1100"/>
          </a:p>
          <a:p>
            <a:pPr marL="0" lvl="0" indent="0" algn="l" rtl="0">
              <a:spcBef>
                <a:spcPts val="0"/>
              </a:spcBef>
              <a:spcAft>
                <a:spcPts val="0"/>
              </a:spcAft>
              <a:buNone/>
            </a:pPr>
            <a:br>
              <a:rPr lang="en-US" sz="1100"/>
            </a:br>
            <a:r>
              <a:rPr lang="en-US" sz="1100"/>
              <a:t>Most store shelves are stocked with farm-raised fish.</a:t>
            </a:r>
            <a:r>
              <a:rPr lang="en-US" sz="1000"/>
              <a:t> </a:t>
            </a:r>
            <a:r>
              <a:rPr lang="en-US" sz="1100"/>
              <a:t>The EPA and DHA content of "aquaculture" salmon, for example, is almost 100% dependent on how much EPA and DHA is (or is not) added to the compound feed. </a:t>
            </a:r>
            <a:endParaRPr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 name="Google Shape;195;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b="0" i="0" u="none" strike="noStrike">
                <a:latin typeface="Arial"/>
                <a:ea typeface="Arial"/>
                <a:cs typeface="Arial"/>
                <a:sym typeface="Arial"/>
              </a:rPr>
              <a:t>To create a dietary supplement with a high concentration of omega-3, first the fat is separated from the fish stock. Then the different fatty acid compounds are converted and the EPA and DHA are extracted to create an enriched product through transesterification.   </a:t>
            </a:r>
            <a:endParaRPr sz="1100"/>
          </a:p>
          <a:p>
            <a:pPr marL="0" lvl="0" indent="0" algn="l" rtl="0">
              <a:spcBef>
                <a:spcPts val="0"/>
              </a:spcBef>
              <a:spcAft>
                <a:spcPts val="0"/>
              </a:spcAft>
              <a:buNone/>
            </a:pPr>
            <a:endParaRPr sz="1100" b="0" i="0" u="none" strike="noStrike">
              <a:latin typeface="Arial"/>
              <a:ea typeface="Arial"/>
              <a:cs typeface="Arial"/>
              <a:sym typeface="Arial"/>
            </a:endParaRPr>
          </a:p>
          <a:p>
            <a:pPr marL="0" lvl="0" indent="0" algn="l" rtl="0">
              <a:spcBef>
                <a:spcPts val="0"/>
              </a:spcBef>
              <a:spcAft>
                <a:spcPts val="0"/>
              </a:spcAft>
              <a:buNone/>
            </a:pPr>
            <a:r>
              <a:rPr lang="en-US" sz="1100" b="0" i="0" u="none" strike="noStrike">
                <a:latin typeface="Arial"/>
                <a:ea typeface="Arial"/>
                <a:cs typeface="Arial"/>
                <a:sym typeface="Arial"/>
              </a:rPr>
              <a:t>How is this done? </a:t>
            </a:r>
            <a:endParaRPr sz="1100"/>
          </a:p>
          <a:p>
            <a:pPr marL="0" lvl="0" indent="0" algn="l" rtl="0">
              <a:spcBef>
                <a:spcPts val="0"/>
              </a:spcBef>
              <a:spcAft>
                <a:spcPts val="0"/>
              </a:spcAft>
              <a:buNone/>
            </a:pPr>
            <a:endParaRPr sz="1100" b="0" i="0" u="none" strike="noStrike">
              <a:latin typeface="Arial"/>
              <a:ea typeface="Arial"/>
              <a:cs typeface="Arial"/>
              <a:sym typeface="Arial"/>
            </a:endParaRPr>
          </a:p>
          <a:p>
            <a:pPr marL="0" lvl="0" indent="0" algn="l" rtl="0">
              <a:spcBef>
                <a:spcPts val="0"/>
              </a:spcBef>
              <a:spcAft>
                <a:spcPts val="0"/>
              </a:spcAft>
              <a:buNone/>
            </a:pPr>
            <a:r>
              <a:rPr lang="en-US" sz="1100" b="0" i="0" u="none" strike="noStrike">
                <a:latin typeface="Arial"/>
                <a:ea typeface="Arial"/>
                <a:cs typeface="Arial"/>
                <a:sym typeface="Arial"/>
              </a:rPr>
              <a:t>Under certain conditions, ethanol, a monatomic alcohol able to take up only 1 molecule of fatty acid, is added to the natural fish fat and as a result of the fatty acid exchange reaction between glycerol and ethanol, 3 kinds of ethanol compounds are formed: only with PUFAs, only with monounsaturated fatty acids and only with saturated fatty acids. The next task is to separate ethanol compounds with PUFAs from all others. </a:t>
            </a:r>
            <a:endParaRPr sz="1100"/>
          </a:p>
          <a:p>
            <a:pPr marL="0" lvl="0" indent="0" algn="l" rtl="0">
              <a:spcBef>
                <a:spcPts val="0"/>
              </a:spcBef>
              <a:spcAft>
                <a:spcPts val="0"/>
              </a:spcAft>
              <a:buNone/>
            </a:pPr>
            <a:endParaRPr sz="1100" b="0" i="0" u="none" strike="noStrike">
              <a:latin typeface="Arial"/>
              <a:ea typeface="Arial"/>
              <a:cs typeface="Arial"/>
              <a:sym typeface="Arial"/>
            </a:endParaRPr>
          </a:p>
          <a:p>
            <a:pPr marL="0" lvl="0" indent="0" algn="l" rtl="0">
              <a:spcBef>
                <a:spcPts val="0"/>
              </a:spcBef>
              <a:spcAft>
                <a:spcPts val="0"/>
              </a:spcAft>
              <a:buNone/>
            </a:pPr>
            <a:r>
              <a:rPr lang="en-US" sz="1100" b="0" i="0" u="none" strike="noStrike">
                <a:latin typeface="Arial"/>
                <a:ea typeface="Arial"/>
                <a:cs typeface="Arial"/>
                <a:sym typeface="Arial"/>
              </a:rPr>
              <a:t>Ethanol compounds with PUFAs among all formed compounds are the lightest, most fluid and mobile, so they can be separated by lowering temperature and centrifugation. This gave rise to the ethyl ester form of omega-3 PUFAs. Scientists then thought about further enhancing EPA and DHA and came up with the idea of transesterifying the ethyl ester form of DHA and EPA back. The process was called "re-esterification" because it is a re-reaction that proceeds similarly but takes away what solidifies earlier and removes anything pourable (ethyl ester compounds with PUFAs). </a:t>
            </a:r>
            <a:endParaRPr sz="1100"/>
          </a:p>
          <a:p>
            <a:pPr marL="0" lvl="0" indent="0" algn="l" rtl="0">
              <a:spcBef>
                <a:spcPts val="0"/>
              </a:spcBef>
              <a:spcAft>
                <a:spcPts val="0"/>
              </a:spcAft>
              <a:buNone/>
            </a:pPr>
            <a:endParaRPr sz="1100" b="0" i="0" u="none" strike="noStrike">
              <a:latin typeface="Arial"/>
              <a:ea typeface="Arial"/>
              <a:cs typeface="Arial"/>
              <a:sym typeface="Arial"/>
            </a:endParaRPr>
          </a:p>
          <a:p>
            <a:pPr marL="0" lvl="0" indent="0" algn="l" rtl="0">
              <a:spcBef>
                <a:spcPts val="0"/>
              </a:spcBef>
              <a:spcAft>
                <a:spcPts val="0"/>
              </a:spcAft>
              <a:buNone/>
            </a:pPr>
            <a:r>
              <a:rPr lang="en-US" sz="1100" b="0" i="0" u="none" strike="noStrike">
                <a:latin typeface="Arial"/>
                <a:ea typeface="Arial"/>
                <a:cs typeface="Arial"/>
                <a:sym typeface="Arial"/>
              </a:rPr>
              <a:t>As a result, the concentration of omega-3 acids increases even more, and they take on a form similar to nature's - the reduced triglyceride form.</a:t>
            </a:r>
            <a:endParaRPr sz="11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7" name="Google Shape;227;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b="0" i="0" u="none" strike="noStrike">
                <a:latin typeface="Arial"/>
                <a:ea typeface="Arial"/>
                <a:cs typeface="Arial"/>
                <a:sym typeface="Arial"/>
              </a:rPr>
              <a:t>Fats are present in the human diet most often in the form of esters. Esters are compounds of fatty acids with alcohols (glycerol/glycerol, ethanol/ethyl alcohol). </a:t>
            </a:r>
            <a:endParaRPr sz="1100"/>
          </a:p>
          <a:p>
            <a:pPr marL="0" lvl="0" indent="0" algn="l" rtl="0">
              <a:spcBef>
                <a:spcPts val="0"/>
              </a:spcBef>
              <a:spcAft>
                <a:spcPts val="0"/>
              </a:spcAft>
              <a:buNone/>
            </a:pPr>
            <a:endParaRPr sz="1100" b="0" i="0" u="none" strike="noStrike">
              <a:latin typeface="Arial"/>
              <a:ea typeface="Arial"/>
              <a:cs typeface="Arial"/>
              <a:sym typeface="Arial"/>
            </a:endParaRPr>
          </a:p>
          <a:p>
            <a:pPr marL="0" lvl="0" indent="0" algn="l" rtl="0">
              <a:spcBef>
                <a:spcPts val="0"/>
              </a:spcBef>
              <a:spcAft>
                <a:spcPts val="0"/>
              </a:spcAft>
              <a:buNone/>
            </a:pPr>
            <a:r>
              <a:rPr lang="en-US" sz="1100" b="0" i="0" u="none" strike="noStrike">
                <a:latin typeface="Arial"/>
                <a:ea typeface="Arial"/>
                <a:cs typeface="Arial"/>
                <a:sym typeface="Arial"/>
              </a:rPr>
              <a:t>Natural fats are dominated by the triglyceride form: 3 fatty acids are attached to the polyatomic alcohol glycerol molecule. These can be any fatty acids - polyunsaturated, monounsaturated and saturated. In natural fish oil the content of polyunsaturated fatty acids varies in the range of 20%. </a:t>
            </a:r>
            <a:endParaRPr sz="1100"/>
          </a:p>
          <a:p>
            <a:pPr marL="0" lvl="0" indent="0" algn="l" rtl="0">
              <a:spcBef>
                <a:spcPts val="0"/>
              </a:spcBef>
              <a:spcAft>
                <a:spcPts val="0"/>
              </a:spcAft>
              <a:buNone/>
            </a:pPr>
            <a:endParaRPr sz="1100" b="0" i="0" u="none" strike="noStrike">
              <a:latin typeface="Arial"/>
              <a:ea typeface="Arial"/>
              <a:cs typeface="Arial"/>
              <a:sym typeface="Arial"/>
            </a:endParaRPr>
          </a:p>
          <a:p>
            <a:pPr marL="0" lvl="0" indent="0" algn="l" rtl="0">
              <a:spcBef>
                <a:spcPts val="0"/>
              </a:spcBef>
              <a:spcAft>
                <a:spcPts val="0"/>
              </a:spcAft>
              <a:buNone/>
            </a:pPr>
            <a:r>
              <a:rPr lang="en-US" sz="1100" b="0" i="0" u="none" strike="noStrike">
                <a:latin typeface="Arial"/>
                <a:ea typeface="Arial"/>
                <a:cs typeface="Arial"/>
                <a:sym typeface="Arial"/>
              </a:rPr>
              <a:t>Therefore, in order to create dietary supplements with a higher concentration of PUFAs, it is necessary to separate the required PUFAs from other fatty acids. This is done through a process of transesterification. The resulting form is called ethyl ester. After transesterification, the concentration of omega-3 PUFAs in the finished product increases by a factor of 2 to 3.To return the PUFAs to the triglyceride form that the body is accustomed to, a reesterification process is used, and the resulting form is called the reduced triglyceride/re-esterified form. </a:t>
            </a:r>
            <a:endParaRPr sz="1100"/>
          </a:p>
          <a:p>
            <a:pPr marL="0" lvl="0" indent="0" algn="l" rtl="0">
              <a:spcBef>
                <a:spcPts val="0"/>
              </a:spcBef>
              <a:spcAft>
                <a:spcPts val="0"/>
              </a:spcAft>
              <a:buNone/>
            </a:pPr>
            <a:endParaRPr sz="1100" b="0" i="0" u="none" strike="noStrike">
              <a:latin typeface="Arial"/>
              <a:ea typeface="Arial"/>
              <a:cs typeface="Arial"/>
              <a:sym typeface="Arial"/>
            </a:endParaRPr>
          </a:p>
          <a:p>
            <a:pPr marL="0" lvl="0" indent="0" algn="l" rtl="0">
              <a:spcBef>
                <a:spcPts val="0"/>
              </a:spcBef>
              <a:spcAft>
                <a:spcPts val="0"/>
              </a:spcAft>
              <a:buNone/>
            </a:pPr>
            <a:r>
              <a:rPr lang="en-US" sz="1100" b="0" i="0" u="none" strike="noStrike">
                <a:latin typeface="Arial"/>
                <a:ea typeface="Arial"/>
                <a:cs typeface="Arial"/>
                <a:sym typeface="Arial"/>
              </a:rPr>
              <a:t>The concentration of PUFAs in the finished product is further increased.</a:t>
            </a:r>
            <a:endParaRPr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311708" y="744573"/>
            <a:ext cx="8520601" cy="2052604"/>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5200"/>
              <a:buFont typeface="Arial"/>
              <a:buNone/>
              <a:defRPr sz="5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1" name="Google Shape;11;p27"/>
          <p:cNvSpPr txBox="1">
            <a:spLocks noGrp="1"/>
          </p:cNvSpPr>
          <p:nvPr>
            <p:ph type="body" idx="1"/>
          </p:nvPr>
        </p:nvSpPr>
        <p:spPr>
          <a:xfrm>
            <a:off x="311698" y="2834125"/>
            <a:ext cx="8520604" cy="792606"/>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800"/>
              <a:buFont typeface="Arial"/>
              <a:buNone/>
              <a:defRPr sz="2800"/>
            </a:lvl1pPr>
            <a:lvl2pPr marL="914400" lvl="1" indent="-228600" algn="ctr">
              <a:lnSpc>
                <a:spcPct val="100000"/>
              </a:lnSpc>
              <a:spcBef>
                <a:spcPts val="0"/>
              </a:spcBef>
              <a:spcAft>
                <a:spcPts val="0"/>
              </a:spcAft>
              <a:buClr>
                <a:srgbClr val="585858"/>
              </a:buClr>
              <a:buSzPts val="2800"/>
              <a:buFont typeface="Arial"/>
              <a:buNone/>
              <a:defRPr sz="2800"/>
            </a:lvl2pPr>
            <a:lvl3pPr marL="1371600" lvl="2" indent="-228600" algn="ctr">
              <a:lnSpc>
                <a:spcPct val="100000"/>
              </a:lnSpc>
              <a:spcBef>
                <a:spcPts val="0"/>
              </a:spcBef>
              <a:spcAft>
                <a:spcPts val="0"/>
              </a:spcAft>
              <a:buClr>
                <a:srgbClr val="585858"/>
              </a:buClr>
              <a:buSzPts val="2800"/>
              <a:buFont typeface="Arial"/>
              <a:buNone/>
              <a:defRPr sz="2800"/>
            </a:lvl3pPr>
            <a:lvl4pPr marL="1828800" lvl="3" indent="-228600" algn="ctr">
              <a:lnSpc>
                <a:spcPct val="100000"/>
              </a:lnSpc>
              <a:spcBef>
                <a:spcPts val="0"/>
              </a:spcBef>
              <a:spcAft>
                <a:spcPts val="0"/>
              </a:spcAft>
              <a:buClr>
                <a:srgbClr val="585858"/>
              </a:buClr>
              <a:buSzPts val="2800"/>
              <a:buFont typeface="Arial"/>
              <a:buNone/>
              <a:defRPr sz="2800"/>
            </a:lvl4pPr>
            <a:lvl5pPr marL="2286000" lvl="4" indent="-228600" algn="ctr">
              <a:lnSpc>
                <a:spcPct val="100000"/>
              </a:lnSpc>
              <a:spcBef>
                <a:spcPts val="0"/>
              </a:spcBef>
              <a:spcAft>
                <a:spcPts val="0"/>
              </a:spcAft>
              <a:buClr>
                <a:srgbClr val="585858"/>
              </a:buClr>
              <a:buSzPts val="2800"/>
              <a:buFont typeface="Arial"/>
              <a:buNone/>
              <a:defRPr sz="28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2" name="Google Shape;12;p27"/>
          <p:cNvSpPr txBox="1">
            <a:spLocks noGrp="1"/>
          </p:cNvSpPr>
          <p:nvPr>
            <p:ph type="sldNum" idx="12"/>
          </p:nvPr>
        </p:nvSpPr>
        <p:spPr>
          <a:xfrm>
            <a:off x="8684354" y="4700823"/>
            <a:ext cx="336806" cy="318388"/>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_NUMBER">
  <p:cSld name="BIG_NUMBER">
    <p:spTree>
      <p:nvGrpSpPr>
        <p:cNvPr id="1" name="Shape 44"/>
        <p:cNvGrpSpPr/>
        <p:nvPr/>
      </p:nvGrpSpPr>
      <p:grpSpPr>
        <a:xfrm>
          <a:off x="0" y="0"/>
          <a:ext cx="0" cy="0"/>
          <a:chOff x="0" y="0"/>
          <a:chExt cx="0" cy="0"/>
        </a:xfrm>
      </p:grpSpPr>
      <p:sp>
        <p:nvSpPr>
          <p:cNvPr id="45" name="Google Shape;45;p36"/>
          <p:cNvSpPr txBox="1">
            <a:spLocks noGrp="1"/>
          </p:cNvSpPr>
          <p:nvPr>
            <p:ph type="title" hasCustomPrompt="1"/>
          </p:nvPr>
        </p:nvSpPr>
        <p:spPr>
          <a:xfrm>
            <a:off x="311698" y="1106125"/>
            <a:ext cx="8520604" cy="19635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12000"/>
              <a:buFont typeface="Arial"/>
              <a:buNone/>
              <a:defRPr sz="120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r>
              <a:t>xx%</a:t>
            </a:r>
          </a:p>
        </p:txBody>
      </p:sp>
      <p:sp>
        <p:nvSpPr>
          <p:cNvPr id="46" name="Google Shape;46;p36"/>
          <p:cNvSpPr txBox="1">
            <a:spLocks noGrp="1"/>
          </p:cNvSpPr>
          <p:nvPr>
            <p:ph type="body" idx="1"/>
          </p:nvPr>
        </p:nvSpPr>
        <p:spPr>
          <a:xfrm>
            <a:off x="311698" y="3152225"/>
            <a:ext cx="8520604" cy="1300800"/>
          </a:xfrm>
          <a:prstGeom prst="rect">
            <a:avLst/>
          </a:prstGeom>
          <a:noFill/>
          <a:ln>
            <a:noFill/>
          </a:ln>
        </p:spPr>
        <p:txBody>
          <a:bodyPr spcFirstLastPara="1" wrap="square" lIns="91400" tIns="91400" rIns="91400" bIns="91400" anchor="t" anchorCtr="0">
            <a:normAutofit/>
          </a:bodyPr>
          <a:lstStyle>
            <a:lvl1pPr marL="457200" lvl="0" indent="-342900" algn="ctr">
              <a:lnSpc>
                <a:spcPct val="115000"/>
              </a:lnSpc>
              <a:spcBef>
                <a:spcPts val="0"/>
              </a:spcBef>
              <a:spcAft>
                <a:spcPts val="0"/>
              </a:spcAft>
              <a:buSzPts val="1800"/>
              <a:buChar char="●"/>
              <a:defRPr/>
            </a:lvl1pPr>
            <a:lvl2pPr marL="914400" lvl="1" indent="-342900" algn="ctr">
              <a:lnSpc>
                <a:spcPct val="115000"/>
              </a:lnSpc>
              <a:spcBef>
                <a:spcPts val="0"/>
              </a:spcBef>
              <a:spcAft>
                <a:spcPts val="0"/>
              </a:spcAft>
              <a:buSzPts val="1800"/>
              <a:buChar char="○"/>
              <a:defRPr/>
            </a:lvl2pPr>
            <a:lvl3pPr marL="1371600" lvl="2" indent="-342900" algn="ctr">
              <a:lnSpc>
                <a:spcPct val="115000"/>
              </a:lnSpc>
              <a:spcBef>
                <a:spcPts val="0"/>
              </a:spcBef>
              <a:spcAft>
                <a:spcPts val="0"/>
              </a:spcAft>
              <a:buSzPts val="1800"/>
              <a:buChar char="■"/>
              <a:defRPr/>
            </a:lvl3pPr>
            <a:lvl4pPr marL="1828800" lvl="3" indent="-342900" algn="ctr">
              <a:lnSpc>
                <a:spcPct val="115000"/>
              </a:lnSpc>
              <a:spcBef>
                <a:spcPts val="0"/>
              </a:spcBef>
              <a:spcAft>
                <a:spcPts val="0"/>
              </a:spcAft>
              <a:buSzPts val="1800"/>
              <a:buChar char="●"/>
              <a:defRPr/>
            </a:lvl4pPr>
            <a:lvl5pPr marL="2286000" lvl="4" indent="-342900" algn="ctr">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47" name="Google Shape;47;p36"/>
          <p:cNvSpPr txBox="1">
            <a:spLocks noGrp="1"/>
          </p:cNvSpPr>
          <p:nvPr>
            <p:ph type="sldNum" idx="12"/>
          </p:nvPr>
        </p:nvSpPr>
        <p:spPr>
          <a:xfrm>
            <a:off x="8684354" y="4700823"/>
            <a:ext cx="336806" cy="318388"/>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37"/>
          <p:cNvSpPr txBox="1">
            <a:spLocks noGrp="1"/>
          </p:cNvSpPr>
          <p:nvPr>
            <p:ph type="sldNum" idx="12"/>
          </p:nvPr>
        </p:nvSpPr>
        <p:spPr>
          <a:xfrm>
            <a:off x="8684354" y="4700823"/>
            <a:ext cx="336806" cy="318388"/>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_HEADER" type="tx">
  <p:cSld name="TITLE_AND_BODY">
    <p:spTree>
      <p:nvGrpSpPr>
        <p:cNvPr id="1" name="Shape 13"/>
        <p:cNvGrpSpPr/>
        <p:nvPr/>
      </p:nvGrpSpPr>
      <p:grpSpPr>
        <a:xfrm>
          <a:off x="0" y="0"/>
          <a:ext cx="0" cy="0"/>
          <a:chOff x="0" y="0"/>
          <a:chExt cx="0" cy="0"/>
        </a:xfrm>
      </p:grpSpPr>
      <p:sp>
        <p:nvSpPr>
          <p:cNvPr id="14" name="Google Shape;14;p28"/>
          <p:cNvSpPr txBox="1">
            <a:spLocks noGrp="1"/>
          </p:cNvSpPr>
          <p:nvPr>
            <p:ph type="title"/>
          </p:nvPr>
        </p:nvSpPr>
        <p:spPr>
          <a:xfrm>
            <a:off x="311698" y="2150847"/>
            <a:ext cx="8520604" cy="841803"/>
          </a:xfrm>
          <a:prstGeom prst="rect">
            <a:avLst/>
          </a:prstGeom>
          <a:noFill/>
          <a:ln>
            <a:noFill/>
          </a:ln>
        </p:spPr>
        <p:txBody>
          <a:bodyPr spcFirstLastPara="1" wrap="square" lIns="91400" tIns="91400" rIns="91400" bIns="91400" anchor="ctr" anchorCtr="0">
            <a:normAutofit/>
          </a:bodyPr>
          <a:lstStyle>
            <a:lvl1pPr lvl="0" algn="ctr">
              <a:lnSpc>
                <a:spcPct val="100000"/>
              </a:lnSpc>
              <a:spcBef>
                <a:spcPts val="0"/>
              </a:spcBef>
              <a:spcAft>
                <a:spcPts val="0"/>
              </a:spcAft>
              <a:buClr>
                <a:srgbClr val="000000"/>
              </a:buClr>
              <a:buSzPts val="3600"/>
              <a:buFont typeface="Arial"/>
              <a:buNone/>
              <a:defRPr sz="3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 name="Google Shape;15;p28"/>
          <p:cNvSpPr txBox="1">
            <a:spLocks noGrp="1"/>
          </p:cNvSpPr>
          <p:nvPr>
            <p:ph type="sldNum" idx="12"/>
          </p:nvPr>
        </p:nvSpPr>
        <p:spPr>
          <a:xfrm>
            <a:off x="8684354" y="4700823"/>
            <a:ext cx="336806" cy="318388"/>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_AND_BODY">
  <p:cSld name="TITLE_AND_BODY 2">
    <p:spTree>
      <p:nvGrpSpPr>
        <p:cNvPr id="1" name="Shape 16"/>
        <p:cNvGrpSpPr/>
        <p:nvPr/>
      </p:nvGrpSpPr>
      <p:grpSpPr>
        <a:xfrm>
          <a:off x="0" y="0"/>
          <a:ext cx="0" cy="0"/>
          <a:chOff x="0" y="0"/>
          <a:chExt cx="0" cy="0"/>
        </a:xfrm>
      </p:grpSpPr>
      <p:sp>
        <p:nvSpPr>
          <p:cNvPr id="17" name="Google Shape;17;p29"/>
          <p:cNvSpPr txBox="1">
            <a:spLocks noGrp="1"/>
          </p:cNvSpPr>
          <p:nvPr>
            <p:ph type="title"/>
          </p:nvPr>
        </p:nvSpPr>
        <p:spPr>
          <a:xfrm>
            <a:off x="311698" y="445025"/>
            <a:ext cx="8520604" cy="572703"/>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8" name="Google Shape;18;p29"/>
          <p:cNvSpPr txBox="1">
            <a:spLocks noGrp="1"/>
          </p:cNvSpPr>
          <p:nvPr>
            <p:ph type="body" idx="1"/>
          </p:nvPr>
        </p:nvSpPr>
        <p:spPr>
          <a:xfrm>
            <a:off x="311698" y="1152475"/>
            <a:ext cx="8520604"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9" name="Google Shape;19;p29"/>
          <p:cNvSpPr txBox="1">
            <a:spLocks noGrp="1"/>
          </p:cNvSpPr>
          <p:nvPr>
            <p:ph type="sldNum" idx="12"/>
          </p:nvPr>
        </p:nvSpPr>
        <p:spPr>
          <a:xfrm>
            <a:off x="8684354" y="4700823"/>
            <a:ext cx="336806" cy="318388"/>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_AND_TWO_COLUMNS" type="twoColTx">
  <p:cSld name="TITLE_AND_TWO_COLUMNS">
    <p:spTree>
      <p:nvGrpSpPr>
        <p:cNvPr id="1" name="Shape 20"/>
        <p:cNvGrpSpPr/>
        <p:nvPr/>
      </p:nvGrpSpPr>
      <p:grpSpPr>
        <a:xfrm>
          <a:off x="0" y="0"/>
          <a:ext cx="0" cy="0"/>
          <a:chOff x="0" y="0"/>
          <a:chExt cx="0" cy="0"/>
        </a:xfrm>
      </p:grpSpPr>
      <p:sp>
        <p:nvSpPr>
          <p:cNvPr id="21" name="Google Shape;21;p30"/>
          <p:cNvSpPr txBox="1">
            <a:spLocks noGrp="1"/>
          </p:cNvSpPr>
          <p:nvPr>
            <p:ph type="title"/>
          </p:nvPr>
        </p:nvSpPr>
        <p:spPr>
          <a:xfrm>
            <a:off x="311698" y="445025"/>
            <a:ext cx="8520604" cy="572703"/>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2" name="Google Shape;22;p30"/>
          <p:cNvSpPr txBox="1">
            <a:spLocks noGrp="1"/>
          </p:cNvSpPr>
          <p:nvPr>
            <p:ph type="body" idx="1"/>
          </p:nvPr>
        </p:nvSpPr>
        <p:spPr>
          <a:xfrm>
            <a:off x="311698" y="1152475"/>
            <a:ext cx="3999904" cy="3416400"/>
          </a:xfrm>
          <a:prstGeom prst="rect">
            <a:avLst/>
          </a:prstGeom>
          <a:noFill/>
          <a:ln>
            <a:noFill/>
          </a:ln>
        </p:spPr>
        <p:txBody>
          <a:bodyPr spcFirstLastPara="1" wrap="square" lIns="91400" tIns="91400" rIns="91400" bIns="91400" anchor="t" anchorCtr="0">
            <a:norm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0"/>
              </a:spcBef>
              <a:spcAft>
                <a:spcPts val="0"/>
              </a:spcAft>
              <a:buSzPts val="1400"/>
              <a:buChar char="○"/>
              <a:defRPr sz="1400"/>
            </a:lvl2pPr>
            <a:lvl3pPr marL="1371600" lvl="2" indent="-317500" algn="l">
              <a:lnSpc>
                <a:spcPct val="115000"/>
              </a:lnSpc>
              <a:spcBef>
                <a:spcPts val="0"/>
              </a:spcBef>
              <a:spcAft>
                <a:spcPts val="0"/>
              </a:spcAft>
              <a:buSzPts val="1400"/>
              <a:buChar char="■"/>
              <a:defRPr sz="1400"/>
            </a:lvl3pPr>
            <a:lvl4pPr marL="1828800" lvl="3" indent="-317500" algn="l">
              <a:lnSpc>
                <a:spcPct val="115000"/>
              </a:lnSpc>
              <a:spcBef>
                <a:spcPts val="0"/>
              </a:spcBef>
              <a:spcAft>
                <a:spcPts val="0"/>
              </a:spcAft>
              <a:buSzPts val="1400"/>
              <a:buChar char="●"/>
              <a:defRPr sz="1400"/>
            </a:lvl4pPr>
            <a:lvl5pPr marL="2286000" lvl="4" indent="-317500" algn="l">
              <a:lnSpc>
                <a:spcPct val="115000"/>
              </a:lnSpc>
              <a:spcBef>
                <a:spcPts val="0"/>
              </a:spcBef>
              <a:spcAft>
                <a:spcPts val="0"/>
              </a:spcAft>
              <a:buSzPts val="1400"/>
              <a:buChar char="○"/>
              <a:defRPr sz="14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3" name="Google Shape;23;p30"/>
          <p:cNvSpPr txBox="1">
            <a:spLocks noGrp="1"/>
          </p:cNvSpPr>
          <p:nvPr>
            <p:ph type="body" idx="2"/>
          </p:nvPr>
        </p:nvSpPr>
        <p:spPr>
          <a:xfrm>
            <a:off x="4832396" y="1152475"/>
            <a:ext cx="3999906"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4" name="Google Shape;24;p30"/>
          <p:cNvSpPr txBox="1">
            <a:spLocks noGrp="1"/>
          </p:cNvSpPr>
          <p:nvPr>
            <p:ph type="sldNum" idx="12"/>
          </p:nvPr>
        </p:nvSpPr>
        <p:spPr>
          <a:xfrm>
            <a:off x="8684354" y="4700823"/>
            <a:ext cx="336806" cy="318388"/>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311698" y="445025"/>
            <a:ext cx="8520604" cy="572703"/>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7" name="Google Shape;27;p31"/>
          <p:cNvSpPr txBox="1">
            <a:spLocks noGrp="1"/>
          </p:cNvSpPr>
          <p:nvPr>
            <p:ph type="sldNum" idx="12"/>
          </p:nvPr>
        </p:nvSpPr>
        <p:spPr>
          <a:xfrm>
            <a:off x="8684354" y="4700823"/>
            <a:ext cx="336806" cy="318388"/>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_COLUMN_TEXT">
  <p:cSld name="ONE_COLUMN_TEXT">
    <p:spTree>
      <p:nvGrpSpPr>
        <p:cNvPr id="1" name="Shape 28"/>
        <p:cNvGrpSpPr/>
        <p:nvPr/>
      </p:nvGrpSpPr>
      <p:grpSpPr>
        <a:xfrm>
          <a:off x="0" y="0"/>
          <a:ext cx="0" cy="0"/>
          <a:chOff x="0" y="0"/>
          <a:chExt cx="0" cy="0"/>
        </a:xfrm>
      </p:grpSpPr>
      <p:sp>
        <p:nvSpPr>
          <p:cNvPr id="29" name="Google Shape;29;p32"/>
          <p:cNvSpPr txBox="1">
            <a:spLocks noGrp="1"/>
          </p:cNvSpPr>
          <p:nvPr>
            <p:ph type="title"/>
          </p:nvPr>
        </p:nvSpPr>
        <p:spPr>
          <a:xfrm>
            <a:off x="311698" y="555600"/>
            <a:ext cx="2808004" cy="7557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000000"/>
              </a:buClr>
              <a:buSzPts val="2400"/>
              <a:buFont typeface="Arial"/>
              <a:buNone/>
              <a:defRPr sz="24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0" name="Google Shape;30;p32"/>
          <p:cNvSpPr txBox="1">
            <a:spLocks noGrp="1"/>
          </p:cNvSpPr>
          <p:nvPr>
            <p:ph type="body" idx="1"/>
          </p:nvPr>
        </p:nvSpPr>
        <p:spPr>
          <a:xfrm>
            <a:off x="311698" y="1389598"/>
            <a:ext cx="2808004" cy="3179405"/>
          </a:xfrm>
          <a:prstGeom prst="rect">
            <a:avLst/>
          </a:prstGeom>
          <a:noFill/>
          <a:ln>
            <a:noFill/>
          </a:ln>
        </p:spPr>
        <p:txBody>
          <a:bodyPr spcFirstLastPara="1" wrap="square" lIns="91400" tIns="91400" rIns="91400" bIns="91400"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1" name="Google Shape;31;p32"/>
          <p:cNvSpPr txBox="1">
            <a:spLocks noGrp="1"/>
          </p:cNvSpPr>
          <p:nvPr>
            <p:ph type="sldNum" idx="12"/>
          </p:nvPr>
        </p:nvSpPr>
        <p:spPr>
          <a:xfrm>
            <a:off x="8684354" y="4700823"/>
            <a:ext cx="336806" cy="318388"/>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_POINT">
  <p:cSld name="MAIN_POINT">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490250" y="450148"/>
            <a:ext cx="6367801" cy="4090805"/>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000000"/>
              </a:buClr>
              <a:buSzPts val="4800"/>
              <a:buFont typeface="Arial"/>
              <a:buNone/>
              <a:defRPr sz="4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4" name="Google Shape;34;p33"/>
          <p:cNvSpPr txBox="1">
            <a:spLocks noGrp="1"/>
          </p:cNvSpPr>
          <p:nvPr>
            <p:ph type="sldNum" idx="12"/>
          </p:nvPr>
        </p:nvSpPr>
        <p:spPr>
          <a:xfrm>
            <a:off x="8684354" y="4700823"/>
            <a:ext cx="336806" cy="318388"/>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p:spTree>
      <p:nvGrpSpPr>
        <p:cNvPr id="1" name="Shape 35"/>
        <p:cNvGrpSpPr/>
        <p:nvPr/>
      </p:nvGrpSpPr>
      <p:grpSpPr>
        <a:xfrm>
          <a:off x="0" y="0"/>
          <a:ext cx="0" cy="0"/>
          <a:chOff x="0" y="0"/>
          <a:chExt cx="0" cy="0"/>
        </a:xfrm>
      </p:grpSpPr>
      <p:sp>
        <p:nvSpPr>
          <p:cNvPr id="36" name="Google Shape;36;p34"/>
          <p:cNvSpPr/>
          <p:nvPr/>
        </p:nvSpPr>
        <p:spPr>
          <a:xfrm>
            <a:off x="4572000" y="-128"/>
            <a:ext cx="4572000" cy="5143507"/>
          </a:xfrm>
          <a:prstGeom prst="rect">
            <a:avLst/>
          </a:prstGeom>
          <a:solidFill>
            <a:srgbClr val="EEEEE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37" name="Google Shape;37;p34"/>
          <p:cNvSpPr txBox="1">
            <a:spLocks noGrp="1"/>
          </p:cNvSpPr>
          <p:nvPr>
            <p:ph type="title"/>
          </p:nvPr>
        </p:nvSpPr>
        <p:spPr>
          <a:xfrm>
            <a:off x="265500" y="1233175"/>
            <a:ext cx="4045200" cy="1482302"/>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4200"/>
              <a:buFont typeface="Arial"/>
              <a:buNone/>
              <a:defRPr sz="4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8" name="Google Shape;38;p34"/>
          <p:cNvSpPr txBox="1">
            <a:spLocks noGrp="1"/>
          </p:cNvSpPr>
          <p:nvPr>
            <p:ph type="body" idx="1"/>
          </p:nvPr>
        </p:nvSpPr>
        <p:spPr>
          <a:xfrm>
            <a:off x="265500" y="2803075"/>
            <a:ext cx="4045200" cy="1235101"/>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100"/>
              <a:buFont typeface="Arial"/>
              <a:buNone/>
              <a:defRPr sz="2100"/>
            </a:lvl1pPr>
            <a:lvl2pPr marL="914400" lvl="1" indent="-228600" algn="ctr">
              <a:lnSpc>
                <a:spcPct val="100000"/>
              </a:lnSpc>
              <a:spcBef>
                <a:spcPts val="0"/>
              </a:spcBef>
              <a:spcAft>
                <a:spcPts val="0"/>
              </a:spcAft>
              <a:buClr>
                <a:srgbClr val="585858"/>
              </a:buClr>
              <a:buSzPts val="2100"/>
              <a:buFont typeface="Arial"/>
              <a:buNone/>
              <a:defRPr sz="2100"/>
            </a:lvl2pPr>
            <a:lvl3pPr marL="1371600" lvl="2" indent="-228600" algn="ctr">
              <a:lnSpc>
                <a:spcPct val="100000"/>
              </a:lnSpc>
              <a:spcBef>
                <a:spcPts val="0"/>
              </a:spcBef>
              <a:spcAft>
                <a:spcPts val="0"/>
              </a:spcAft>
              <a:buClr>
                <a:srgbClr val="585858"/>
              </a:buClr>
              <a:buSzPts val="2100"/>
              <a:buFont typeface="Arial"/>
              <a:buNone/>
              <a:defRPr sz="2100"/>
            </a:lvl3pPr>
            <a:lvl4pPr marL="1828800" lvl="3" indent="-228600" algn="ctr">
              <a:lnSpc>
                <a:spcPct val="100000"/>
              </a:lnSpc>
              <a:spcBef>
                <a:spcPts val="0"/>
              </a:spcBef>
              <a:spcAft>
                <a:spcPts val="0"/>
              </a:spcAft>
              <a:buClr>
                <a:srgbClr val="585858"/>
              </a:buClr>
              <a:buSzPts val="2100"/>
              <a:buFont typeface="Arial"/>
              <a:buNone/>
              <a:defRPr sz="2100"/>
            </a:lvl4pPr>
            <a:lvl5pPr marL="2286000" lvl="4" indent="-228600" algn="ctr">
              <a:lnSpc>
                <a:spcPct val="100000"/>
              </a:lnSpc>
              <a:spcBef>
                <a:spcPts val="0"/>
              </a:spcBef>
              <a:spcAft>
                <a:spcPts val="0"/>
              </a:spcAft>
              <a:buClr>
                <a:srgbClr val="585858"/>
              </a:buClr>
              <a:buSzPts val="2100"/>
              <a:buFont typeface="Arial"/>
              <a:buNone/>
              <a:defRPr sz="21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9" name="Google Shape;39;p34"/>
          <p:cNvSpPr txBox="1">
            <a:spLocks noGrp="1"/>
          </p:cNvSpPr>
          <p:nvPr>
            <p:ph type="body" idx="2"/>
          </p:nvPr>
        </p:nvSpPr>
        <p:spPr>
          <a:xfrm>
            <a:off x="4939500" y="724071"/>
            <a:ext cx="3837000" cy="3695108"/>
          </a:xfrm>
          <a:prstGeom prst="rect">
            <a:avLst/>
          </a:prstGeom>
          <a:noFill/>
          <a:ln>
            <a:noFill/>
          </a:ln>
        </p:spPr>
        <p:txBody>
          <a:bodyPr spcFirstLastPara="1" wrap="square" lIns="91400" tIns="91400" rIns="91400" bIns="91400" anchor="ctr"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40" name="Google Shape;40;p34"/>
          <p:cNvSpPr txBox="1">
            <a:spLocks noGrp="1"/>
          </p:cNvSpPr>
          <p:nvPr>
            <p:ph type="sldNum" idx="12"/>
          </p:nvPr>
        </p:nvSpPr>
        <p:spPr>
          <a:xfrm>
            <a:off x="8684354" y="4700823"/>
            <a:ext cx="336806" cy="318388"/>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41"/>
        <p:cNvGrpSpPr/>
        <p:nvPr/>
      </p:nvGrpSpPr>
      <p:grpSpPr>
        <a:xfrm>
          <a:off x="0" y="0"/>
          <a:ext cx="0" cy="0"/>
          <a:chOff x="0" y="0"/>
          <a:chExt cx="0" cy="0"/>
        </a:xfrm>
      </p:grpSpPr>
      <p:sp>
        <p:nvSpPr>
          <p:cNvPr id="42" name="Google Shape;42;p35"/>
          <p:cNvSpPr txBox="1">
            <a:spLocks noGrp="1"/>
          </p:cNvSpPr>
          <p:nvPr>
            <p:ph type="body" idx="1"/>
          </p:nvPr>
        </p:nvSpPr>
        <p:spPr>
          <a:xfrm>
            <a:off x="311698" y="4230575"/>
            <a:ext cx="5998804" cy="605106"/>
          </a:xfrm>
          <a:prstGeom prst="rect">
            <a:avLst/>
          </a:prstGeom>
          <a:noFill/>
          <a:ln>
            <a:noFill/>
          </a:ln>
        </p:spPr>
        <p:txBody>
          <a:bodyPr spcFirstLastPara="1" wrap="square" lIns="91400" tIns="91400" rIns="91400" bIns="91400" anchor="ctr" anchorCtr="0">
            <a:normAutofit/>
          </a:bodyPr>
          <a:lstStyle>
            <a:lvl1pPr marL="457200" lvl="0" indent="-228600" algn="l">
              <a:lnSpc>
                <a:spcPct val="100000"/>
              </a:lnSpc>
              <a:spcBef>
                <a:spcPts val="0"/>
              </a:spcBef>
              <a:spcAft>
                <a:spcPts val="0"/>
              </a:spcAft>
              <a:buClr>
                <a:srgbClr val="585858"/>
              </a:buClr>
              <a:buSzPts val="1800"/>
              <a:buNone/>
              <a:defRPr/>
            </a:lvl1pPr>
          </a:lstStyle>
          <a:p>
            <a:endParaRPr/>
          </a:p>
        </p:txBody>
      </p:sp>
      <p:sp>
        <p:nvSpPr>
          <p:cNvPr id="43" name="Google Shape;43;p35"/>
          <p:cNvSpPr txBox="1">
            <a:spLocks noGrp="1"/>
          </p:cNvSpPr>
          <p:nvPr>
            <p:ph type="sldNum" idx="12"/>
          </p:nvPr>
        </p:nvSpPr>
        <p:spPr>
          <a:xfrm>
            <a:off x="8684354" y="4700823"/>
            <a:ext cx="336806" cy="318388"/>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311698" y="445025"/>
            <a:ext cx="8520604" cy="572703"/>
          </a:xfrm>
          <a:prstGeom prst="rect">
            <a:avLst/>
          </a:prstGeom>
          <a:noFill/>
          <a:ln>
            <a:noFill/>
          </a:ln>
        </p:spPr>
        <p:txBody>
          <a:bodyPr spcFirstLastPara="1" wrap="square" lIns="91400" tIns="91400" rIns="91400" bIns="91400" anchor="t" anchorCtr="0">
            <a:norm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7" name="Google Shape;7;p26"/>
          <p:cNvSpPr txBox="1">
            <a:spLocks noGrp="1"/>
          </p:cNvSpPr>
          <p:nvPr>
            <p:ph type="body" idx="1"/>
          </p:nvPr>
        </p:nvSpPr>
        <p:spPr>
          <a:xfrm>
            <a:off x="311698" y="1152475"/>
            <a:ext cx="8520604" cy="3416400"/>
          </a:xfrm>
          <a:prstGeom prst="rect">
            <a:avLst/>
          </a:prstGeom>
          <a:noFill/>
          <a:ln>
            <a:noFill/>
          </a:ln>
        </p:spPr>
        <p:txBody>
          <a:bodyPr spcFirstLastPara="1" wrap="square" lIns="91400" tIns="91400" rIns="91400" bIns="91400" anchor="t" anchorCtr="0">
            <a:normAutofit/>
          </a:bodyPr>
          <a:lstStyle>
            <a:lvl1pPr marL="457200" marR="0" lvl="0"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1pPr>
            <a:lvl2pPr marL="914400" marR="0" lvl="1"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2pPr>
            <a:lvl3pPr marL="1371600" marR="0" lvl="2"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3pPr>
            <a:lvl4pPr marL="1828800" marR="0" lvl="3"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4pPr>
            <a:lvl5pPr marL="2286000" marR="0" lvl="4"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5pPr>
            <a:lvl6pPr marL="2743200" marR="0" lvl="5"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6pPr>
            <a:lvl7pPr marL="3200400" marR="0" lvl="6"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7pPr>
            <a:lvl8pPr marL="3657600" marR="0" lvl="7"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8pPr>
            <a:lvl9pPr marL="4114800" marR="0" lvl="8"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9pPr>
          </a:lstStyle>
          <a:p>
            <a:endParaRPr/>
          </a:p>
        </p:txBody>
      </p:sp>
      <p:sp>
        <p:nvSpPr>
          <p:cNvPr id="8" name="Google Shape;8;p26"/>
          <p:cNvSpPr txBox="1">
            <a:spLocks noGrp="1"/>
          </p:cNvSpPr>
          <p:nvPr>
            <p:ph type="sldNum" idx="12"/>
          </p:nvPr>
        </p:nvSpPr>
        <p:spPr>
          <a:xfrm>
            <a:off x="8684354" y="4700823"/>
            <a:ext cx="336806" cy="318388"/>
          </a:xfrm>
          <a:prstGeom prst="rect">
            <a:avLst/>
          </a:prstGeom>
          <a:noFill/>
          <a:ln>
            <a:noFill/>
          </a:ln>
        </p:spPr>
        <p:txBody>
          <a:bodyPr spcFirstLastPara="1" wrap="square" lIns="91400" tIns="91400" rIns="91400" bIns="91400" anchor="ctr" anchorCtr="0">
            <a:normAutofit/>
          </a:bodyPr>
          <a:lstStyle>
            <a:lvl1pPr marL="0" marR="0" lvl="0"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pubmed.ncbi.nlm.nih.gov/20638827/" TargetMode="Externa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4.pn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hyperlink" Target="https://doi.org/10.3389/fvets.2020.569939" TargetMode="External"/><Relationship Id="rId3" Type="http://schemas.openxmlformats.org/officeDocument/2006/relationships/image" Target="../media/image3.png"/><Relationship Id="rId7" Type="http://schemas.openxmlformats.org/officeDocument/2006/relationships/hyperlink" Target="https://doi.org/10.1016/j.pbb.2015.02.018"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doi.org/10.3390/nu10060668" TargetMode="External"/><Relationship Id="rId11" Type="http://schemas.openxmlformats.org/officeDocument/2006/relationships/hyperlink" Target="https://doi.org/10.1016/j.plefa.2010.06.007" TargetMode="External"/><Relationship Id="rId5" Type="http://schemas.openxmlformats.org/officeDocument/2006/relationships/hyperlink" Target="https://doi.org/10.1152/ajpheart.00677.2018" TargetMode="External"/><Relationship Id="rId10" Type="http://schemas.openxmlformats.org/officeDocument/2006/relationships/hyperlink" Target="https://doi.org/10.1016/j.plipres.2016.05.001" TargetMode="External"/><Relationship Id="rId4" Type="http://schemas.openxmlformats.org/officeDocument/2006/relationships/image" Target="../media/image4.png"/><Relationship Id="rId9" Type="http://schemas.openxmlformats.org/officeDocument/2006/relationships/hyperlink" Target="https://doi.org/10.1016/j.taap.2013.10.030"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hyperlink" Target="https://www.sciencedirect.com/science/article/pii/S0163782715300333" TargetMode="External"/><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Shape 53"/>
        <p:cNvGrpSpPr/>
        <p:nvPr/>
      </p:nvGrpSpPr>
      <p:grpSpPr>
        <a:xfrm>
          <a:off x="0" y="0"/>
          <a:ext cx="0" cy="0"/>
          <a:chOff x="0" y="0"/>
          <a:chExt cx="0" cy="0"/>
        </a:xfrm>
      </p:grpSpPr>
      <p:pic>
        <p:nvPicPr>
          <p:cNvPr id="54" name="Google Shape;54;p1" descr="shutterstock_2122618271.jpg"/>
          <p:cNvPicPr preferRelativeResize="0"/>
          <p:nvPr/>
        </p:nvPicPr>
        <p:blipFill rotWithShape="1">
          <a:blip r:embed="rId3">
            <a:alphaModFix/>
          </a:blip>
          <a:srcRect l="16278" t="8139" b="8138"/>
          <a:stretch/>
        </p:blipFill>
        <p:spPr>
          <a:xfrm>
            <a:off x="0" y="0"/>
            <a:ext cx="9144000" cy="5143501"/>
          </a:xfrm>
          <a:prstGeom prst="rect">
            <a:avLst/>
          </a:prstGeom>
          <a:noFill/>
          <a:ln>
            <a:noFill/>
          </a:ln>
        </p:spPr>
      </p:pic>
      <p:pic>
        <p:nvPicPr>
          <p:cNvPr id="55" name="Google Shape;55;p1" descr="CCI_logo_new_Монтажная область 1.png"/>
          <p:cNvPicPr preferRelativeResize="0"/>
          <p:nvPr/>
        </p:nvPicPr>
        <p:blipFill rotWithShape="1">
          <a:blip r:embed="rId4">
            <a:alphaModFix/>
          </a:blip>
          <a:srcRect/>
          <a:stretch/>
        </p:blipFill>
        <p:spPr>
          <a:xfrm>
            <a:off x="393700" y="451832"/>
            <a:ext cx="1053673" cy="264165"/>
          </a:xfrm>
          <a:prstGeom prst="rect">
            <a:avLst/>
          </a:prstGeom>
          <a:noFill/>
          <a:ln>
            <a:noFill/>
          </a:ln>
        </p:spPr>
      </p:pic>
      <p:sp>
        <p:nvSpPr>
          <p:cNvPr id="56" name="Google Shape;56;p1"/>
          <p:cNvSpPr txBox="1">
            <a:spLocks noGrp="1"/>
          </p:cNvSpPr>
          <p:nvPr>
            <p:ph type="ctrTitle" idx="4294967295"/>
          </p:nvPr>
        </p:nvSpPr>
        <p:spPr>
          <a:xfrm>
            <a:off x="330200" y="2198521"/>
            <a:ext cx="2648670" cy="1532376"/>
          </a:xfrm>
          <a:prstGeom prst="rect">
            <a:avLst/>
          </a:prstGeom>
          <a:noFill/>
          <a:ln>
            <a:noFill/>
          </a:ln>
        </p:spPr>
        <p:txBody>
          <a:bodyPr spcFirstLastPara="1" wrap="square" lIns="91400" tIns="91400" rIns="91400" bIns="91400" anchor="t" anchorCtr="0">
            <a:normAutofit/>
          </a:bodyPr>
          <a:lstStyle/>
          <a:p>
            <a:pPr marL="0" marR="0" lvl="0" indent="0" algn="l" rtl="0">
              <a:lnSpc>
                <a:spcPct val="80000"/>
              </a:lnSpc>
              <a:spcBef>
                <a:spcPts val="0"/>
              </a:spcBef>
              <a:spcAft>
                <a:spcPts val="0"/>
              </a:spcAft>
              <a:buClr>
                <a:srgbClr val="FFFFFF"/>
              </a:buClr>
              <a:buSzPts val="2700"/>
              <a:buFont typeface="Arial"/>
              <a:buNone/>
            </a:pPr>
            <a:r>
              <a:rPr lang="en-US" sz="2700" dirty="0">
                <a:solidFill>
                  <a:srgbClr val="FFFFFF"/>
                </a:solidFill>
                <a:latin typeface="Gilroy" pitchFamily="2" charset="77"/>
              </a:rPr>
              <a:t>Get the rhythm you deserve</a:t>
            </a:r>
            <a:endParaRPr sz="2700" b="0" i="0" u="none" strike="noStrike" cap="none" dirty="0">
              <a:solidFill>
                <a:srgbClr val="FFFFFF"/>
              </a:solidFill>
              <a:latin typeface="Gilroy" pitchFamily="2" charset="77"/>
              <a:sym typeface="Arial"/>
            </a:endParaRPr>
          </a:p>
        </p:txBody>
      </p:sp>
      <p:sp>
        <p:nvSpPr>
          <p:cNvPr id="57" name="Google Shape;57;p1"/>
          <p:cNvSpPr txBox="1"/>
          <p:nvPr/>
        </p:nvSpPr>
        <p:spPr>
          <a:xfrm>
            <a:off x="406399" y="1016000"/>
            <a:ext cx="3583649" cy="78944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a:p>
            <a:pPr marL="0" marR="0" lvl="0" indent="0" algn="l" rtl="0">
              <a:lnSpc>
                <a:spcPct val="90000"/>
              </a:lnSpc>
              <a:spcBef>
                <a:spcPts val="0"/>
              </a:spcBef>
              <a:spcAft>
                <a:spcPts val="0"/>
              </a:spcAft>
              <a:buClr>
                <a:srgbClr val="FFFFFF"/>
              </a:buClr>
              <a:buSzPts val="4300"/>
              <a:buFont typeface="Arial"/>
              <a:buNone/>
            </a:pPr>
            <a:r>
              <a:rPr lang="en-US" sz="4300" b="1" i="0" u="none" strike="noStrike" cap="none">
                <a:solidFill>
                  <a:srgbClr val="FFFFFF"/>
                </a:solidFill>
                <a:latin typeface="Gilroy" pitchFamily="2" charset="77"/>
                <a:sym typeface="Arial"/>
              </a:rPr>
              <a:t>O!Mega-3 TG </a:t>
            </a:r>
            <a:endParaRPr>
              <a:latin typeface="Gilroy" pitchFamily="2"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11" descr="Безымянный-1_Монтажная область 1 копия.png"/>
          <p:cNvPicPr preferRelativeResize="0"/>
          <p:nvPr/>
        </p:nvPicPr>
        <p:blipFill rotWithShape="1">
          <a:blip r:embed="rId3">
            <a:alphaModFix/>
          </a:blip>
          <a:srcRect t="4" b="3"/>
          <a:stretch/>
        </p:blipFill>
        <p:spPr>
          <a:xfrm>
            <a:off x="0" y="-1"/>
            <a:ext cx="9144000" cy="5143501"/>
          </a:xfrm>
          <a:prstGeom prst="rect">
            <a:avLst/>
          </a:prstGeom>
          <a:noFill/>
          <a:ln>
            <a:noFill/>
          </a:ln>
        </p:spPr>
      </p:pic>
      <p:pic>
        <p:nvPicPr>
          <p:cNvPr id="261" name="Google Shape;261;p11" descr="shutterstock_2119296191.jpg"/>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262" name="Google Shape;262;p11"/>
          <p:cNvSpPr/>
          <p:nvPr/>
        </p:nvSpPr>
        <p:spPr>
          <a:xfrm>
            <a:off x="1449733" y="4795520"/>
            <a:ext cx="1090195" cy="154230"/>
          </a:xfrm>
          <a:prstGeom prst="roundRect">
            <a:avLst>
              <a:gd name="adj" fmla="val 22222"/>
            </a:avLst>
          </a:prstGeom>
          <a:solidFill>
            <a:srgbClr val="FFFFFF">
              <a:alpha val="8196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p:txBody>
      </p:sp>
      <p:sp>
        <p:nvSpPr>
          <p:cNvPr id="263" name="Google Shape;263;p11"/>
          <p:cNvSpPr txBox="1"/>
          <p:nvPr/>
        </p:nvSpPr>
        <p:spPr>
          <a:xfrm>
            <a:off x="1568004" y="4813300"/>
            <a:ext cx="801501" cy="124008"/>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FF"/>
              </a:buClr>
              <a:buSzPts val="1000"/>
              <a:buFont typeface="Arial"/>
              <a:buNone/>
            </a:pPr>
            <a:r>
              <a:rPr lang="en-US" sz="1000" b="0" i="0" u="sng" strike="noStrike" cap="none">
                <a:solidFill>
                  <a:srgbClr val="0000FF"/>
                </a:solidFill>
                <a:latin typeface="Gilroy" pitchFamily="2" charset="77"/>
                <a:sym typeface="Arial"/>
                <a:hlinkClick r:id="rId5">
                  <a:extLst>
                    <a:ext uri="{A12FA001-AC4F-418D-AE19-62706E023703}">
                      <ahyp:hlinkClr xmlns:ahyp="http://schemas.microsoft.com/office/drawing/2018/hyperlinkcolor" val="tx"/>
                    </a:ext>
                  </a:extLst>
                </a:hlinkClick>
              </a:rPr>
              <a:t>See  research</a:t>
            </a:r>
            <a:endParaRPr sz="1000" b="0" i="0" u="sng" strike="noStrike" cap="none">
              <a:solidFill>
                <a:srgbClr val="0000FF"/>
              </a:solidFill>
              <a:latin typeface="Gilroy" pitchFamily="2" charset="77"/>
              <a:sym typeface="Arial"/>
              <a:hlinkClick r:id="rId5">
                <a:extLst>
                  <a:ext uri="{A12FA001-AC4F-418D-AE19-62706E023703}">
                    <ahyp:hlinkClr xmlns:ahyp="http://schemas.microsoft.com/office/drawing/2018/hyperlinkcolor" val="tx"/>
                  </a:ext>
                </a:extLst>
              </a:hlinkClick>
            </a:endParaRPr>
          </a:p>
        </p:txBody>
      </p:sp>
      <p:sp>
        <p:nvSpPr>
          <p:cNvPr id="264" name="Google Shape;264;p11"/>
          <p:cNvSpPr txBox="1"/>
          <p:nvPr/>
        </p:nvSpPr>
        <p:spPr>
          <a:xfrm>
            <a:off x="406400" y="1790700"/>
            <a:ext cx="6393300" cy="1154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91F63"/>
              </a:buClr>
              <a:buSzPts val="1500"/>
              <a:buFont typeface="Arial"/>
              <a:buNone/>
            </a:pPr>
            <a:r>
              <a:rPr lang="en-US" sz="1500">
                <a:solidFill>
                  <a:srgbClr val="091F63"/>
                </a:solidFill>
                <a:latin typeface="Gilroy" pitchFamily="2" charset="77"/>
              </a:rPr>
              <a:t>Thus, it is more recognizable to the body and is easier for digestive enzymes to process. </a:t>
            </a:r>
            <a:endParaRPr sz="1500">
              <a:solidFill>
                <a:srgbClr val="091F63"/>
              </a:solidFill>
              <a:latin typeface="Gilroy" pitchFamily="2" charset="77"/>
            </a:endParaRPr>
          </a:p>
          <a:p>
            <a:pPr marL="0" marR="0" lvl="0" indent="0" algn="l" rtl="0">
              <a:lnSpc>
                <a:spcPct val="100000"/>
              </a:lnSpc>
              <a:spcBef>
                <a:spcPts val="0"/>
              </a:spcBef>
              <a:spcAft>
                <a:spcPts val="0"/>
              </a:spcAft>
              <a:buClr>
                <a:srgbClr val="091F63"/>
              </a:buClr>
              <a:buSzPts val="1500"/>
              <a:buFont typeface="Arial"/>
              <a:buNone/>
            </a:pPr>
            <a:endParaRPr sz="1500">
              <a:solidFill>
                <a:srgbClr val="091F63"/>
              </a:solidFill>
              <a:latin typeface="Gilroy" pitchFamily="2" charset="77"/>
            </a:endParaRPr>
          </a:p>
          <a:p>
            <a:pPr marL="0" marR="0" lvl="0" indent="0" algn="l" rtl="0">
              <a:lnSpc>
                <a:spcPct val="100000"/>
              </a:lnSpc>
              <a:spcBef>
                <a:spcPts val="0"/>
              </a:spcBef>
              <a:spcAft>
                <a:spcPts val="0"/>
              </a:spcAft>
              <a:buClr>
                <a:srgbClr val="091F63"/>
              </a:buClr>
              <a:buSzPts val="1500"/>
              <a:buFont typeface="Arial"/>
              <a:buNone/>
            </a:pPr>
            <a:r>
              <a:rPr lang="en-US" sz="1500">
                <a:solidFill>
                  <a:srgbClr val="091F63"/>
                </a:solidFill>
                <a:latin typeface="Gilroy" pitchFamily="2" charset="77"/>
              </a:rPr>
              <a:t>This is particularly significant for individuals who are beginning to take Omega-3 PUFA supplements for the first time</a:t>
            </a:r>
            <a:endParaRPr sz="1400" b="0" i="0" u="none" strike="noStrike" cap="none">
              <a:solidFill>
                <a:srgbClr val="000000"/>
              </a:solidFill>
              <a:latin typeface="Gilroy" pitchFamily="2" charset="77"/>
              <a:ea typeface="Helvetica Neue"/>
              <a:cs typeface="Helvetica Neue"/>
              <a:sym typeface="Helvetica Neue"/>
            </a:endParaRPr>
          </a:p>
        </p:txBody>
      </p:sp>
      <p:sp>
        <p:nvSpPr>
          <p:cNvPr id="265" name="Google Shape;265;p11"/>
          <p:cNvSpPr txBox="1"/>
          <p:nvPr/>
        </p:nvSpPr>
        <p:spPr>
          <a:xfrm>
            <a:off x="406400" y="414850"/>
            <a:ext cx="6039000" cy="1122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91F63"/>
              </a:buClr>
              <a:buSzPts val="2700"/>
              <a:buFont typeface="Arial"/>
              <a:buNone/>
            </a:pPr>
            <a:r>
              <a:rPr lang="en-US" sz="2700">
                <a:solidFill>
                  <a:srgbClr val="091F63"/>
                </a:solidFill>
                <a:latin typeface="Gilroy" pitchFamily="2" charset="77"/>
              </a:rPr>
              <a:t>Restoring the triglyceride form of Omega-3 making it more structurally similar to its natural form</a:t>
            </a:r>
            <a:endParaRPr sz="1400" b="0" i="0" u="none" strike="noStrike" cap="none">
              <a:solidFill>
                <a:srgbClr val="000000"/>
              </a:solidFill>
              <a:latin typeface="Gilroy" pitchFamily="2" charset="77"/>
              <a:ea typeface="Helvetica Neue"/>
              <a:cs typeface="Helvetica Neue"/>
              <a:sym typeface="Helvetica Neue"/>
            </a:endParaRPr>
          </a:p>
        </p:txBody>
      </p:sp>
      <p:sp>
        <p:nvSpPr>
          <p:cNvPr id="266" name="Google Shape;266;p11"/>
          <p:cNvSpPr txBox="1"/>
          <p:nvPr/>
        </p:nvSpPr>
        <p:spPr>
          <a:xfrm>
            <a:off x="4386847" y="2667184"/>
            <a:ext cx="63933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91F63"/>
              </a:buClr>
              <a:buSzPts val="1000"/>
              <a:buFont typeface="Arial"/>
              <a:buNone/>
            </a:pPr>
            <a:endParaRPr/>
          </a:p>
        </p:txBody>
      </p:sp>
      <p:grpSp>
        <p:nvGrpSpPr>
          <p:cNvPr id="267" name="Google Shape;267;p11"/>
          <p:cNvGrpSpPr/>
          <p:nvPr/>
        </p:nvGrpSpPr>
        <p:grpSpPr>
          <a:xfrm>
            <a:off x="406399" y="4795520"/>
            <a:ext cx="8407401" cy="158276"/>
            <a:chOff x="0" y="0"/>
            <a:chExt cx="8407400" cy="158275"/>
          </a:xfrm>
        </p:grpSpPr>
        <p:sp>
          <p:nvSpPr>
            <p:cNvPr id="268" name="Google Shape;268;p11"/>
            <p:cNvSpPr txBox="1"/>
            <p:nvPr/>
          </p:nvSpPr>
          <p:spPr>
            <a:xfrm>
              <a:off x="0" y="0"/>
              <a:ext cx="971144" cy="147732"/>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1F67"/>
                </a:buClr>
                <a:buSzPts val="1200"/>
                <a:buFont typeface="Arial"/>
                <a:buNone/>
              </a:pPr>
              <a:r>
                <a:rPr lang="en-US" sz="1200" b="1" i="0" u="none" strike="noStrike" cap="none">
                  <a:solidFill>
                    <a:srgbClr val="001F67"/>
                  </a:solidFill>
                  <a:latin typeface="Gilroy" pitchFamily="2" charset="77"/>
                  <a:sym typeface="Arial"/>
                </a:rPr>
                <a:t>O!Mega-3 TG</a:t>
              </a:r>
              <a:endParaRPr>
                <a:latin typeface="Gilroy" pitchFamily="2" charset="77"/>
              </a:endParaRPr>
            </a:p>
          </p:txBody>
        </p:sp>
        <p:pic>
          <p:nvPicPr>
            <p:cNvPr id="269" name="Google Shape;269;p11" descr="Безымянный-1-44.png"/>
            <p:cNvPicPr preferRelativeResize="0"/>
            <p:nvPr/>
          </p:nvPicPr>
          <p:blipFill rotWithShape="1">
            <a:blip r:embed="rId6">
              <a:alphaModFix/>
            </a:blip>
            <a:srcRect/>
            <a:stretch/>
          </p:blipFill>
          <p:spPr>
            <a:xfrm>
              <a:off x="7620000" y="20010"/>
              <a:ext cx="787400" cy="138265"/>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2" descr="shutt.jpg"/>
          <p:cNvPicPr preferRelativeResize="0"/>
          <p:nvPr/>
        </p:nvPicPr>
        <p:blipFill rotWithShape="1">
          <a:blip r:embed="rId3">
            <a:alphaModFix/>
          </a:blip>
          <a:srcRect l="640" t="6181" r="7170" b="1628"/>
          <a:stretch/>
        </p:blipFill>
        <p:spPr>
          <a:xfrm>
            <a:off x="0" y="-1"/>
            <a:ext cx="9144000" cy="5143501"/>
          </a:xfrm>
          <a:prstGeom prst="rect">
            <a:avLst/>
          </a:prstGeom>
          <a:noFill/>
          <a:ln>
            <a:noFill/>
          </a:ln>
        </p:spPr>
      </p:pic>
      <p:sp>
        <p:nvSpPr>
          <p:cNvPr id="275" name="Google Shape;275;p12"/>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1200"/>
              <a:buFont typeface="Arial"/>
              <a:buNone/>
            </a:pPr>
            <a:r>
              <a:rPr lang="en-US" sz="1200" b="1" i="0" u="none" strike="noStrike" cap="none">
                <a:solidFill>
                  <a:srgbClr val="FFFFFF"/>
                </a:solidFill>
                <a:latin typeface="Gilroy" pitchFamily="2" charset="77"/>
                <a:sym typeface="Arial"/>
              </a:rPr>
              <a:t>O!Mega-3 TG</a:t>
            </a:r>
            <a:endParaRPr>
              <a:latin typeface="Gilroy" pitchFamily="2" charset="77"/>
            </a:endParaRPr>
          </a:p>
        </p:txBody>
      </p:sp>
      <p:sp>
        <p:nvSpPr>
          <p:cNvPr id="276" name="Google Shape;276;p12"/>
          <p:cNvSpPr txBox="1"/>
          <p:nvPr/>
        </p:nvSpPr>
        <p:spPr>
          <a:xfrm>
            <a:off x="436033" y="660400"/>
            <a:ext cx="4531800" cy="13854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F67"/>
              </a:buClr>
              <a:buSzPts val="2000"/>
              <a:buFont typeface="Arial"/>
              <a:buNone/>
            </a:pPr>
            <a:r>
              <a:rPr lang="en-US" sz="2000">
                <a:solidFill>
                  <a:srgbClr val="001F67"/>
                </a:solidFill>
                <a:latin typeface="Gilroy" pitchFamily="2" charset="77"/>
              </a:rPr>
              <a:t>By blending innovation with the finest health care practices, w</a:t>
            </a:r>
            <a:r>
              <a:rPr lang="en-US" sz="2000">
                <a:solidFill>
                  <a:srgbClr val="001F67"/>
                </a:solidFill>
                <a:latin typeface="Gilroy" pitchFamily="2" charset="7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e</a:t>
            </a:r>
            <a:r>
              <a:rPr lang="en-US" sz="2000">
                <a:solidFill>
                  <a:srgbClr val="001F67"/>
                </a:solidFill>
                <a:latin typeface="Gilroy" pitchFamily="2" charset="77"/>
              </a:rPr>
              <a:t> have developed O!Mega-3 TG - a product that offers efficient support for heart, vascular, and vision health.</a:t>
            </a:r>
            <a:endParaRPr sz="1400" b="0" i="0" u="none" strike="noStrike" cap="none">
              <a:solidFill>
                <a:srgbClr val="000000"/>
              </a:solidFill>
              <a:latin typeface="Gilroy" pitchFamily="2" charset="77"/>
              <a:ea typeface="Helvetica Neue"/>
              <a:cs typeface="Helvetica Neue"/>
              <a:sym typeface="Helvetica Neue"/>
            </a:endParaRPr>
          </a:p>
        </p:txBody>
      </p:sp>
      <p:pic>
        <p:nvPicPr>
          <p:cNvPr id="277" name="Google Shape;277;p12" descr="CCI_logo_new_Монтажная область 1.png"/>
          <p:cNvPicPr preferRelativeResize="0"/>
          <p:nvPr/>
        </p:nvPicPr>
        <p:blipFill rotWithShape="1">
          <a:blip r:embed="rId4">
            <a:alphaModFix/>
          </a:blip>
          <a:srcRect/>
          <a:stretch/>
        </p:blipFill>
        <p:spPr>
          <a:xfrm>
            <a:off x="8013700" y="4782532"/>
            <a:ext cx="812800" cy="203778"/>
          </a:xfrm>
          <a:prstGeom prst="rect">
            <a:avLst/>
          </a:prstGeom>
          <a:noFill/>
          <a:ln>
            <a:noFill/>
          </a:ln>
        </p:spPr>
      </p:pic>
      <p:sp>
        <p:nvSpPr>
          <p:cNvPr id="278" name="Google Shape;278;p12"/>
          <p:cNvSpPr txBox="1"/>
          <p:nvPr/>
        </p:nvSpPr>
        <p:spPr>
          <a:xfrm>
            <a:off x="2603986" y="4663245"/>
            <a:ext cx="3936027" cy="290653"/>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50" dirty="0">
                <a:solidFill>
                  <a:schemeClr val="lt1"/>
                </a:solidFill>
                <a:latin typeface="Gilroy" pitchFamily="2" charset="77"/>
                <a:ea typeface="Roboto"/>
                <a:cs typeface="Roboto"/>
                <a:sym typeface="Roboto"/>
              </a:rPr>
              <a:t>These statements have not been evaluated by the Food and Drug Administration. This product is not intended to diagnose, treat, cure, or prevent any disease.</a:t>
            </a:r>
            <a:endParaRPr sz="1100" dirty="0">
              <a:solidFill>
                <a:schemeClr val="lt1"/>
              </a:solidFill>
              <a:latin typeface="Gilroy" pitchFamily="2" charset="77"/>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3" descr="Slide 16_9 - 6.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284" name="Google Shape;284;p13" descr="shutterstock_2079638494.jpg"/>
          <p:cNvPicPr preferRelativeResize="0"/>
          <p:nvPr/>
        </p:nvPicPr>
        <p:blipFill rotWithShape="1">
          <a:blip r:embed="rId4">
            <a:alphaModFix/>
          </a:blip>
          <a:srcRect t="3613" b="3613"/>
          <a:stretch/>
        </p:blipFill>
        <p:spPr>
          <a:xfrm>
            <a:off x="-1307" y="1586"/>
            <a:ext cx="9144002" cy="5156203"/>
          </a:xfrm>
          <a:prstGeom prst="rect">
            <a:avLst/>
          </a:prstGeom>
          <a:noFill/>
          <a:ln>
            <a:noFill/>
          </a:ln>
        </p:spPr>
      </p:pic>
      <p:grpSp>
        <p:nvGrpSpPr>
          <p:cNvPr id="285" name="Google Shape;285;p13"/>
          <p:cNvGrpSpPr/>
          <p:nvPr/>
        </p:nvGrpSpPr>
        <p:grpSpPr>
          <a:xfrm>
            <a:off x="-273050" y="-266700"/>
            <a:ext cx="9690100" cy="5651500"/>
            <a:chOff x="0" y="0"/>
            <a:chExt cx="9690100" cy="5651500"/>
          </a:xfrm>
        </p:grpSpPr>
        <p:sp>
          <p:nvSpPr>
            <p:cNvPr id="286" name="Google Shape;286;p13"/>
            <p:cNvSpPr/>
            <p:nvPr/>
          </p:nvSpPr>
          <p:spPr>
            <a:xfrm>
              <a:off x="0" y="0"/>
              <a:ext cx="9690100" cy="5651500"/>
            </a:xfrm>
            <a:prstGeom prst="rect">
              <a:avLst/>
            </a:prstGeom>
            <a:solidFill>
              <a:srgbClr val="000000">
                <a:alpha val="46666"/>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p:txBody>
        </p:sp>
        <p:sp>
          <p:nvSpPr>
            <p:cNvPr id="287" name="Google Shape;287;p13"/>
            <p:cNvSpPr txBox="1"/>
            <p:nvPr/>
          </p:nvSpPr>
          <p:spPr>
            <a:xfrm>
              <a:off x="0" y="0"/>
              <a:ext cx="969010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Gilroy" pitchFamily="2" charset="77"/>
                  <a:sym typeface="Arial"/>
                </a:rPr>
                <a:t>М</a:t>
              </a:r>
              <a:endParaRPr dirty="0">
                <a:latin typeface="Gilroy" pitchFamily="2" charset="77"/>
              </a:endParaRPr>
            </a:p>
          </p:txBody>
        </p:sp>
      </p:grpSp>
      <p:pic>
        <p:nvPicPr>
          <p:cNvPr id="288" name="Google Shape;288;p13" descr="CCI_logo_new_Монтажная область 1.png"/>
          <p:cNvPicPr preferRelativeResize="0"/>
          <p:nvPr/>
        </p:nvPicPr>
        <p:blipFill rotWithShape="1">
          <a:blip r:embed="rId5">
            <a:alphaModFix/>
          </a:blip>
          <a:srcRect/>
          <a:stretch/>
        </p:blipFill>
        <p:spPr>
          <a:xfrm>
            <a:off x="8013700" y="4782532"/>
            <a:ext cx="812800" cy="203778"/>
          </a:xfrm>
          <a:prstGeom prst="rect">
            <a:avLst/>
          </a:prstGeom>
          <a:noFill/>
          <a:ln>
            <a:noFill/>
          </a:ln>
        </p:spPr>
      </p:pic>
      <p:sp>
        <p:nvSpPr>
          <p:cNvPr id="289" name="Google Shape;289;p13"/>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1200"/>
              <a:buFont typeface="Arial"/>
              <a:buNone/>
            </a:pPr>
            <a:r>
              <a:rPr lang="en-US" sz="1200" b="1" i="0" u="none" strike="noStrike" cap="none">
                <a:solidFill>
                  <a:srgbClr val="FFFFFF"/>
                </a:solidFill>
                <a:latin typeface="Gilroy" pitchFamily="2" charset="77"/>
                <a:sym typeface="Arial"/>
              </a:rPr>
              <a:t>O!Mega-3 TG</a:t>
            </a:r>
            <a:endParaRPr>
              <a:latin typeface="Gilroy" pitchFamily="2" charset="77"/>
            </a:endParaRPr>
          </a:p>
        </p:txBody>
      </p:sp>
      <p:sp>
        <p:nvSpPr>
          <p:cNvPr id="290" name="Google Shape;290;p13"/>
          <p:cNvSpPr txBox="1"/>
          <p:nvPr/>
        </p:nvSpPr>
        <p:spPr>
          <a:xfrm>
            <a:off x="406400" y="406400"/>
            <a:ext cx="2169199" cy="33749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2700"/>
              <a:buFont typeface="Arial"/>
              <a:buNone/>
            </a:pPr>
            <a:r>
              <a:rPr lang="en-US" sz="2700" b="0" i="0" u="none" strike="noStrike" cap="none">
                <a:solidFill>
                  <a:srgbClr val="FFFFFF"/>
                </a:solidFill>
                <a:latin typeface="Gilroy" pitchFamily="2" charset="77"/>
                <a:sym typeface="Arial"/>
              </a:rPr>
              <a:t>O!Mega-3 TG</a:t>
            </a:r>
            <a:endParaRPr>
              <a:latin typeface="Gilroy" pitchFamily="2" charset="77"/>
            </a:endParaRPr>
          </a:p>
        </p:txBody>
      </p:sp>
      <p:sp>
        <p:nvSpPr>
          <p:cNvPr id="291" name="Google Shape;291;p13"/>
          <p:cNvSpPr txBox="1"/>
          <p:nvPr/>
        </p:nvSpPr>
        <p:spPr>
          <a:xfrm>
            <a:off x="406399" y="977900"/>
            <a:ext cx="37254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a:solidFill>
                  <a:srgbClr val="FFFFFF"/>
                </a:solidFill>
                <a:latin typeface="Gilroy" pitchFamily="2" charset="77"/>
              </a:rPr>
              <a:t>A</a:t>
            </a:r>
            <a:r>
              <a:rPr lang="en-US" sz="1500" b="0" i="0" u="none" strike="noStrike" cap="none">
                <a:solidFill>
                  <a:srgbClr val="FFFFFF"/>
                </a:solidFill>
                <a:latin typeface="Gilroy" pitchFamily="2" charset="77"/>
                <a:sym typeface="Arial"/>
              </a:rPr>
              <a:t>ctive </a:t>
            </a:r>
            <a:r>
              <a:rPr lang="en-US" sz="1500">
                <a:solidFill>
                  <a:srgbClr val="FFFFFF"/>
                </a:solidFill>
                <a:latin typeface="Gilroy" pitchFamily="2" charset="77"/>
              </a:rPr>
              <a:t>I</a:t>
            </a:r>
            <a:r>
              <a:rPr lang="en-US" sz="1500" b="0" i="0" u="none" strike="noStrike" cap="none">
                <a:solidFill>
                  <a:srgbClr val="FFFFFF"/>
                </a:solidFill>
                <a:latin typeface="Gilroy" pitchFamily="2" charset="77"/>
                <a:sym typeface="Arial"/>
              </a:rPr>
              <a:t>ngredient</a:t>
            </a:r>
            <a:r>
              <a:rPr lang="en-US" sz="1500">
                <a:solidFill>
                  <a:srgbClr val="FFFFFF"/>
                </a:solidFill>
                <a:latin typeface="Gilroy" pitchFamily="2" charset="77"/>
              </a:rPr>
              <a:t>s</a:t>
            </a:r>
            <a:r>
              <a:rPr lang="en-US" sz="1500" b="0" i="0" u="none" strike="noStrike" cap="none">
                <a:solidFill>
                  <a:srgbClr val="FFFFFF"/>
                </a:solidFill>
                <a:latin typeface="Gilroy" pitchFamily="2" charset="77"/>
                <a:sym typeface="Arial"/>
              </a:rPr>
              <a:t> in </a:t>
            </a:r>
            <a:r>
              <a:rPr lang="en-US" sz="1500">
                <a:solidFill>
                  <a:srgbClr val="FFFFFF"/>
                </a:solidFill>
                <a:latin typeface="Gilroy" pitchFamily="2" charset="77"/>
              </a:rPr>
              <a:t>a single</a:t>
            </a:r>
            <a:r>
              <a:rPr lang="en-US" sz="1500" b="0" i="0" u="none" strike="noStrike" cap="none">
                <a:solidFill>
                  <a:srgbClr val="FFFFFF"/>
                </a:solidFill>
                <a:latin typeface="Gilroy" pitchFamily="2" charset="77"/>
                <a:sym typeface="Arial"/>
              </a:rPr>
              <a:t> capsule</a:t>
            </a:r>
            <a:endParaRPr sz="1500" b="0" i="0" u="none" strike="noStrike" cap="none">
              <a:solidFill>
                <a:srgbClr val="FFFFFF"/>
              </a:solidFill>
              <a:latin typeface="Gilroy" pitchFamily="2" charset="77"/>
              <a:sym typeface="Arial"/>
            </a:endParaRPr>
          </a:p>
        </p:txBody>
      </p:sp>
      <p:pic>
        <p:nvPicPr>
          <p:cNvPr id="292" name="Google Shape;292;p13" descr="Безымянный-1-14.png"/>
          <p:cNvPicPr preferRelativeResize="0"/>
          <p:nvPr/>
        </p:nvPicPr>
        <p:blipFill rotWithShape="1">
          <a:blip r:embed="rId6">
            <a:alphaModFix/>
          </a:blip>
          <a:srcRect t="1392" b="1391"/>
          <a:stretch/>
        </p:blipFill>
        <p:spPr>
          <a:xfrm>
            <a:off x="3072857" y="3009898"/>
            <a:ext cx="1388037" cy="254003"/>
          </a:xfrm>
          <a:prstGeom prst="rect">
            <a:avLst/>
          </a:prstGeom>
          <a:noFill/>
          <a:ln>
            <a:noFill/>
          </a:ln>
        </p:spPr>
      </p:pic>
      <p:pic>
        <p:nvPicPr>
          <p:cNvPr id="293" name="Google Shape;293;p13" descr="Безымянный-1-12.png"/>
          <p:cNvPicPr preferRelativeResize="0"/>
          <p:nvPr/>
        </p:nvPicPr>
        <p:blipFill rotWithShape="1">
          <a:blip r:embed="rId7">
            <a:alphaModFix/>
          </a:blip>
          <a:srcRect t="715" b="714"/>
          <a:stretch/>
        </p:blipFill>
        <p:spPr>
          <a:xfrm>
            <a:off x="1348756" y="2965449"/>
            <a:ext cx="1523850" cy="342902"/>
          </a:xfrm>
          <a:prstGeom prst="rect">
            <a:avLst/>
          </a:prstGeom>
          <a:noFill/>
          <a:ln>
            <a:noFill/>
          </a:ln>
        </p:spPr>
      </p:pic>
      <p:sp>
        <p:nvSpPr>
          <p:cNvPr id="294" name="Google Shape;294;p13"/>
          <p:cNvSpPr txBox="1"/>
          <p:nvPr/>
        </p:nvSpPr>
        <p:spPr>
          <a:xfrm>
            <a:off x="1429517" y="3031625"/>
            <a:ext cx="16434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EPA  — 360 mg </a:t>
            </a:r>
            <a:endParaRPr>
              <a:latin typeface="Gilroy" pitchFamily="2" charset="77"/>
            </a:endParaRPr>
          </a:p>
        </p:txBody>
      </p:sp>
      <p:sp>
        <p:nvSpPr>
          <p:cNvPr id="295" name="Google Shape;295;p13"/>
          <p:cNvSpPr txBox="1"/>
          <p:nvPr/>
        </p:nvSpPr>
        <p:spPr>
          <a:xfrm>
            <a:off x="4625358" y="2908299"/>
            <a:ext cx="2635337"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1" u="none" strike="noStrike" cap="none">
                <a:solidFill>
                  <a:srgbClr val="FFFFFF"/>
                </a:solidFill>
                <a:latin typeface="Gilroy-RegularItalic" pitchFamily="2" charset="77"/>
                <a:sym typeface="Arial"/>
              </a:rPr>
              <a:t>As in ~92 grams of free-range</a:t>
            </a:r>
            <a:br>
              <a:rPr lang="en-US" sz="1500" b="0" i="1" u="none" strike="noStrike" cap="none">
                <a:solidFill>
                  <a:srgbClr val="FFFFFF"/>
                </a:solidFill>
                <a:latin typeface="Gilroy-RegularItalic" pitchFamily="2" charset="77"/>
                <a:sym typeface="Arial"/>
              </a:rPr>
            </a:br>
            <a:r>
              <a:rPr lang="en-US" sz="1500" b="0" i="1" u="none" strike="noStrike" cap="none">
                <a:solidFill>
                  <a:srgbClr val="FFFFFF"/>
                </a:solidFill>
                <a:latin typeface="Gilroy-RegularItalic" pitchFamily="2" charset="77"/>
                <a:sym typeface="Arial"/>
              </a:rPr>
              <a:t>steamed salmon</a:t>
            </a:r>
            <a:endParaRPr sz="1400" b="0" i="0" u="none" strike="noStrike" cap="none">
              <a:solidFill>
                <a:srgbClr val="000000"/>
              </a:solidFill>
              <a:latin typeface="Gilroy" pitchFamily="2" charset="77"/>
              <a:ea typeface="Helvetica Neue"/>
              <a:cs typeface="Helvetica Neue"/>
              <a:sym typeface="Helvetica Neue"/>
            </a:endParaRPr>
          </a:p>
        </p:txBody>
      </p:sp>
      <p:sp>
        <p:nvSpPr>
          <p:cNvPr id="296" name="Google Shape;296;p13"/>
          <p:cNvSpPr txBox="1"/>
          <p:nvPr/>
        </p:nvSpPr>
        <p:spPr>
          <a:xfrm>
            <a:off x="4660982" y="3721098"/>
            <a:ext cx="2768387"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1" u="none" strike="noStrike" cap="none">
                <a:solidFill>
                  <a:srgbClr val="FFFFFF"/>
                </a:solidFill>
                <a:latin typeface="Gilroy-RegularItalic" pitchFamily="2" charset="77"/>
                <a:sym typeface="Arial"/>
              </a:rPr>
              <a:t>As in ~ 201 grams of free-range</a:t>
            </a:r>
            <a:br>
              <a:rPr lang="en-US" sz="1500" b="0" i="1" u="none" strike="noStrike" cap="none">
                <a:solidFill>
                  <a:srgbClr val="FFFFFF"/>
                </a:solidFill>
                <a:latin typeface="Gilroy-RegularItalic" pitchFamily="2" charset="77"/>
                <a:sym typeface="Arial"/>
              </a:rPr>
            </a:br>
            <a:r>
              <a:rPr lang="en-US" sz="1500" b="0" i="1" u="none" strike="noStrike" cap="none">
                <a:solidFill>
                  <a:srgbClr val="FFFFFF"/>
                </a:solidFill>
                <a:latin typeface="Gilroy-RegularItalic" pitchFamily="2" charset="77"/>
                <a:sym typeface="Arial"/>
              </a:rPr>
              <a:t>steamed salmon</a:t>
            </a:r>
            <a:endParaRPr sz="1400" b="0" i="0" u="none" strike="noStrike" cap="none">
              <a:solidFill>
                <a:srgbClr val="000000"/>
              </a:solidFill>
              <a:latin typeface="Gilroy" pitchFamily="2" charset="77"/>
              <a:ea typeface="Helvetica Neue"/>
              <a:cs typeface="Helvetica Neue"/>
              <a:sym typeface="Helvetica Neue"/>
            </a:endParaRPr>
          </a:p>
        </p:txBody>
      </p:sp>
      <p:pic>
        <p:nvPicPr>
          <p:cNvPr id="297" name="Google Shape;297;p13" descr="Безымянный-1-14.png"/>
          <p:cNvPicPr preferRelativeResize="0"/>
          <p:nvPr/>
        </p:nvPicPr>
        <p:blipFill rotWithShape="1">
          <a:blip r:embed="rId6">
            <a:alphaModFix/>
          </a:blip>
          <a:srcRect t="1392" b="1391"/>
          <a:stretch/>
        </p:blipFill>
        <p:spPr>
          <a:xfrm>
            <a:off x="3072857" y="3822698"/>
            <a:ext cx="1388038" cy="254003"/>
          </a:xfrm>
          <a:prstGeom prst="rect">
            <a:avLst/>
          </a:prstGeom>
          <a:noFill/>
          <a:ln>
            <a:noFill/>
          </a:ln>
        </p:spPr>
      </p:pic>
      <p:sp>
        <p:nvSpPr>
          <p:cNvPr id="298" name="Google Shape;298;p13"/>
          <p:cNvSpPr txBox="1"/>
          <p:nvPr/>
        </p:nvSpPr>
        <p:spPr>
          <a:xfrm>
            <a:off x="1423118" y="3851959"/>
            <a:ext cx="1349729" cy="2308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DHA — 240 mg </a:t>
            </a:r>
            <a:endParaRPr>
              <a:latin typeface="Gilroy" pitchFamily="2" charset="77"/>
            </a:endParaRPr>
          </a:p>
        </p:txBody>
      </p:sp>
      <p:pic>
        <p:nvPicPr>
          <p:cNvPr id="299" name="Google Shape;299;p13" descr="Безымянный-1-12.png"/>
          <p:cNvPicPr preferRelativeResize="0"/>
          <p:nvPr/>
        </p:nvPicPr>
        <p:blipFill rotWithShape="1">
          <a:blip r:embed="rId7">
            <a:alphaModFix/>
          </a:blip>
          <a:srcRect t="715" b="714"/>
          <a:stretch/>
        </p:blipFill>
        <p:spPr>
          <a:xfrm>
            <a:off x="1336056" y="3797297"/>
            <a:ext cx="1523851" cy="342902"/>
          </a:xfrm>
          <a:prstGeom prst="rect">
            <a:avLst/>
          </a:prstGeom>
          <a:noFill/>
          <a:ln>
            <a:noFill/>
          </a:ln>
        </p:spPr>
      </p:pic>
      <p:grpSp>
        <p:nvGrpSpPr>
          <p:cNvPr id="300" name="Google Shape;300;p13"/>
          <p:cNvGrpSpPr/>
          <p:nvPr/>
        </p:nvGrpSpPr>
        <p:grpSpPr>
          <a:xfrm>
            <a:off x="660400" y="1708952"/>
            <a:ext cx="3312458" cy="1102248"/>
            <a:chOff x="0" y="0"/>
            <a:chExt cx="3312457" cy="1102247"/>
          </a:xfrm>
        </p:grpSpPr>
        <p:sp>
          <p:nvSpPr>
            <p:cNvPr id="301" name="Google Shape;301;p13"/>
            <p:cNvSpPr txBox="1"/>
            <p:nvPr/>
          </p:nvSpPr>
          <p:spPr>
            <a:xfrm>
              <a:off x="396257" y="30947"/>
              <a:ext cx="15918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Fis</a:t>
              </a:r>
              <a:r>
                <a:rPr lang="en-US" sz="1500">
                  <a:solidFill>
                    <a:srgbClr val="FFFFFF"/>
                  </a:solidFill>
                  <a:latin typeface="Gilroy" pitchFamily="2" charset="7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h</a:t>
              </a:r>
              <a:r>
                <a:rPr lang="en-US" sz="1500" b="0" i="0" u="none" strike="noStrike" cap="none">
                  <a:solidFill>
                    <a:srgbClr val="FFFFFF"/>
                  </a:solidFill>
                  <a:latin typeface="Gilroy" pitchFamily="2" charset="77"/>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oil </a:t>
              </a:r>
              <a:r>
                <a:rPr lang="en-US" sz="1500" b="0" i="0" u="none" strike="noStrike" cap="none">
                  <a:solidFill>
                    <a:srgbClr val="FFFFFF"/>
                  </a:solidFill>
                  <a:latin typeface="Gilroy" pitchFamily="2" charset="77"/>
                  <a:sym typeface="Arial"/>
                </a:rPr>
                <a:t>– 1000 mg</a:t>
              </a:r>
              <a:endParaRPr sz="1500" b="0" i="0" u="none" strike="noStrike" cap="none">
                <a:solidFill>
                  <a:srgbClr val="FFFFFF"/>
                </a:solidFill>
                <a:latin typeface="Gilroy" pitchFamily="2" charset="77"/>
                <a:sym typeface="Arial"/>
              </a:endParaRPr>
            </a:p>
          </p:txBody>
        </p:sp>
        <p:sp>
          <p:nvSpPr>
            <p:cNvPr id="302" name="Google Shape;302;p13"/>
            <p:cNvSpPr txBox="1"/>
            <p:nvPr/>
          </p:nvSpPr>
          <p:spPr>
            <a:xfrm>
              <a:off x="688357" y="640547"/>
              <a:ext cx="26241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a:solidFill>
                    <a:srgbClr val="FFFFFF"/>
                  </a:solidFill>
                  <a:latin typeface="Gilroy" pitchFamily="2" charset="77"/>
                </a:rPr>
                <a:t>OMEGA</a:t>
              </a:r>
              <a:r>
                <a:rPr lang="en-US" sz="1500" b="0" i="0" u="none" strike="noStrike" cap="none">
                  <a:solidFill>
                    <a:srgbClr val="FFFFFF"/>
                  </a:solidFill>
                  <a:latin typeface="Gilroy" pitchFamily="2" charset="77"/>
                  <a:sym typeface="Arial"/>
                </a:rPr>
                <a:t>-3 — 650 mg, including:</a:t>
              </a:r>
              <a:endParaRPr sz="1500" b="0" i="0" u="none" strike="noStrike" cap="none">
                <a:solidFill>
                  <a:srgbClr val="FFFFFF"/>
                </a:solidFill>
                <a:latin typeface="Gilroy" pitchFamily="2" charset="77"/>
                <a:sym typeface="Arial"/>
              </a:endParaRPr>
            </a:p>
          </p:txBody>
        </p:sp>
        <p:pic>
          <p:nvPicPr>
            <p:cNvPr id="303" name="Google Shape;303;p13" descr="Безымянный-1-46.png"/>
            <p:cNvPicPr preferRelativeResize="0"/>
            <p:nvPr/>
          </p:nvPicPr>
          <p:blipFill rotWithShape="1">
            <a:blip r:embed="rId8">
              <a:alphaModFix/>
            </a:blip>
            <a:srcRect t="312"/>
            <a:stretch/>
          </p:blipFill>
          <p:spPr>
            <a:xfrm>
              <a:off x="0" y="0"/>
              <a:ext cx="578116" cy="87906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14" descr="Slide 16_9 - 6.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309" name="Google Shape;309;p14" descr="shutterstock_1444306760.jpg"/>
          <p:cNvPicPr preferRelativeResize="0"/>
          <p:nvPr/>
        </p:nvPicPr>
        <p:blipFill rotWithShape="1">
          <a:blip r:embed="rId4">
            <a:alphaModFix/>
          </a:blip>
          <a:srcRect t="15420" b="6"/>
          <a:stretch/>
        </p:blipFill>
        <p:spPr>
          <a:xfrm rot="10800000" flipH="1">
            <a:off x="-1307" y="1587"/>
            <a:ext cx="9144002" cy="5156202"/>
          </a:xfrm>
          <a:prstGeom prst="rect">
            <a:avLst/>
          </a:prstGeom>
          <a:noFill/>
          <a:ln>
            <a:noFill/>
          </a:ln>
        </p:spPr>
      </p:pic>
      <p:grpSp>
        <p:nvGrpSpPr>
          <p:cNvPr id="310" name="Google Shape;310;p14"/>
          <p:cNvGrpSpPr/>
          <p:nvPr/>
        </p:nvGrpSpPr>
        <p:grpSpPr>
          <a:xfrm>
            <a:off x="-273050" y="-254000"/>
            <a:ext cx="9690100" cy="5651500"/>
            <a:chOff x="0" y="0"/>
            <a:chExt cx="9690100" cy="5651500"/>
          </a:xfrm>
        </p:grpSpPr>
        <p:sp>
          <p:nvSpPr>
            <p:cNvPr id="311" name="Google Shape;311;p14"/>
            <p:cNvSpPr/>
            <p:nvPr/>
          </p:nvSpPr>
          <p:spPr>
            <a:xfrm>
              <a:off x="0" y="0"/>
              <a:ext cx="9690100" cy="5651500"/>
            </a:xfrm>
            <a:prstGeom prst="rect">
              <a:avLst/>
            </a:prstGeom>
            <a:solidFill>
              <a:srgbClr val="000000">
                <a:alpha val="4000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p:txBody>
        </p:sp>
        <p:sp>
          <p:nvSpPr>
            <p:cNvPr id="312" name="Google Shape;312;p14"/>
            <p:cNvSpPr txBox="1"/>
            <p:nvPr/>
          </p:nvSpPr>
          <p:spPr>
            <a:xfrm>
              <a:off x="0" y="0"/>
              <a:ext cx="969010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ilroy" pitchFamily="2" charset="77"/>
                  <a:sym typeface="Arial"/>
                </a:rPr>
                <a:t>ZZZZ</a:t>
              </a:r>
              <a:endParaRPr>
                <a:latin typeface="Gilroy" pitchFamily="2" charset="77"/>
              </a:endParaRPr>
            </a:p>
          </p:txBody>
        </p:sp>
      </p:grpSp>
      <p:pic>
        <p:nvPicPr>
          <p:cNvPr id="313" name="Google Shape;313;p14" descr="CCI_logo_new_Монтажная область 1.png"/>
          <p:cNvPicPr preferRelativeResize="0"/>
          <p:nvPr/>
        </p:nvPicPr>
        <p:blipFill rotWithShape="1">
          <a:blip r:embed="rId5">
            <a:alphaModFix/>
          </a:blip>
          <a:srcRect/>
          <a:stretch/>
        </p:blipFill>
        <p:spPr>
          <a:xfrm>
            <a:off x="8013700" y="4782532"/>
            <a:ext cx="812800" cy="203778"/>
          </a:xfrm>
          <a:prstGeom prst="rect">
            <a:avLst/>
          </a:prstGeom>
          <a:noFill/>
          <a:ln>
            <a:noFill/>
          </a:ln>
        </p:spPr>
      </p:pic>
      <p:sp>
        <p:nvSpPr>
          <p:cNvPr id="314" name="Google Shape;314;p14"/>
          <p:cNvSpPr txBox="1"/>
          <p:nvPr/>
        </p:nvSpPr>
        <p:spPr>
          <a:xfrm>
            <a:off x="406400" y="406400"/>
            <a:ext cx="7461000" cy="748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FFFFFF"/>
              </a:buClr>
              <a:buSzPts val="2700"/>
              <a:buFont typeface="Arial"/>
              <a:buNone/>
            </a:pPr>
            <a:r>
              <a:rPr lang="en-US" sz="2700">
                <a:solidFill>
                  <a:srgbClr val="FFFFFF"/>
                </a:solidFill>
                <a:latin typeface="Gilroy" pitchFamily="2" charset="77"/>
              </a:rPr>
              <a:t>Benefits of </a:t>
            </a:r>
            <a:r>
              <a:rPr lang="en-US" sz="2700" b="0" i="0" u="none" strike="noStrike" cap="none">
                <a:solidFill>
                  <a:srgbClr val="FFFFFF"/>
                </a:solidFill>
                <a:latin typeface="Gilroy" pitchFamily="2" charset="77"/>
                <a:sym typeface="Arial"/>
              </a:rPr>
              <a:t>O!Mega-3 TG: </a:t>
            </a:r>
            <a:r>
              <a:rPr lang="en-US" sz="2700">
                <a:solidFill>
                  <a:schemeClr val="lt1"/>
                </a:solidFill>
                <a:latin typeface="Gilroy" pitchFamily="2" charset="77"/>
              </a:rPr>
              <a:t>restored t</a:t>
            </a:r>
            <a:r>
              <a:rPr lang="en-US" sz="2700">
                <a:solidFill>
                  <a:schemeClr val="lt1"/>
                </a:solidFill>
                <a:latin typeface="Gilroy" pitchFamily="2" charset="7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riglyceride </a:t>
            </a:r>
            <a:r>
              <a:rPr lang="en-US" sz="2700">
                <a:solidFill>
                  <a:schemeClr val="lt1"/>
                </a:solidFill>
                <a:latin typeface="Gilroy" pitchFamily="2" charset="77"/>
              </a:rPr>
              <a:t>form </a:t>
            </a:r>
            <a:endParaRPr sz="1400" b="0" i="0" u="none" strike="noStrike" cap="none">
              <a:solidFill>
                <a:srgbClr val="000000"/>
              </a:solidFill>
              <a:latin typeface="Gilroy" pitchFamily="2" charset="77"/>
              <a:ea typeface="Helvetica Neue"/>
              <a:cs typeface="Helvetica Neue"/>
              <a:sym typeface="Helvetica Neue"/>
            </a:endParaRPr>
          </a:p>
        </p:txBody>
      </p:sp>
      <p:sp>
        <p:nvSpPr>
          <p:cNvPr id="315" name="Google Shape;315;p14"/>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1200"/>
              <a:buFont typeface="Arial"/>
              <a:buNone/>
            </a:pPr>
            <a:r>
              <a:rPr lang="en-US" sz="1200" b="1" i="0" u="none" strike="noStrike" cap="none">
                <a:solidFill>
                  <a:srgbClr val="FFFFFF"/>
                </a:solidFill>
                <a:latin typeface="Gilroy" pitchFamily="2" charset="77"/>
                <a:sym typeface="Arial"/>
              </a:rPr>
              <a:t>O!Mega-3 TG</a:t>
            </a:r>
            <a:endParaRPr>
              <a:latin typeface="Gilroy" pitchFamily="2" charset="77"/>
            </a:endParaRPr>
          </a:p>
        </p:txBody>
      </p:sp>
      <p:grpSp>
        <p:nvGrpSpPr>
          <p:cNvPr id="316" name="Google Shape;316;p14"/>
          <p:cNvGrpSpPr/>
          <p:nvPr/>
        </p:nvGrpSpPr>
        <p:grpSpPr>
          <a:xfrm>
            <a:off x="1493766" y="1714498"/>
            <a:ext cx="6156597" cy="2129290"/>
            <a:chOff x="0" y="-1"/>
            <a:chExt cx="6156596" cy="2129289"/>
          </a:xfrm>
        </p:grpSpPr>
        <p:grpSp>
          <p:nvGrpSpPr>
            <p:cNvPr id="317" name="Google Shape;317;p14"/>
            <p:cNvGrpSpPr/>
            <p:nvPr/>
          </p:nvGrpSpPr>
          <p:grpSpPr>
            <a:xfrm>
              <a:off x="3368995" y="-1"/>
              <a:ext cx="2787601" cy="2129289"/>
              <a:chOff x="0" y="0"/>
              <a:chExt cx="2787600" cy="2129287"/>
            </a:xfrm>
          </p:grpSpPr>
          <p:sp>
            <p:nvSpPr>
              <p:cNvPr id="318" name="Google Shape;318;p14"/>
              <p:cNvSpPr txBox="1"/>
              <p:nvPr/>
            </p:nvSpPr>
            <p:spPr>
              <a:xfrm>
                <a:off x="0" y="1667587"/>
                <a:ext cx="2787600" cy="4617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 </a:t>
                </a:r>
                <a:r>
                  <a:rPr lang="en-US" sz="1500">
                    <a:solidFill>
                      <a:srgbClr val="FFFFFF"/>
                    </a:solidFill>
                    <a:latin typeface="Gilroy" pitchFamily="2" charset="77"/>
                  </a:rPr>
                  <a:t>A form close to the one found in fish fat </a:t>
                </a:r>
                <a:endParaRPr sz="1500" b="0" i="0" u="none" strike="noStrike" cap="none">
                  <a:solidFill>
                    <a:srgbClr val="FFFFFF"/>
                  </a:solidFill>
                  <a:latin typeface="Gilroy" pitchFamily="2" charset="77"/>
                  <a:sym typeface="Arial"/>
                </a:endParaRPr>
              </a:p>
            </p:txBody>
          </p:sp>
          <p:pic>
            <p:nvPicPr>
              <p:cNvPr id="319" name="Google Shape;319;p14" descr="Безымянный-1 (1)-09.png"/>
              <p:cNvPicPr preferRelativeResize="0"/>
              <p:nvPr/>
            </p:nvPicPr>
            <p:blipFill rotWithShape="1">
              <a:blip r:embed="rId6">
                <a:alphaModFix/>
              </a:blip>
              <a:srcRect/>
              <a:stretch/>
            </p:blipFill>
            <p:spPr>
              <a:xfrm>
                <a:off x="626646" y="0"/>
                <a:ext cx="1534182" cy="1534182"/>
              </a:xfrm>
              <a:prstGeom prst="rect">
                <a:avLst/>
              </a:prstGeom>
              <a:noFill/>
              <a:ln>
                <a:noFill/>
              </a:ln>
            </p:spPr>
          </p:pic>
        </p:grpSp>
        <p:grpSp>
          <p:nvGrpSpPr>
            <p:cNvPr id="320" name="Google Shape;320;p14"/>
            <p:cNvGrpSpPr/>
            <p:nvPr/>
          </p:nvGrpSpPr>
          <p:grpSpPr>
            <a:xfrm>
              <a:off x="0" y="1"/>
              <a:ext cx="2648597" cy="2129252"/>
              <a:chOff x="0" y="0"/>
              <a:chExt cx="2648596" cy="2129251"/>
            </a:xfrm>
          </p:grpSpPr>
          <p:sp>
            <p:nvSpPr>
              <p:cNvPr id="321" name="Google Shape;321;p14"/>
              <p:cNvSpPr txBox="1"/>
              <p:nvPr/>
            </p:nvSpPr>
            <p:spPr>
              <a:xfrm>
                <a:off x="0" y="1667586"/>
                <a:ext cx="2648596"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Increased concentration of EPA and DHA</a:t>
                </a:r>
                <a:endParaRPr sz="1400" b="0" i="0" u="none" strike="noStrike" cap="none">
                  <a:solidFill>
                    <a:srgbClr val="000000"/>
                  </a:solidFill>
                  <a:latin typeface="Gilroy" pitchFamily="2" charset="77"/>
                  <a:ea typeface="Helvetica Neue"/>
                  <a:cs typeface="Helvetica Neue"/>
                  <a:sym typeface="Helvetica Neue"/>
                </a:endParaRPr>
              </a:p>
            </p:txBody>
          </p:sp>
          <p:pic>
            <p:nvPicPr>
              <p:cNvPr id="322" name="Google Shape;322;p14" descr="Безымянный-1-16.png"/>
              <p:cNvPicPr preferRelativeResize="0"/>
              <p:nvPr/>
            </p:nvPicPr>
            <p:blipFill rotWithShape="1">
              <a:blip r:embed="rId7">
                <a:alphaModFix/>
              </a:blip>
              <a:srcRect/>
              <a:stretch/>
            </p:blipFill>
            <p:spPr>
              <a:xfrm>
                <a:off x="557207" y="0"/>
                <a:ext cx="1534182" cy="1534181"/>
              </a:xfrm>
              <a:prstGeom prst="rect">
                <a:avLst/>
              </a:prstGeom>
              <a:noFill/>
              <a:ln>
                <a:noFill/>
              </a:ln>
            </p:spPr>
          </p:pic>
        </p:grpSp>
      </p:grpSp>
      <p:sp>
        <p:nvSpPr>
          <p:cNvPr id="323" name="Google Shape;323;p14"/>
          <p:cNvSpPr txBox="1"/>
          <p:nvPr/>
        </p:nvSpPr>
        <p:spPr>
          <a:xfrm>
            <a:off x="2722350" y="4652600"/>
            <a:ext cx="3699300" cy="301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50">
                <a:solidFill>
                  <a:schemeClr val="lt1"/>
                </a:solidFill>
                <a:latin typeface="Gilroy" pitchFamily="2" charset="77"/>
                <a:ea typeface="Roboto"/>
                <a:cs typeface="Roboto"/>
                <a:sym typeface="Roboto"/>
              </a:rPr>
              <a:t>These statements have not been evaluated by the Food and Drug Administration. This product is not intended to diagnose, treat, cure, or prevent any disease.</a:t>
            </a:r>
            <a:endParaRPr sz="1100">
              <a:solidFill>
                <a:schemeClr val="lt1"/>
              </a:solidFill>
              <a:latin typeface="Gilroy" pitchFamily="2" charset="77"/>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15" descr="Slide 16_9 - 6.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329" name="Google Shape;329;p15" descr="pexels-garrison-gao-8903205.jpg"/>
          <p:cNvPicPr preferRelativeResize="0"/>
          <p:nvPr/>
        </p:nvPicPr>
        <p:blipFill rotWithShape="1">
          <a:blip r:embed="rId4">
            <a:alphaModFix/>
          </a:blip>
          <a:srcRect t="31204" b="31204"/>
          <a:stretch/>
        </p:blipFill>
        <p:spPr>
          <a:xfrm rot="10800000" flipH="1">
            <a:off x="-1307" y="1586"/>
            <a:ext cx="9144002" cy="5156202"/>
          </a:xfrm>
          <a:prstGeom prst="rect">
            <a:avLst/>
          </a:prstGeom>
          <a:noFill/>
          <a:ln>
            <a:noFill/>
          </a:ln>
        </p:spPr>
      </p:pic>
      <p:grpSp>
        <p:nvGrpSpPr>
          <p:cNvPr id="330" name="Google Shape;330;p15"/>
          <p:cNvGrpSpPr/>
          <p:nvPr/>
        </p:nvGrpSpPr>
        <p:grpSpPr>
          <a:xfrm>
            <a:off x="-273050" y="-215900"/>
            <a:ext cx="9690000" cy="5651400"/>
            <a:chOff x="0" y="0"/>
            <a:chExt cx="9690000" cy="5651400"/>
          </a:xfrm>
        </p:grpSpPr>
        <p:sp>
          <p:nvSpPr>
            <p:cNvPr id="331" name="Google Shape;331;p15"/>
            <p:cNvSpPr/>
            <p:nvPr/>
          </p:nvSpPr>
          <p:spPr>
            <a:xfrm>
              <a:off x="0" y="0"/>
              <a:ext cx="9690000" cy="5651400"/>
            </a:xfrm>
            <a:prstGeom prst="rect">
              <a:avLst/>
            </a:prstGeom>
            <a:solidFill>
              <a:srgbClr val="000000">
                <a:alpha val="4588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p:txBody>
        </p:sp>
        <p:sp>
          <p:nvSpPr>
            <p:cNvPr id="332" name="Google Shape;332;p15"/>
            <p:cNvSpPr txBox="1"/>
            <p:nvPr/>
          </p:nvSpPr>
          <p:spPr>
            <a:xfrm>
              <a:off x="0" y="0"/>
              <a:ext cx="969000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ilroy" pitchFamily="2" charset="77"/>
                  <a:sym typeface="Arial"/>
                </a:rPr>
                <a:t>ZZZZ</a:t>
              </a:r>
              <a:endParaRPr>
                <a:latin typeface="Gilroy" pitchFamily="2" charset="77"/>
              </a:endParaRPr>
            </a:p>
          </p:txBody>
        </p:sp>
      </p:grpSp>
      <p:pic>
        <p:nvPicPr>
          <p:cNvPr id="333" name="Google Shape;333;p15" descr="CCI_logo_new_Монтажная область 1.png"/>
          <p:cNvPicPr preferRelativeResize="0"/>
          <p:nvPr/>
        </p:nvPicPr>
        <p:blipFill rotWithShape="1">
          <a:blip r:embed="rId5">
            <a:alphaModFix/>
          </a:blip>
          <a:srcRect/>
          <a:stretch/>
        </p:blipFill>
        <p:spPr>
          <a:xfrm>
            <a:off x="8013700" y="4782532"/>
            <a:ext cx="812800" cy="203778"/>
          </a:xfrm>
          <a:prstGeom prst="rect">
            <a:avLst/>
          </a:prstGeom>
          <a:noFill/>
          <a:ln>
            <a:noFill/>
          </a:ln>
        </p:spPr>
      </p:pic>
      <p:sp>
        <p:nvSpPr>
          <p:cNvPr id="334" name="Google Shape;334;p15"/>
          <p:cNvSpPr txBox="1"/>
          <p:nvPr/>
        </p:nvSpPr>
        <p:spPr>
          <a:xfrm>
            <a:off x="406400" y="406400"/>
            <a:ext cx="7114127" cy="7478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FFFFFF"/>
              </a:buClr>
              <a:buSzPts val="2700"/>
              <a:buFont typeface="Arial"/>
              <a:buNone/>
            </a:pPr>
            <a:r>
              <a:rPr lang="en-US" sz="2700" b="0" i="0" u="none" strike="noStrike" cap="none">
                <a:solidFill>
                  <a:srgbClr val="FFFFFF"/>
                </a:solidFill>
                <a:latin typeface="Gilroy" pitchFamily="2" charset="77"/>
                <a:sym typeface="Arial"/>
              </a:rPr>
              <a:t>O!Mega-3 TG: </a:t>
            </a:r>
            <a:br>
              <a:rPr lang="en-US" sz="2700" b="0" i="0" u="none" strike="noStrike" cap="none">
                <a:solidFill>
                  <a:srgbClr val="FFFFFF"/>
                </a:solidFill>
                <a:latin typeface="Gilroy" pitchFamily="2" charset="77"/>
                <a:sym typeface="Arial"/>
              </a:rPr>
            </a:br>
            <a:r>
              <a:rPr lang="en-US" sz="2700" b="0" i="0" u="none" strike="noStrike" cap="none">
                <a:solidFill>
                  <a:srgbClr val="FFFFFF"/>
                </a:solidFill>
                <a:latin typeface="Gilroy" pitchFamily="2" charset="77"/>
                <a:sym typeface="Arial"/>
              </a:rPr>
              <a:t>The riches of the Pacific and Atlantic Oceans</a:t>
            </a:r>
            <a:endParaRPr sz="1400" b="0" i="0" u="none" strike="noStrike" cap="none">
              <a:solidFill>
                <a:srgbClr val="000000"/>
              </a:solidFill>
              <a:latin typeface="Gilroy" pitchFamily="2" charset="77"/>
              <a:ea typeface="Helvetica Neue"/>
              <a:cs typeface="Helvetica Neue"/>
              <a:sym typeface="Helvetica Neue"/>
            </a:endParaRPr>
          </a:p>
        </p:txBody>
      </p:sp>
      <p:sp>
        <p:nvSpPr>
          <p:cNvPr id="335" name="Google Shape;335;p15"/>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1200"/>
              <a:buFont typeface="Arial"/>
              <a:buNone/>
            </a:pPr>
            <a:r>
              <a:rPr lang="en-US" sz="1200" b="1" i="0" u="none" strike="noStrike" cap="none">
                <a:solidFill>
                  <a:srgbClr val="FFFFFF"/>
                </a:solidFill>
                <a:latin typeface="Gilroy" pitchFamily="2" charset="77"/>
                <a:sym typeface="Arial"/>
              </a:rPr>
              <a:t>O!Mega-3 TG</a:t>
            </a:r>
            <a:endParaRPr>
              <a:latin typeface="Gilroy" pitchFamily="2" charset="77"/>
            </a:endParaRPr>
          </a:p>
        </p:txBody>
      </p:sp>
      <p:sp>
        <p:nvSpPr>
          <p:cNvPr id="336" name="Google Shape;336;p15"/>
          <p:cNvSpPr txBox="1"/>
          <p:nvPr/>
        </p:nvSpPr>
        <p:spPr>
          <a:xfrm>
            <a:off x="406399" y="1524000"/>
            <a:ext cx="5148845"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a:solidFill>
                  <a:srgbClr val="FFFFFF"/>
                </a:solidFill>
                <a:latin typeface="Gilroy" pitchFamily="2" charset="77"/>
              </a:rPr>
              <a:t>The fish oil used to produce this product is extracted from cold-water ocean fish species, such as:</a:t>
            </a:r>
            <a:endParaRPr sz="1400" b="0" i="0" u="none" strike="noStrike" cap="none">
              <a:solidFill>
                <a:srgbClr val="000000"/>
              </a:solidFill>
              <a:latin typeface="Gilroy" pitchFamily="2" charset="77"/>
              <a:ea typeface="Helvetica Neue"/>
              <a:cs typeface="Helvetica Neue"/>
              <a:sym typeface="Helvetica Neue"/>
            </a:endParaRPr>
          </a:p>
        </p:txBody>
      </p:sp>
      <p:sp>
        <p:nvSpPr>
          <p:cNvPr id="337" name="Google Shape;337;p15"/>
          <p:cNvSpPr txBox="1"/>
          <p:nvPr/>
        </p:nvSpPr>
        <p:spPr>
          <a:xfrm>
            <a:off x="406399" y="2159000"/>
            <a:ext cx="1048044" cy="923330"/>
          </a:xfrm>
          <a:prstGeom prst="rect">
            <a:avLst/>
          </a:prstGeom>
          <a:noFill/>
          <a:ln>
            <a:noFill/>
          </a:ln>
        </p:spPr>
        <p:txBody>
          <a:bodyPr spcFirstLastPara="1" wrap="square" lIns="0" tIns="0" rIns="0" bIns="0" anchor="t" anchorCtr="0">
            <a:spAutoFit/>
          </a:bodyPr>
          <a:lstStyle/>
          <a:p>
            <a:pPr marL="150394" marR="0" lvl="0" indent="-150394" algn="l" rtl="0">
              <a:lnSpc>
                <a:spcPct val="100000"/>
              </a:lnSpc>
              <a:spcBef>
                <a:spcPts val="0"/>
              </a:spcBef>
              <a:spcAft>
                <a:spcPts val="0"/>
              </a:spcAft>
              <a:buClr>
                <a:srgbClr val="FFFFFF"/>
              </a:buClr>
              <a:buSzPts val="1500"/>
              <a:buFont typeface="Arial"/>
              <a:buChar char="•"/>
            </a:pPr>
            <a:r>
              <a:rPr lang="en-US" sz="1500">
                <a:solidFill>
                  <a:srgbClr val="FFFFFF"/>
                </a:solidFill>
                <a:latin typeface="Gilroy" pitchFamily="2" charset="77"/>
              </a:rPr>
              <a:t>A</a:t>
            </a:r>
            <a:r>
              <a:rPr lang="en-US" sz="1500" b="0" i="0" u="none" strike="noStrike" cap="none">
                <a:solidFill>
                  <a:srgbClr val="FFFFFF"/>
                </a:solidFill>
                <a:latin typeface="Gilroy" pitchFamily="2" charset="77"/>
                <a:sym typeface="Arial"/>
              </a:rPr>
              <a:t>nchovies</a:t>
            </a:r>
            <a:endParaRPr>
              <a:latin typeface="Gilroy" pitchFamily="2" charset="77"/>
            </a:endParaRPr>
          </a:p>
          <a:p>
            <a:pPr marL="150394" marR="0" lvl="0" indent="-150394" algn="l" rtl="0">
              <a:lnSpc>
                <a:spcPct val="100000"/>
              </a:lnSpc>
              <a:spcBef>
                <a:spcPts val="0"/>
              </a:spcBef>
              <a:spcAft>
                <a:spcPts val="0"/>
              </a:spcAft>
              <a:buClr>
                <a:srgbClr val="FFFFFF"/>
              </a:buClr>
              <a:buSzPts val="1500"/>
              <a:buFont typeface="Arial"/>
              <a:buChar char="•"/>
            </a:pPr>
            <a:r>
              <a:rPr lang="en-US" sz="1500">
                <a:solidFill>
                  <a:srgbClr val="FFFFFF"/>
                </a:solidFill>
                <a:latin typeface="Gilroy" pitchFamily="2" charset="77"/>
              </a:rPr>
              <a:t>S</a:t>
            </a:r>
            <a:r>
              <a:rPr lang="en-US" sz="1500" b="0" i="0" u="none" strike="noStrike" cap="none">
                <a:solidFill>
                  <a:srgbClr val="FFFFFF"/>
                </a:solidFill>
                <a:latin typeface="Gilroy" pitchFamily="2" charset="77"/>
                <a:sym typeface="Arial"/>
              </a:rPr>
              <a:t>ardines</a:t>
            </a:r>
            <a:endParaRPr>
              <a:latin typeface="Gilroy" pitchFamily="2" charset="77"/>
            </a:endParaRPr>
          </a:p>
          <a:p>
            <a:pPr marL="150394" marR="0" lvl="0" indent="-150394" algn="l" rtl="0">
              <a:lnSpc>
                <a:spcPct val="100000"/>
              </a:lnSpc>
              <a:spcBef>
                <a:spcPts val="0"/>
              </a:spcBef>
              <a:spcAft>
                <a:spcPts val="0"/>
              </a:spcAft>
              <a:buClr>
                <a:srgbClr val="FFFFFF"/>
              </a:buClr>
              <a:buSzPts val="1500"/>
              <a:buFont typeface="Arial"/>
              <a:buChar char="•"/>
            </a:pPr>
            <a:r>
              <a:rPr lang="en-US" sz="1500">
                <a:solidFill>
                  <a:srgbClr val="FFFFFF"/>
                </a:solidFill>
                <a:latin typeface="Gilroy" pitchFamily="2" charset="77"/>
              </a:rPr>
              <a:t>M</a:t>
            </a:r>
            <a:r>
              <a:rPr lang="en-US" sz="1500" b="0" i="0" u="none" strike="noStrike" cap="none">
                <a:solidFill>
                  <a:srgbClr val="FFFFFF"/>
                </a:solidFill>
                <a:latin typeface="Gilroy" pitchFamily="2" charset="77"/>
                <a:sym typeface="Arial"/>
              </a:rPr>
              <a:t>ackerel</a:t>
            </a:r>
            <a:endParaRPr>
              <a:latin typeface="Gilroy" pitchFamily="2" charset="77"/>
            </a:endParaRPr>
          </a:p>
          <a:p>
            <a:pPr marL="150394" marR="0" lvl="0" indent="-150394" algn="l" rtl="0">
              <a:lnSpc>
                <a:spcPct val="100000"/>
              </a:lnSpc>
              <a:spcBef>
                <a:spcPts val="0"/>
              </a:spcBef>
              <a:spcAft>
                <a:spcPts val="0"/>
              </a:spcAft>
              <a:buClr>
                <a:srgbClr val="FFFFFF"/>
              </a:buClr>
              <a:buSzPts val="1500"/>
              <a:buFont typeface="Arial"/>
              <a:buChar char="•"/>
            </a:pPr>
            <a:r>
              <a:rPr lang="en-US" sz="1500">
                <a:solidFill>
                  <a:srgbClr val="FFFFFF"/>
                </a:solidFill>
                <a:latin typeface="Gilroy" pitchFamily="2" charset="77"/>
              </a:rPr>
              <a:t>T</a:t>
            </a:r>
            <a:r>
              <a:rPr lang="en-US" sz="1500" b="0" i="0" u="none" strike="noStrike" cap="none">
                <a:solidFill>
                  <a:srgbClr val="FFFFFF"/>
                </a:solidFill>
                <a:latin typeface="Gilroy" pitchFamily="2" charset="77"/>
                <a:sym typeface="Arial"/>
              </a:rPr>
              <a:t>una</a:t>
            </a:r>
            <a:endParaRPr sz="1400" b="0" i="0" u="none" strike="noStrike" cap="none">
              <a:solidFill>
                <a:srgbClr val="000000"/>
              </a:solidFill>
              <a:latin typeface="Gilroy" pitchFamily="2" charset="77"/>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16" descr="Slide 16_9 - 6.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343" name="Google Shape;343;p16" descr="pexels-luis-quintero-1559700.jpg"/>
          <p:cNvPicPr preferRelativeResize="0"/>
          <p:nvPr/>
        </p:nvPicPr>
        <p:blipFill rotWithShape="1">
          <a:blip r:embed="rId4">
            <a:alphaModFix/>
          </a:blip>
          <a:srcRect t="4" b="15417"/>
          <a:stretch/>
        </p:blipFill>
        <p:spPr>
          <a:xfrm>
            <a:off x="-1307" y="1587"/>
            <a:ext cx="9144002" cy="5156202"/>
          </a:xfrm>
          <a:prstGeom prst="rect">
            <a:avLst/>
          </a:prstGeom>
          <a:noFill/>
          <a:ln>
            <a:noFill/>
          </a:ln>
        </p:spPr>
      </p:pic>
      <p:grpSp>
        <p:nvGrpSpPr>
          <p:cNvPr id="344" name="Google Shape;344;p16"/>
          <p:cNvGrpSpPr/>
          <p:nvPr/>
        </p:nvGrpSpPr>
        <p:grpSpPr>
          <a:xfrm>
            <a:off x="-247650" y="-254000"/>
            <a:ext cx="9690100" cy="5651500"/>
            <a:chOff x="0" y="0"/>
            <a:chExt cx="9690100" cy="5651500"/>
          </a:xfrm>
        </p:grpSpPr>
        <p:sp>
          <p:nvSpPr>
            <p:cNvPr id="345" name="Google Shape;345;p16"/>
            <p:cNvSpPr/>
            <p:nvPr/>
          </p:nvSpPr>
          <p:spPr>
            <a:xfrm>
              <a:off x="0" y="0"/>
              <a:ext cx="9690100" cy="5651500"/>
            </a:xfrm>
            <a:prstGeom prst="rect">
              <a:avLst/>
            </a:prstGeom>
            <a:solidFill>
              <a:srgbClr val="000000">
                <a:alpha val="37647"/>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p:txBody>
        </p:sp>
        <p:sp>
          <p:nvSpPr>
            <p:cNvPr id="346" name="Google Shape;346;p16"/>
            <p:cNvSpPr txBox="1"/>
            <p:nvPr/>
          </p:nvSpPr>
          <p:spPr>
            <a:xfrm>
              <a:off x="0" y="0"/>
              <a:ext cx="96900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a:latin typeface="Gilroy" pitchFamily="2" charset="77"/>
              </a:endParaRPr>
            </a:p>
          </p:txBody>
        </p:sp>
      </p:grpSp>
      <p:pic>
        <p:nvPicPr>
          <p:cNvPr id="347" name="Google Shape;347;p16" descr="CCI_logo_new_Монтажная область 1.png"/>
          <p:cNvPicPr preferRelativeResize="0"/>
          <p:nvPr/>
        </p:nvPicPr>
        <p:blipFill rotWithShape="1">
          <a:blip r:embed="rId5">
            <a:alphaModFix/>
          </a:blip>
          <a:srcRect/>
          <a:stretch/>
        </p:blipFill>
        <p:spPr>
          <a:xfrm>
            <a:off x="8013700" y="4782532"/>
            <a:ext cx="812800" cy="203778"/>
          </a:xfrm>
          <a:prstGeom prst="rect">
            <a:avLst/>
          </a:prstGeom>
          <a:noFill/>
          <a:ln>
            <a:noFill/>
          </a:ln>
        </p:spPr>
      </p:pic>
      <p:sp>
        <p:nvSpPr>
          <p:cNvPr id="348" name="Google Shape;348;p16"/>
          <p:cNvSpPr txBox="1"/>
          <p:nvPr/>
        </p:nvSpPr>
        <p:spPr>
          <a:xfrm>
            <a:off x="406400" y="406400"/>
            <a:ext cx="6400791" cy="7478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FFFFFF"/>
              </a:buClr>
              <a:buSzPts val="2700"/>
              <a:buFont typeface="Arial"/>
              <a:buNone/>
            </a:pPr>
            <a:r>
              <a:rPr lang="en-US" sz="2700" b="0" i="0" u="none" strike="noStrike" cap="none">
                <a:solidFill>
                  <a:srgbClr val="FFFFFF"/>
                </a:solidFill>
                <a:latin typeface="Gilroy" pitchFamily="2" charset="77"/>
                <a:sym typeface="Arial"/>
              </a:rPr>
              <a:t>O!Mega-3 TG production</a:t>
            </a:r>
            <a:br>
              <a:rPr lang="en-US" sz="2700" b="0" i="0" u="none" strike="noStrike" cap="none">
                <a:solidFill>
                  <a:srgbClr val="FFFFFF"/>
                </a:solidFill>
                <a:latin typeface="Gilroy" pitchFamily="2" charset="77"/>
                <a:sym typeface="Arial"/>
              </a:rPr>
            </a:br>
            <a:r>
              <a:rPr lang="en-US" sz="2700" b="0" i="0" u="none" strike="noStrike" cap="none">
                <a:solidFill>
                  <a:srgbClr val="FFFFFF"/>
                </a:solidFill>
                <a:latin typeface="Gilroy" pitchFamily="2" charset="77"/>
                <a:sym typeface="Arial"/>
              </a:rPr>
              <a:t>from sunny Spain: high-quality and safe </a:t>
            </a:r>
            <a:endParaRPr sz="1400" b="0" i="0" u="none" strike="noStrike" cap="none">
              <a:solidFill>
                <a:srgbClr val="000000"/>
              </a:solidFill>
              <a:latin typeface="Gilroy" pitchFamily="2" charset="77"/>
              <a:ea typeface="Helvetica Neue"/>
              <a:cs typeface="Helvetica Neue"/>
              <a:sym typeface="Helvetica Neue"/>
            </a:endParaRPr>
          </a:p>
        </p:txBody>
      </p:sp>
      <p:sp>
        <p:nvSpPr>
          <p:cNvPr id="349" name="Google Shape;349;p16"/>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1200"/>
              <a:buFont typeface="Arial"/>
              <a:buNone/>
            </a:pPr>
            <a:r>
              <a:rPr lang="en-US" sz="1200" b="1" i="0" u="none" strike="noStrike" cap="none">
                <a:solidFill>
                  <a:srgbClr val="FFFFFF"/>
                </a:solidFill>
                <a:latin typeface="Gilroy" pitchFamily="2" charset="77"/>
                <a:sym typeface="Arial"/>
              </a:rPr>
              <a:t>O!Mega-3 TG</a:t>
            </a:r>
            <a:endParaRPr>
              <a:latin typeface="Gilroy" pitchFamily="2" charset="77"/>
            </a:endParaRPr>
          </a:p>
        </p:txBody>
      </p:sp>
      <p:grpSp>
        <p:nvGrpSpPr>
          <p:cNvPr id="351" name="Google Shape;351;p16"/>
          <p:cNvGrpSpPr/>
          <p:nvPr/>
        </p:nvGrpSpPr>
        <p:grpSpPr>
          <a:xfrm>
            <a:off x="1134672" y="1435100"/>
            <a:ext cx="7499713" cy="3060703"/>
            <a:chOff x="-1" y="0"/>
            <a:chExt cx="7499710" cy="3060702"/>
          </a:xfrm>
        </p:grpSpPr>
        <p:grpSp>
          <p:nvGrpSpPr>
            <p:cNvPr id="352" name="Google Shape;352;p16"/>
            <p:cNvGrpSpPr/>
            <p:nvPr/>
          </p:nvGrpSpPr>
          <p:grpSpPr>
            <a:xfrm>
              <a:off x="3727845" y="0"/>
              <a:ext cx="3771864" cy="2659523"/>
              <a:chOff x="0" y="0"/>
              <a:chExt cx="3771862" cy="2659523"/>
            </a:xfrm>
          </p:grpSpPr>
          <p:sp>
            <p:nvSpPr>
              <p:cNvPr id="353" name="Google Shape;353;p16"/>
              <p:cNvSpPr txBox="1"/>
              <p:nvPr/>
            </p:nvSpPr>
            <p:spPr>
              <a:xfrm>
                <a:off x="0" y="977900"/>
                <a:ext cx="3771862"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US" sz="1200">
                    <a:solidFill>
                      <a:srgbClr val="FFFFFF"/>
                    </a:solidFill>
                    <a:latin typeface="Gilroy" pitchFamily="2" charset="77"/>
                  </a:rPr>
                  <a:t>The raw materials are processed using Flutex™ technology, which does not require the use of toxic organic solvents or high temperatures.</a:t>
                </a:r>
                <a:endParaRPr sz="1400" b="0" i="0" u="none" strike="noStrike" cap="none">
                  <a:solidFill>
                    <a:srgbClr val="000000"/>
                  </a:solidFill>
                  <a:latin typeface="Gilroy" pitchFamily="2" charset="77"/>
                  <a:ea typeface="Helvetica Neue"/>
                  <a:cs typeface="Helvetica Neue"/>
                  <a:sym typeface="Helvetica Neue"/>
                </a:endParaRPr>
              </a:p>
            </p:txBody>
          </p:sp>
          <p:sp>
            <p:nvSpPr>
              <p:cNvPr id="354" name="Google Shape;354;p16"/>
              <p:cNvSpPr txBox="1"/>
              <p:nvPr/>
            </p:nvSpPr>
            <p:spPr>
              <a:xfrm>
                <a:off x="0" y="0"/>
                <a:ext cx="912699" cy="95410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6200"/>
                  <a:buFont typeface="Arial"/>
                  <a:buNone/>
                </a:pPr>
                <a:r>
                  <a:rPr lang="en-US" sz="6200" b="0" i="0" u="none" strike="noStrike" cap="none">
                    <a:solidFill>
                      <a:srgbClr val="FFFFFF"/>
                    </a:solidFill>
                    <a:latin typeface="Gilroy" pitchFamily="2" charset="77"/>
                    <a:sym typeface="Arial"/>
                  </a:rPr>
                  <a:t>02</a:t>
                </a:r>
                <a:endParaRPr>
                  <a:latin typeface="Gilroy" pitchFamily="2" charset="77"/>
                </a:endParaRPr>
              </a:p>
            </p:txBody>
          </p:sp>
          <p:pic>
            <p:nvPicPr>
              <p:cNvPr id="355" name="Google Shape;355;p16" descr="Безымянный-1-20.png"/>
              <p:cNvPicPr preferRelativeResize="0"/>
              <p:nvPr/>
            </p:nvPicPr>
            <p:blipFill rotWithShape="1">
              <a:blip r:embed="rId6">
                <a:alphaModFix/>
              </a:blip>
              <a:srcRect/>
              <a:stretch/>
            </p:blipFill>
            <p:spPr>
              <a:xfrm>
                <a:off x="0" y="1874911"/>
                <a:ext cx="1866902" cy="784612"/>
              </a:xfrm>
              <a:prstGeom prst="rect">
                <a:avLst/>
              </a:prstGeom>
              <a:noFill/>
              <a:ln>
                <a:noFill/>
              </a:ln>
            </p:spPr>
          </p:pic>
        </p:grpSp>
        <p:grpSp>
          <p:nvGrpSpPr>
            <p:cNvPr id="356" name="Google Shape;356;p16"/>
            <p:cNvGrpSpPr/>
            <p:nvPr/>
          </p:nvGrpSpPr>
          <p:grpSpPr>
            <a:xfrm>
              <a:off x="-1" y="0"/>
              <a:ext cx="3165930" cy="3060702"/>
              <a:chOff x="0" y="0"/>
              <a:chExt cx="3165928" cy="3060700"/>
            </a:xfrm>
          </p:grpSpPr>
          <p:sp>
            <p:nvSpPr>
              <p:cNvPr id="357" name="Google Shape;357;p16"/>
              <p:cNvSpPr txBox="1"/>
              <p:nvPr/>
            </p:nvSpPr>
            <p:spPr>
              <a:xfrm>
                <a:off x="0" y="977900"/>
                <a:ext cx="3165928" cy="553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200"/>
                  <a:buFont typeface="Arial"/>
                  <a:buNone/>
                </a:pPr>
                <a:r>
                  <a:rPr lang="en-US" sz="1200">
                    <a:solidFill>
                      <a:srgbClr val="FFFFFF"/>
                    </a:solidFill>
                    <a:latin typeface="Gilroy" pitchFamily="2" charset="77"/>
                  </a:rPr>
                  <a:t>This product is manufactured in a production facility that adheres to international GMP standards.</a:t>
                </a:r>
                <a:endParaRPr sz="1400" b="0" i="0" u="none" strike="noStrike" cap="none">
                  <a:solidFill>
                    <a:srgbClr val="000000"/>
                  </a:solidFill>
                  <a:latin typeface="Gilroy" pitchFamily="2" charset="77"/>
                  <a:ea typeface="Helvetica Neue"/>
                  <a:cs typeface="Helvetica Neue"/>
                  <a:sym typeface="Helvetica Neue"/>
                </a:endParaRPr>
              </a:p>
            </p:txBody>
          </p:sp>
          <p:sp>
            <p:nvSpPr>
              <p:cNvPr id="358" name="Google Shape;358;p16"/>
              <p:cNvSpPr txBox="1"/>
              <p:nvPr/>
            </p:nvSpPr>
            <p:spPr>
              <a:xfrm>
                <a:off x="7" y="0"/>
                <a:ext cx="1758600" cy="954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6200"/>
                  <a:buFont typeface="Arial"/>
                  <a:buNone/>
                </a:pPr>
                <a:r>
                  <a:rPr lang="en-US" sz="6200" b="0" i="0" u="none" strike="noStrike" cap="none">
                    <a:solidFill>
                      <a:srgbClr val="FFFFFF"/>
                    </a:solidFill>
                    <a:latin typeface="Gilroy" pitchFamily="2" charset="77"/>
                    <a:sym typeface="Arial"/>
                  </a:rPr>
                  <a:t>01</a:t>
                </a:r>
                <a:endParaRPr>
                  <a:latin typeface="Gilroy" pitchFamily="2" charset="77"/>
                </a:endParaRPr>
              </a:p>
            </p:txBody>
          </p:sp>
          <p:pic>
            <p:nvPicPr>
              <p:cNvPr id="359" name="Google Shape;359;p16" descr="Безымянный-1 (1)-52.png"/>
              <p:cNvPicPr preferRelativeResize="0"/>
              <p:nvPr/>
            </p:nvPicPr>
            <p:blipFill rotWithShape="1">
              <a:blip r:embed="rId7">
                <a:alphaModFix/>
              </a:blip>
              <a:srcRect/>
              <a:stretch/>
            </p:blipFill>
            <p:spPr>
              <a:xfrm>
                <a:off x="0" y="1689100"/>
                <a:ext cx="1371601" cy="1371600"/>
              </a:xfrm>
              <a:prstGeom prst="rect">
                <a:avLst/>
              </a:prstGeom>
              <a:noFill/>
              <a:ln>
                <a:noFill/>
              </a:ln>
            </p:spPr>
          </p:pic>
        </p:grpSp>
      </p:grpSp>
      <p:sp>
        <p:nvSpPr>
          <p:cNvPr id="360" name="Google Shape;360;p16"/>
          <p:cNvSpPr txBox="1"/>
          <p:nvPr/>
        </p:nvSpPr>
        <p:spPr>
          <a:xfrm>
            <a:off x="2722350" y="4652600"/>
            <a:ext cx="3699300" cy="301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50">
                <a:solidFill>
                  <a:schemeClr val="lt1"/>
                </a:solidFill>
                <a:latin typeface="Gilroy" pitchFamily="2" charset="77"/>
                <a:ea typeface="Roboto"/>
                <a:cs typeface="Roboto"/>
                <a:sym typeface="Roboto"/>
              </a:rPr>
              <a:t>These statements have not been evaluated by the Food and Drug Administration. This product is not intended to diagnose, treat, cure, or prevent any disease.</a:t>
            </a:r>
            <a:endParaRPr sz="1100">
              <a:solidFill>
                <a:schemeClr val="lt1"/>
              </a:solidFill>
              <a:latin typeface="Gilroy" pitchFamily="2" charset="77"/>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17" descr="Slide 16_9 - 6.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366" name="Google Shape;366;p17" descr="shutterstock_2031475334.jpg"/>
          <p:cNvPicPr preferRelativeResize="0"/>
          <p:nvPr/>
        </p:nvPicPr>
        <p:blipFill rotWithShape="1">
          <a:blip r:embed="rId4">
            <a:alphaModFix/>
          </a:blip>
          <a:srcRect l="15820" t="21787" r="5915"/>
          <a:stretch/>
        </p:blipFill>
        <p:spPr>
          <a:xfrm>
            <a:off x="-1306" y="1587"/>
            <a:ext cx="9144001" cy="5140327"/>
          </a:xfrm>
          <a:prstGeom prst="rect">
            <a:avLst/>
          </a:prstGeom>
          <a:noFill/>
          <a:ln>
            <a:noFill/>
          </a:ln>
        </p:spPr>
      </p:pic>
      <p:grpSp>
        <p:nvGrpSpPr>
          <p:cNvPr id="367" name="Google Shape;367;p17"/>
          <p:cNvGrpSpPr/>
          <p:nvPr/>
        </p:nvGrpSpPr>
        <p:grpSpPr>
          <a:xfrm>
            <a:off x="-273050" y="-406400"/>
            <a:ext cx="9690100" cy="5651500"/>
            <a:chOff x="0" y="0"/>
            <a:chExt cx="9690100" cy="5651500"/>
          </a:xfrm>
        </p:grpSpPr>
        <p:sp>
          <p:nvSpPr>
            <p:cNvPr id="368" name="Google Shape;368;p17"/>
            <p:cNvSpPr/>
            <p:nvPr/>
          </p:nvSpPr>
          <p:spPr>
            <a:xfrm>
              <a:off x="0" y="0"/>
              <a:ext cx="9690100" cy="5651500"/>
            </a:xfrm>
            <a:prstGeom prst="rect">
              <a:avLst/>
            </a:prstGeom>
            <a:solidFill>
              <a:srgbClr val="000000">
                <a:alpha val="3294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p:txBody>
        </p:sp>
        <p:sp>
          <p:nvSpPr>
            <p:cNvPr id="369" name="Google Shape;369;p17"/>
            <p:cNvSpPr txBox="1"/>
            <p:nvPr/>
          </p:nvSpPr>
          <p:spPr>
            <a:xfrm>
              <a:off x="0" y="0"/>
              <a:ext cx="969010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ilroy" pitchFamily="2" charset="77"/>
                  <a:sym typeface="Arial"/>
                </a:rPr>
                <a:t>ZZZZ</a:t>
              </a:r>
              <a:endParaRPr>
                <a:latin typeface="Gilroy" pitchFamily="2" charset="77"/>
              </a:endParaRPr>
            </a:p>
          </p:txBody>
        </p:sp>
      </p:grpSp>
      <p:pic>
        <p:nvPicPr>
          <p:cNvPr id="370" name="Google Shape;370;p17" descr="CCI_logo_new_Монтажная область 1.png"/>
          <p:cNvPicPr preferRelativeResize="0"/>
          <p:nvPr/>
        </p:nvPicPr>
        <p:blipFill rotWithShape="1">
          <a:blip r:embed="rId5">
            <a:alphaModFix/>
          </a:blip>
          <a:srcRect/>
          <a:stretch/>
        </p:blipFill>
        <p:spPr>
          <a:xfrm>
            <a:off x="8013700" y="4782532"/>
            <a:ext cx="812800" cy="203778"/>
          </a:xfrm>
          <a:prstGeom prst="rect">
            <a:avLst/>
          </a:prstGeom>
          <a:noFill/>
          <a:ln>
            <a:noFill/>
          </a:ln>
        </p:spPr>
      </p:pic>
      <p:sp>
        <p:nvSpPr>
          <p:cNvPr id="371" name="Google Shape;371;p17"/>
          <p:cNvSpPr txBox="1"/>
          <p:nvPr/>
        </p:nvSpPr>
        <p:spPr>
          <a:xfrm>
            <a:off x="406400" y="1422400"/>
            <a:ext cx="3066545" cy="5539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FFFFFF"/>
              </a:buClr>
              <a:buSzPts val="2000"/>
              <a:buFont typeface="Arial"/>
              <a:buNone/>
            </a:pPr>
            <a:r>
              <a:rPr lang="en-US" sz="2000" b="0" i="0" u="none" strike="noStrike" cap="none">
                <a:solidFill>
                  <a:srgbClr val="FFFFFF"/>
                </a:solidFill>
                <a:latin typeface="Gilroy" pitchFamily="2" charset="77"/>
                <a:sym typeface="Arial"/>
              </a:rPr>
              <a:t>1 capsule of O!Mega-3 TG</a:t>
            </a:r>
            <a:br>
              <a:rPr lang="en-US" sz="2000" b="0" i="0" u="none" strike="noStrike" cap="none">
                <a:solidFill>
                  <a:srgbClr val="FFFFFF"/>
                </a:solidFill>
                <a:latin typeface="Gilroy" pitchFamily="2" charset="77"/>
                <a:sym typeface="Arial"/>
              </a:rPr>
            </a:br>
            <a:r>
              <a:rPr lang="en-US" sz="2000" b="0" i="0" u="none" strike="noStrike" cap="none">
                <a:solidFill>
                  <a:srgbClr val="FFFFFF"/>
                </a:solidFill>
                <a:latin typeface="Gilroy" pitchFamily="2" charset="77"/>
                <a:sym typeface="Arial"/>
              </a:rPr>
              <a:t>3 times a day with meals </a:t>
            </a:r>
            <a:endParaRPr sz="1400" b="0" i="0" u="none" strike="noStrike" cap="none">
              <a:solidFill>
                <a:schemeClr val="lt1"/>
              </a:solidFill>
              <a:latin typeface="Gilroy" pitchFamily="2" charset="77"/>
              <a:ea typeface="Helvetica Neue"/>
              <a:cs typeface="Helvetica Neue"/>
              <a:sym typeface="Helvetica Neue"/>
            </a:endParaRPr>
          </a:p>
        </p:txBody>
      </p:sp>
      <p:sp>
        <p:nvSpPr>
          <p:cNvPr id="372" name="Google Shape;372;p17"/>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1200"/>
              <a:buFont typeface="Arial"/>
              <a:buNone/>
            </a:pPr>
            <a:r>
              <a:rPr lang="en-US" sz="1200" b="1" i="0" u="none" strike="noStrike" cap="none">
                <a:solidFill>
                  <a:srgbClr val="FFFFFF"/>
                </a:solidFill>
                <a:latin typeface="Gilroy" pitchFamily="2" charset="77"/>
                <a:sym typeface="Arial"/>
              </a:rPr>
              <a:t>O!Mega-3 TG</a:t>
            </a:r>
            <a:endParaRPr>
              <a:latin typeface="Gilroy" pitchFamily="2" charset="77"/>
            </a:endParaRPr>
          </a:p>
        </p:txBody>
      </p:sp>
      <p:sp>
        <p:nvSpPr>
          <p:cNvPr id="373" name="Google Shape;373;p17"/>
          <p:cNvSpPr txBox="1"/>
          <p:nvPr/>
        </p:nvSpPr>
        <p:spPr>
          <a:xfrm>
            <a:off x="406400" y="2105555"/>
            <a:ext cx="6781800" cy="6156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2500"/>
              <a:buFont typeface="Arial"/>
              <a:buNone/>
            </a:pPr>
            <a:r>
              <a:rPr lang="en-US" sz="2500" b="0" i="0" u="none" strike="noStrike" cap="none">
                <a:solidFill>
                  <a:srgbClr val="FFFFFF"/>
                </a:solidFill>
                <a:latin typeface="Gilroy" pitchFamily="2" charset="77"/>
                <a:sym typeface="Arial"/>
              </a:rPr>
              <a:t>and your body will easily</a:t>
            </a:r>
            <a:br>
              <a:rPr lang="en-US" sz="2500" b="0" i="0" u="none" strike="noStrike" cap="none">
                <a:solidFill>
                  <a:srgbClr val="FFFFFF"/>
                </a:solidFill>
                <a:latin typeface="Gilroy" pitchFamily="2" charset="77"/>
                <a:sym typeface="Arial"/>
              </a:rPr>
            </a:br>
            <a:r>
              <a:rPr lang="en-US" sz="2500" b="0" i="0" u="none" strike="noStrike" cap="none">
                <a:solidFill>
                  <a:srgbClr val="FFFFFF"/>
                </a:solidFill>
                <a:latin typeface="Gilroy" pitchFamily="2" charset="77"/>
                <a:sym typeface="Arial"/>
              </a:rPr>
              <a:t>get into a healthy </a:t>
            </a:r>
            <a:r>
              <a:rPr lang="en-US" sz="2500">
                <a:solidFill>
                  <a:srgbClr val="FFFFFF"/>
                </a:solidFill>
                <a:latin typeface="Gilroy" pitchFamily="2" charset="77"/>
              </a:rPr>
              <a:t>rhythm</a:t>
            </a:r>
            <a:r>
              <a:rPr lang="en-US" sz="2500" b="0" i="0" u="none" strike="noStrike" cap="none">
                <a:solidFill>
                  <a:srgbClr val="FFFFFF"/>
                </a:solidFill>
                <a:latin typeface="Gilroy" pitchFamily="2" charset="77"/>
                <a:sym typeface="Arial"/>
              </a:rPr>
              <a:t>!</a:t>
            </a:r>
            <a:endParaRPr sz="1400" b="0" i="0" u="none" strike="noStrike" cap="none">
              <a:solidFill>
                <a:srgbClr val="000000"/>
              </a:solidFill>
              <a:latin typeface="Gilroy" pitchFamily="2" charset="77"/>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18" descr="13_omega копия-восстановлено.jpg"/>
          <p:cNvPicPr preferRelativeResize="0"/>
          <p:nvPr/>
        </p:nvPicPr>
        <p:blipFill rotWithShape="1">
          <a:blip r:embed="rId3">
            <a:alphaModFix/>
          </a:blip>
          <a:srcRect l="13943" t="4161" r="2431" b="12213"/>
          <a:stretch/>
        </p:blipFill>
        <p:spPr>
          <a:xfrm>
            <a:off x="0" y="0"/>
            <a:ext cx="9144000" cy="5143500"/>
          </a:xfrm>
          <a:prstGeom prst="rect">
            <a:avLst/>
          </a:prstGeom>
          <a:noFill/>
          <a:ln>
            <a:noFill/>
          </a:ln>
        </p:spPr>
      </p:pic>
      <p:sp>
        <p:nvSpPr>
          <p:cNvPr id="379" name="Google Shape;379;p18"/>
          <p:cNvSpPr txBox="1"/>
          <p:nvPr/>
        </p:nvSpPr>
        <p:spPr>
          <a:xfrm>
            <a:off x="406400" y="406400"/>
            <a:ext cx="2249069" cy="34471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1445"/>
              </a:buClr>
              <a:buSzPts val="2800"/>
              <a:buFont typeface="Arial"/>
              <a:buNone/>
            </a:pPr>
            <a:r>
              <a:rPr lang="en-US" sz="2800" b="0" i="0" u="none" strike="noStrike" cap="none">
                <a:solidFill>
                  <a:srgbClr val="001445"/>
                </a:solidFill>
                <a:latin typeface="Gilroy" pitchFamily="2" charset="77"/>
                <a:sym typeface="Arial"/>
              </a:rPr>
              <a:t>O!Mega-3 TG</a:t>
            </a:r>
            <a:endParaRPr>
              <a:latin typeface="Gilroy" pitchFamily="2" charset="77"/>
            </a:endParaRPr>
          </a:p>
        </p:txBody>
      </p:sp>
      <p:sp>
        <p:nvSpPr>
          <p:cNvPr id="380" name="Google Shape;380;p18"/>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1200"/>
              <a:buFont typeface="Arial"/>
              <a:buNone/>
            </a:pPr>
            <a:r>
              <a:rPr lang="en-US" sz="1200" b="1" i="0" u="none" strike="noStrike" cap="none">
                <a:solidFill>
                  <a:srgbClr val="FFFFFF"/>
                </a:solidFill>
                <a:latin typeface="Gilroy" pitchFamily="2" charset="77"/>
                <a:sym typeface="Arial"/>
              </a:rPr>
              <a:t>O!Mega-3 TG</a:t>
            </a:r>
            <a:endParaRPr>
              <a:latin typeface="Gilroy" pitchFamily="2" charset="77"/>
            </a:endParaRPr>
          </a:p>
        </p:txBody>
      </p:sp>
      <p:grpSp>
        <p:nvGrpSpPr>
          <p:cNvPr id="381" name="Google Shape;381;p18"/>
          <p:cNvGrpSpPr/>
          <p:nvPr/>
        </p:nvGrpSpPr>
        <p:grpSpPr>
          <a:xfrm>
            <a:off x="406397" y="1168397"/>
            <a:ext cx="4537061" cy="2111809"/>
            <a:chOff x="-2" y="-1"/>
            <a:chExt cx="4537059" cy="2111807"/>
          </a:xfrm>
        </p:grpSpPr>
        <p:pic>
          <p:nvPicPr>
            <p:cNvPr id="382" name="Google Shape;382;p18" descr="Безымянный-1-20.png"/>
            <p:cNvPicPr preferRelativeResize="0"/>
            <p:nvPr/>
          </p:nvPicPr>
          <p:blipFill rotWithShape="1">
            <a:blip r:embed="rId4">
              <a:alphaModFix/>
            </a:blip>
            <a:srcRect t="26" b="25"/>
            <a:stretch/>
          </p:blipFill>
          <p:spPr>
            <a:xfrm>
              <a:off x="0" y="1667540"/>
              <a:ext cx="444501" cy="444266"/>
            </a:xfrm>
            <a:prstGeom prst="rect">
              <a:avLst/>
            </a:prstGeom>
            <a:noFill/>
            <a:ln>
              <a:noFill/>
            </a:ln>
          </p:spPr>
        </p:pic>
        <p:grpSp>
          <p:nvGrpSpPr>
            <p:cNvPr id="383" name="Google Shape;383;p18"/>
            <p:cNvGrpSpPr/>
            <p:nvPr/>
          </p:nvGrpSpPr>
          <p:grpSpPr>
            <a:xfrm>
              <a:off x="-2" y="-1"/>
              <a:ext cx="4537059" cy="2015380"/>
              <a:chOff x="-1" y="0"/>
              <a:chExt cx="4537057" cy="2015378"/>
            </a:xfrm>
          </p:grpSpPr>
          <p:grpSp>
            <p:nvGrpSpPr>
              <p:cNvPr id="384" name="Google Shape;384;p18"/>
              <p:cNvGrpSpPr/>
              <p:nvPr/>
            </p:nvGrpSpPr>
            <p:grpSpPr>
              <a:xfrm>
                <a:off x="0" y="0"/>
                <a:ext cx="4267650" cy="444339"/>
                <a:chOff x="0" y="0"/>
                <a:chExt cx="4267649" cy="444338"/>
              </a:xfrm>
            </p:grpSpPr>
            <p:pic>
              <p:nvPicPr>
                <p:cNvPr id="385" name="Google Shape;385;p18" descr="Безымянный-1-29.png"/>
                <p:cNvPicPr preferRelativeResize="0"/>
                <p:nvPr/>
              </p:nvPicPr>
              <p:blipFill rotWithShape="1">
                <a:blip r:embed="rId5">
                  <a:alphaModFix/>
                </a:blip>
                <a:srcRect b="36"/>
                <a:stretch/>
              </p:blipFill>
              <p:spPr>
                <a:xfrm>
                  <a:off x="0" y="0"/>
                  <a:ext cx="444501" cy="444338"/>
                </a:xfrm>
                <a:prstGeom prst="rect">
                  <a:avLst/>
                </a:prstGeom>
                <a:noFill/>
                <a:ln>
                  <a:noFill/>
                </a:ln>
              </p:spPr>
            </p:pic>
            <p:sp>
              <p:nvSpPr>
                <p:cNvPr id="386" name="Google Shape;386;p18"/>
                <p:cNvSpPr txBox="1"/>
                <p:nvPr/>
              </p:nvSpPr>
              <p:spPr>
                <a:xfrm>
                  <a:off x="518249" y="84563"/>
                  <a:ext cx="37494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S</a:t>
                  </a:r>
                  <a:r>
                    <a:rPr lang="en-US" sz="1500" b="0" i="0" u="none" strike="noStrike" cap="none">
                      <a:solidFill>
                        <a:srgbClr val="001445"/>
                      </a:solidFill>
                      <a:latin typeface="Gilroy" pitchFamily="2" charset="77"/>
                      <a:sym typeface="Arial"/>
                    </a:rPr>
                    <a:t>upports heart, vascular, and vision health</a:t>
                  </a:r>
                  <a:endParaRPr sz="1400" b="0" i="0" u="none" strike="noStrike" cap="none">
                    <a:solidFill>
                      <a:srgbClr val="000000"/>
                    </a:solidFill>
                    <a:latin typeface="Gilroy" pitchFamily="2" charset="77"/>
                    <a:ea typeface="Helvetica Neue"/>
                    <a:cs typeface="Helvetica Neue"/>
                    <a:sym typeface="Helvetica Neue"/>
                  </a:endParaRPr>
                </a:p>
              </p:txBody>
            </p:sp>
          </p:grpSp>
          <p:grpSp>
            <p:nvGrpSpPr>
              <p:cNvPr id="387" name="Google Shape;387;p18"/>
              <p:cNvGrpSpPr/>
              <p:nvPr/>
            </p:nvGrpSpPr>
            <p:grpSpPr>
              <a:xfrm>
                <a:off x="-1" y="555225"/>
                <a:ext cx="4537052" cy="467371"/>
                <a:chOff x="0" y="0"/>
                <a:chExt cx="4537050" cy="467369"/>
              </a:xfrm>
            </p:grpSpPr>
            <p:pic>
              <p:nvPicPr>
                <p:cNvPr id="388" name="Google Shape;388;p18" descr="Безымянный-1-30.png"/>
                <p:cNvPicPr preferRelativeResize="0"/>
                <p:nvPr/>
              </p:nvPicPr>
              <p:blipFill rotWithShape="1">
                <a:blip r:embed="rId6">
                  <a:alphaModFix/>
                </a:blip>
                <a:srcRect l="118" r="116"/>
                <a:stretch/>
              </p:blipFill>
              <p:spPr>
                <a:xfrm>
                  <a:off x="0" y="0"/>
                  <a:ext cx="444501" cy="445557"/>
                </a:xfrm>
                <a:prstGeom prst="rect">
                  <a:avLst/>
                </a:prstGeom>
                <a:noFill/>
                <a:ln>
                  <a:noFill/>
                </a:ln>
              </p:spPr>
            </p:pic>
            <p:sp>
              <p:nvSpPr>
                <p:cNvPr id="389" name="Google Shape;389;p18"/>
                <p:cNvSpPr txBox="1"/>
                <p:nvPr/>
              </p:nvSpPr>
              <p:spPr>
                <a:xfrm>
                  <a:off x="518250" y="5669"/>
                  <a:ext cx="40188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Helps </a:t>
                  </a:r>
                  <a:r>
                    <a:rPr lang="en-US" sz="1500" b="0" i="0" u="none" strike="noStrike" cap="none">
                      <a:solidFill>
                        <a:srgbClr val="001445"/>
                      </a:solidFill>
                      <a:latin typeface="Gilroy" pitchFamily="2" charset="77"/>
                      <a:sym typeface="Arial"/>
                    </a:rPr>
                    <a:t>strengthen the immune and nervous systems</a:t>
                  </a:r>
                  <a:endParaRPr sz="1500" b="0" i="0" u="none" strike="noStrike" cap="none">
                    <a:solidFill>
                      <a:srgbClr val="001445"/>
                    </a:solidFill>
                    <a:latin typeface="Gilroy" pitchFamily="2" charset="77"/>
                    <a:sym typeface="Arial"/>
                  </a:endParaRPr>
                </a:p>
              </p:txBody>
            </p:sp>
          </p:grpSp>
          <p:grpSp>
            <p:nvGrpSpPr>
              <p:cNvPr id="390" name="Google Shape;390;p18"/>
              <p:cNvGrpSpPr/>
              <p:nvPr/>
            </p:nvGrpSpPr>
            <p:grpSpPr>
              <a:xfrm>
                <a:off x="-1" y="1111719"/>
                <a:ext cx="4537057" cy="444241"/>
                <a:chOff x="0" y="0"/>
                <a:chExt cx="4537054" cy="444239"/>
              </a:xfrm>
            </p:grpSpPr>
            <p:pic>
              <p:nvPicPr>
                <p:cNvPr id="391" name="Google Shape;391;p18" descr="Безымянный-1-28.png"/>
                <p:cNvPicPr preferRelativeResize="0"/>
                <p:nvPr/>
              </p:nvPicPr>
              <p:blipFill rotWithShape="1">
                <a:blip r:embed="rId7">
                  <a:alphaModFix/>
                </a:blip>
                <a:srcRect t="29" b="27"/>
                <a:stretch/>
              </p:blipFill>
              <p:spPr>
                <a:xfrm>
                  <a:off x="0" y="0"/>
                  <a:ext cx="444501" cy="444239"/>
                </a:xfrm>
                <a:prstGeom prst="rect">
                  <a:avLst/>
                </a:prstGeom>
                <a:noFill/>
                <a:ln>
                  <a:noFill/>
                </a:ln>
              </p:spPr>
            </p:pic>
            <p:sp>
              <p:nvSpPr>
                <p:cNvPr id="392" name="Google Shape;392;p18"/>
                <p:cNvSpPr txBox="1"/>
                <p:nvPr/>
              </p:nvSpPr>
              <p:spPr>
                <a:xfrm>
                  <a:off x="518254" y="80034"/>
                  <a:ext cx="40188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Promotes healthier </a:t>
                  </a:r>
                  <a:r>
                    <a:rPr lang="en-US" sz="1500" b="0" i="0" u="none" strike="noStrike" cap="none">
                      <a:solidFill>
                        <a:srgbClr val="001445"/>
                      </a:solidFill>
                      <a:latin typeface="Gilroy" pitchFamily="2" charset="77"/>
                      <a:sym typeface="Arial"/>
                    </a:rPr>
                    <a:t>skin condition</a:t>
                  </a:r>
                  <a:endParaRPr sz="1500" b="0" i="0" u="none" strike="noStrike" cap="none">
                    <a:solidFill>
                      <a:srgbClr val="001445"/>
                    </a:solidFill>
                    <a:latin typeface="Gilroy" pitchFamily="2" charset="77"/>
                    <a:sym typeface="Arial"/>
                  </a:endParaRPr>
                </a:p>
              </p:txBody>
            </p:sp>
          </p:grpSp>
          <p:sp>
            <p:nvSpPr>
              <p:cNvPr id="393" name="Google Shape;393;p18"/>
              <p:cNvSpPr txBox="1"/>
              <p:nvPr/>
            </p:nvSpPr>
            <p:spPr>
              <a:xfrm>
                <a:off x="518252" y="1784378"/>
                <a:ext cx="36318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Helps support a healthier overall lifestyle</a:t>
                </a:r>
                <a:endParaRPr sz="1500" b="0" i="0" u="none" strike="noStrike" cap="none">
                  <a:solidFill>
                    <a:srgbClr val="001445"/>
                  </a:solidFill>
                  <a:latin typeface="Gilroy" pitchFamily="2" charset="77"/>
                  <a:sym typeface="Arial"/>
                </a:endParaRPr>
              </a:p>
            </p:txBody>
          </p:sp>
        </p:grpSp>
      </p:grpSp>
      <p:pic>
        <p:nvPicPr>
          <p:cNvPr id="394" name="Google Shape;394;p18" descr="CCI_logo_new_Монтажная область 1.png"/>
          <p:cNvPicPr preferRelativeResize="0"/>
          <p:nvPr/>
        </p:nvPicPr>
        <p:blipFill rotWithShape="1">
          <a:blip r:embed="rId8">
            <a:alphaModFix/>
          </a:blip>
          <a:srcRect/>
          <a:stretch/>
        </p:blipFill>
        <p:spPr>
          <a:xfrm>
            <a:off x="8013700" y="4782532"/>
            <a:ext cx="812800" cy="203778"/>
          </a:xfrm>
          <a:prstGeom prst="rect">
            <a:avLst/>
          </a:prstGeom>
          <a:noFill/>
          <a:ln>
            <a:noFill/>
          </a:ln>
        </p:spPr>
      </p:pic>
      <p:sp>
        <p:nvSpPr>
          <p:cNvPr id="395" name="Google Shape;395;p18"/>
          <p:cNvSpPr txBox="1"/>
          <p:nvPr/>
        </p:nvSpPr>
        <p:spPr>
          <a:xfrm>
            <a:off x="2722350" y="4652600"/>
            <a:ext cx="3699300" cy="301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50">
                <a:solidFill>
                  <a:schemeClr val="lt1"/>
                </a:solidFill>
                <a:latin typeface="Gilroy" pitchFamily="2" charset="77"/>
                <a:ea typeface="Roboto"/>
                <a:cs typeface="Roboto"/>
                <a:sym typeface="Roboto"/>
              </a:rPr>
              <a:t>These statements have not been evaluated by the Food and Drug Administration. This product is not intended to diagnose, treat, cure, or prevent any disease.</a:t>
            </a:r>
            <a:endParaRPr sz="1100">
              <a:solidFill>
                <a:schemeClr val="lt1"/>
              </a:solidFill>
              <a:latin typeface="Gilroy" pitchFamily="2" charset="77"/>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19" descr="s.jpg"/>
          <p:cNvPicPr preferRelativeResize="0"/>
          <p:nvPr/>
        </p:nvPicPr>
        <p:blipFill rotWithShape="1">
          <a:blip r:embed="rId3">
            <a:alphaModFix/>
          </a:blip>
          <a:srcRect l="6262" t="12525" r="6262"/>
          <a:stretch/>
        </p:blipFill>
        <p:spPr>
          <a:xfrm>
            <a:off x="-1" y="0"/>
            <a:ext cx="9144001" cy="5143500"/>
          </a:xfrm>
          <a:prstGeom prst="rect">
            <a:avLst/>
          </a:prstGeom>
          <a:noFill/>
          <a:ln>
            <a:noFill/>
          </a:ln>
        </p:spPr>
      </p:pic>
      <p:sp>
        <p:nvSpPr>
          <p:cNvPr id="401" name="Google Shape;401;p19"/>
          <p:cNvSpPr txBox="1"/>
          <p:nvPr/>
        </p:nvSpPr>
        <p:spPr>
          <a:xfrm>
            <a:off x="406400" y="406400"/>
            <a:ext cx="7420301" cy="347211"/>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1445"/>
              </a:buClr>
              <a:buSzPts val="2800"/>
              <a:buFont typeface="Arial"/>
              <a:buNone/>
            </a:pPr>
            <a:r>
              <a:rPr lang="en-US" sz="2800" b="0" i="0" u="none" strike="noStrike" cap="none">
                <a:solidFill>
                  <a:srgbClr val="001445"/>
                </a:solidFill>
                <a:latin typeface="Gilroy" pitchFamily="2" charset="77"/>
                <a:sym typeface="Arial"/>
              </a:rPr>
              <a:t>O!Mega-3 TG is perfect for those who want:  </a:t>
            </a:r>
            <a:endParaRPr>
              <a:latin typeface="Gilroy" pitchFamily="2" charset="77"/>
            </a:endParaRPr>
          </a:p>
        </p:txBody>
      </p:sp>
      <p:grpSp>
        <p:nvGrpSpPr>
          <p:cNvPr id="402" name="Google Shape;402;p19"/>
          <p:cNvGrpSpPr/>
          <p:nvPr/>
        </p:nvGrpSpPr>
        <p:grpSpPr>
          <a:xfrm>
            <a:off x="406400" y="1168400"/>
            <a:ext cx="4885352" cy="444338"/>
            <a:chOff x="0" y="0"/>
            <a:chExt cx="4885350" cy="444337"/>
          </a:xfrm>
        </p:grpSpPr>
        <p:pic>
          <p:nvPicPr>
            <p:cNvPr id="403" name="Google Shape;403;p19" descr="Безымянный-1-35.png"/>
            <p:cNvPicPr preferRelativeResize="0"/>
            <p:nvPr/>
          </p:nvPicPr>
          <p:blipFill rotWithShape="1">
            <a:blip r:embed="rId4">
              <a:alphaModFix/>
            </a:blip>
            <a:srcRect b="36"/>
            <a:stretch/>
          </p:blipFill>
          <p:spPr>
            <a:xfrm>
              <a:off x="0" y="0"/>
              <a:ext cx="444501" cy="444337"/>
            </a:xfrm>
            <a:prstGeom prst="rect">
              <a:avLst/>
            </a:prstGeom>
            <a:noFill/>
            <a:ln>
              <a:noFill/>
            </a:ln>
          </p:spPr>
        </p:pic>
        <p:sp>
          <p:nvSpPr>
            <p:cNvPr id="404" name="Google Shape;404;p19"/>
            <p:cNvSpPr txBox="1"/>
            <p:nvPr/>
          </p:nvSpPr>
          <p:spPr>
            <a:xfrm>
              <a:off x="518250" y="106663"/>
              <a:ext cx="43671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T</a:t>
              </a:r>
              <a:r>
                <a:rPr lang="en-US" sz="1500" b="0" i="0" u="none" strike="noStrike" cap="none">
                  <a:solidFill>
                    <a:srgbClr val="001445"/>
                  </a:solidFill>
                  <a:latin typeface="Gilroy" pitchFamily="2" charset="77"/>
                  <a:sym typeface="Arial"/>
                </a:rPr>
                <a:t>o improve stamina</a:t>
              </a:r>
              <a:r>
                <a:rPr lang="en-US" sz="1500">
                  <a:solidFill>
                    <a:srgbClr val="001445"/>
                  </a:solidFill>
                  <a:latin typeface="Gilroy" pitchFamily="2" charset="77"/>
                </a:rPr>
                <a:t> </a:t>
              </a:r>
              <a:r>
                <a:rPr lang="en-US" sz="1500" b="0" i="0" u="none" strike="noStrike" cap="none">
                  <a:solidFill>
                    <a:srgbClr val="001445"/>
                  </a:solidFill>
                  <a:latin typeface="Gilroy" pitchFamily="2" charset="77"/>
                  <a:sym typeface="Arial"/>
                </a:rPr>
                <a:t>and performance</a:t>
              </a:r>
              <a:endParaRPr sz="1400" b="0" i="0" u="none" strike="noStrike" cap="none">
                <a:solidFill>
                  <a:srgbClr val="000000"/>
                </a:solidFill>
                <a:latin typeface="Gilroy" pitchFamily="2" charset="77"/>
                <a:ea typeface="Helvetica Neue"/>
                <a:cs typeface="Helvetica Neue"/>
                <a:sym typeface="Helvetica Neue"/>
              </a:endParaRPr>
            </a:p>
          </p:txBody>
        </p:sp>
      </p:grpSp>
      <p:grpSp>
        <p:nvGrpSpPr>
          <p:cNvPr id="405" name="Google Shape;405;p19"/>
          <p:cNvGrpSpPr/>
          <p:nvPr/>
        </p:nvGrpSpPr>
        <p:grpSpPr>
          <a:xfrm>
            <a:off x="406400" y="1724104"/>
            <a:ext cx="3199651" cy="471247"/>
            <a:chOff x="0" y="0"/>
            <a:chExt cx="3199650" cy="471246"/>
          </a:xfrm>
        </p:grpSpPr>
        <p:pic>
          <p:nvPicPr>
            <p:cNvPr id="406" name="Google Shape;406;p19" descr="Безымянный-1-34.png"/>
            <p:cNvPicPr preferRelativeResize="0"/>
            <p:nvPr/>
          </p:nvPicPr>
          <p:blipFill rotWithShape="1">
            <a:blip r:embed="rId5">
              <a:alphaModFix/>
            </a:blip>
            <a:srcRect l="118" r="116"/>
            <a:stretch/>
          </p:blipFill>
          <p:spPr>
            <a:xfrm>
              <a:off x="0" y="0"/>
              <a:ext cx="444501" cy="445557"/>
            </a:xfrm>
            <a:prstGeom prst="rect">
              <a:avLst/>
            </a:prstGeom>
            <a:noFill/>
            <a:ln>
              <a:noFill/>
            </a:ln>
          </p:spPr>
        </p:pic>
        <p:sp>
          <p:nvSpPr>
            <p:cNvPr id="407" name="Google Shape;407;p19"/>
            <p:cNvSpPr txBox="1"/>
            <p:nvPr/>
          </p:nvSpPr>
          <p:spPr>
            <a:xfrm>
              <a:off x="518250" y="9546"/>
              <a:ext cx="26814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To</a:t>
              </a:r>
              <a:r>
                <a:rPr lang="en-US" sz="1500" b="0" i="0" u="none" strike="noStrike" cap="none">
                  <a:solidFill>
                    <a:srgbClr val="001445"/>
                  </a:solidFill>
                  <a:latin typeface="Gilroy" pitchFamily="2" charset="77"/>
                  <a:sym typeface="Arial"/>
                </a:rPr>
                <a:t> better cope with</a:t>
              </a:r>
              <a:r>
                <a:rPr lang="en-US" sz="1500">
                  <a:solidFill>
                    <a:srgbClr val="001445"/>
                  </a:solidFill>
                  <a:latin typeface="Gilroy" pitchFamily="2" charset="77"/>
                </a:rPr>
                <a:t> </a:t>
              </a:r>
              <a:r>
                <a:rPr lang="en-US" sz="1500" b="0" i="0" u="none" strike="noStrike" cap="none">
                  <a:solidFill>
                    <a:srgbClr val="001445"/>
                  </a:solidFill>
                  <a:latin typeface="Gilroy" pitchFamily="2" charset="77"/>
                  <a:sym typeface="Arial"/>
                </a:rPr>
                <a:t>high levels of mental stress</a:t>
              </a:r>
              <a:endParaRPr sz="1400" b="0" i="0" u="none" strike="noStrike" cap="none">
                <a:solidFill>
                  <a:srgbClr val="000000"/>
                </a:solidFill>
                <a:latin typeface="Gilroy" pitchFamily="2" charset="77"/>
                <a:ea typeface="Helvetica Neue"/>
                <a:cs typeface="Helvetica Neue"/>
                <a:sym typeface="Helvetica Neue"/>
              </a:endParaRPr>
            </a:p>
          </p:txBody>
        </p:sp>
      </p:grpSp>
      <p:grpSp>
        <p:nvGrpSpPr>
          <p:cNvPr id="408" name="Google Shape;408;p19"/>
          <p:cNvGrpSpPr/>
          <p:nvPr/>
        </p:nvGrpSpPr>
        <p:grpSpPr>
          <a:xfrm>
            <a:off x="406400" y="2281078"/>
            <a:ext cx="2929166" cy="701382"/>
            <a:chOff x="0" y="0"/>
            <a:chExt cx="2929165" cy="701381"/>
          </a:xfrm>
        </p:grpSpPr>
        <p:pic>
          <p:nvPicPr>
            <p:cNvPr id="409" name="Google Shape;409;p19" descr="Безымянный-1-31.png"/>
            <p:cNvPicPr preferRelativeResize="0"/>
            <p:nvPr/>
          </p:nvPicPr>
          <p:blipFill rotWithShape="1">
            <a:blip r:embed="rId6">
              <a:alphaModFix/>
            </a:blip>
            <a:srcRect t="29" b="27"/>
            <a:stretch/>
          </p:blipFill>
          <p:spPr>
            <a:xfrm>
              <a:off x="0" y="0"/>
              <a:ext cx="444501" cy="444239"/>
            </a:xfrm>
            <a:prstGeom prst="rect">
              <a:avLst/>
            </a:prstGeom>
            <a:noFill/>
            <a:ln>
              <a:noFill/>
            </a:ln>
          </p:spPr>
        </p:pic>
        <p:sp>
          <p:nvSpPr>
            <p:cNvPr id="410" name="Google Shape;410;p19"/>
            <p:cNvSpPr txBox="1"/>
            <p:nvPr/>
          </p:nvSpPr>
          <p:spPr>
            <a:xfrm>
              <a:off x="518250" y="8885"/>
              <a:ext cx="2410915" cy="6924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T</a:t>
              </a:r>
              <a:r>
                <a:rPr lang="en-US" sz="1500" b="0" i="0" u="none" strike="noStrike" cap="none">
                  <a:solidFill>
                    <a:srgbClr val="001445"/>
                  </a:solidFill>
                  <a:latin typeface="Gilroy" pitchFamily="2" charset="77"/>
                  <a:sym typeface="Arial"/>
                </a:rPr>
                <a:t>o maintain a healthy heart</a:t>
              </a:r>
              <a:br>
                <a:rPr lang="en-US" sz="1500" b="0" i="0" u="none" strike="noStrike" cap="none">
                  <a:solidFill>
                    <a:srgbClr val="001445"/>
                  </a:solidFill>
                  <a:latin typeface="Gilroy" pitchFamily="2" charset="77"/>
                  <a:sym typeface="Arial"/>
                </a:rPr>
              </a:br>
              <a:r>
                <a:rPr lang="en-US" sz="1500" b="0" i="0" u="none" strike="noStrike" cap="none">
                  <a:solidFill>
                    <a:srgbClr val="001445"/>
                  </a:solidFill>
                  <a:latin typeface="Gilroy" pitchFamily="2" charset="77"/>
                  <a:sym typeface="Arial"/>
                </a:rPr>
                <a:t>and blood vessels</a:t>
              </a:r>
              <a:endParaRPr sz="1400" b="0" i="0" u="none" strike="noStrike" cap="none">
                <a:solidFill>
                  <a:srgbClr val="000000"/>
                </a:solidFill>
                <a:latin typeface="Gilroy" pitchFamily="2" charset="77"/>
                <a:ea typeface="Helvetica Neue"/>
                <a:cs typeface="Helvetica Neue"/>
                <a:sym typeface="Helvetica Neue"/>
              </a:endParaRPr>
            </a:p>
          </p:txBody>
        </p:sp>
      </p:grpSp>
      <p:grpSp>
        <p:nvGrpSpPr>
          <p:cNvPr id="411" name="Google Shape;411;p19"/>
          <p:cNvGrpSpPr/>
          <p:nvPr/>
        </p:nvGrpSpPr>
        <p:grpSpPr>
          <a:xfrm>
            <a:off x="406399" y="2837377"/>
            <a:ext cx="2635950" cy="444268"/>
            <a:chOff x="0" y="0"/>
            <a:chExt cx="2635950" cy="444266"/>
          </a:xfrm>
        </p:grpSpPr>
        <p:pic>
          <p:nvPicPr>
            <p:cNvPr id="412" name="Google Shape;412;p19" descr="Безымянный-1-33.png"/>
            <p:cNvPicPr preferRelativeResize="0"/>
            <p:nvPr/>
          </p:nvPicPr>
          <p:blipFill rotWithShape="1">
            <a:blip r:embed="rId7">
              <a:alphaModFix/>
            </a:blip>
            <a:srcRect t="26" b="25"/>
            <a:stretch/>
          </p:blipFill>
          <p:spPr>
            <a:xfrm>
              <a:off x="0" y="0"/>
              <a:ext cx="444501" cy="444266"/>
            </a:xfrm>
            <a:prstGeom prst="rect">
              <a:avLst/>
            </a:prstGeom>
            <a:noFill/>
            <a:ln>
              <a:noFill/>
            </a:ln>
          </p:spPr>
        </p:pic>
        <p:sp>
          <p:nvSpPr>
            <p:cNvPr id="413" name="Google Shape;413;p19"/>
            <p:cNvSpPr txBox="1"/>
            <p:nvPr/>
          </p:nvSpPr>
          <p:spPr>
            <a:xfrm>
              <a:off x="518250" y="116849"/>
              <a:ext cx="21177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T</a:t>
              </a:r>
              <a:r>
                <a:rPr lang="en-US" sz="1500" b="0" i="0" u="none" strike="noStrike" cap="none">
                  <a:solidFill>
                    <a:srgbClr val="001445"/>
                  </a:solidFill>
                  <a:latin typeface="Gilroy" pitchFamily="2" charset="77"/>
                  <a:sym typeface="Arial"/>
                </a:rPr>
                <a:t>o preserve sharp vision</a:t>
              </a:r>
              <a:endParaRPr sz="1500" b="0" i="0" u="none" strike="noStrike" cap="none">
                <a:solidFill>
                  <a:srgbClr val="001445"/>
                </a:solidFill>
                <a:latin typeface="Gilroy" pitchFamily="2" charset="77"/>
                <a:sym typeface="Arial"/>
              </a:endParaRPr>
            </a:p>
          </p:txBody>
        </p:sp>
      </p:grpSp>
      <p:grpSp>
        <p:nvGrpSpPr>
          <p:cNvPr id="414" name="Google Shape;414;p19"/>
          <p:cNvGrpSpPr/>
          <p:nvPr/>
        </p:nvGrpSpPr>
        <p:grpSpPr>
          <a:xfrm>
            <a:off x="406399" y="3393691"/>
            <a:ext cx="3708150" cy="444268"/>
            <a:chOff x="0" y="-1"/>
            <a:chExt cx="3708150" cy="444267"/>
          </a:xfrm>
        </p:grpSpPr>
        <p:pic>
          <p:nvPicPr>
            <p:cNvPr id="415" name="Google Shape;415;p19" descr="Безымянный-1-32.png"/>
            <p:cNvPicPr preferRelativeResize="0"/>
            <p:nvPr/>
          </p:nvPicPr>
          <p:blipFill rotWithShape="1">
            <a:blip r:embed="rId8">
              <a:alphaModFix/>
            </a:blip>
            <a:srcRect t="26" b="25"/>
            <a:stretch/>
          </p:blipFill>
          <p:spPr>
            <a:xfrm>
              <a:off x="0" y="-1"/>
              <a:ext cx="444501" cy="444267"/>
            </a:xfrm>
            <a:prstGeom prst="rect">
              <a:avLst/>
            </a:prstGeom>
            <a:noFill/>
            <a:ln>
              <a:noFill/>
            </a:ln>
          </p:spPr>
        </p:pic>
        <p:sp>
          <p:nvSpPr>
            <p:cNvPr id="416" name="Google Shape;416;p19"/>
            <p:cNvSpPr txBox="1"/>
            <p:nvPr/>
          </p:nvSpPr>
          <p:spPr>
            <a:xfrm>
              <a:off x="518250" y="116849"/>
              <a:ext cx="31899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T</a:t>
              </a:r>
              <a:r>
                <a:rPr lang="en-US" sz="1500" b="0" i="0" u="none" strike="noStrike" cap="none">
                  <a:solidFill>
                    <a:srgbClr val="001445"/>
                  </a:solidFill>
                  <a:latin typeface="Gilroy" pitchFamily="2" charset="77"/>
                  <a:sym typeface="Arial"/>
                </a:rPr>
                <a:t>o take care of their nervous system</a:t>
              </a:r>
              <a:endParaRPr sz="1500" b="0" i="0" u="none" strike="noStrike" cap="none">
                <a:solidFill>
                  <a:srgbClr val="001445"/>
                </a:solidFill>
                <a:latin typeface="Gilroy" pitchFamily="2" charset="77"/>
                <a:sym typeface="Arial"/>
              </a:endParaRPr>
            </a:p>
          </p:txBody>
        </p:sp>
      </p:grpSp>
      <p:grpSp>
        <p:nvGrpSpPr>
          <p:cNvPr id="417" name="Google Shape;417;p19"/>
          <p:cNvGrpSpPr/>
          <p:nvPr/>
        </p:nvGrpSpPr>
        <p:grpSpPr>
          <a:xfrm>
            <a:off x="406400" y="3950000"/>
            <a:ext cx="4082551" cy="692497"/>
            <a:chOff x="0" y="-6"/>
            <a:chExt cx="4082550" cy="692494"/>
          </a:xfrm>
        </p:grpSpPr>
        <p:pic>
          <p:nvPicPr>
            <p:cNvPr id="418" name="Google Shape;418;p19" descr="Безымянный-1-36.png"/>
            <p:cNvPicPr preferRelativeResize="0"/>
            <p:nvPr/>
          </p:nvPicPr>
          <p:blipFill rotWithShape="1">
            <a:blip r:embed="rId9">
              <a:alphaModFix/>
            </a:blip>
            <a:srcRect t="26" b="25"/>
            <a:stretch/>
          </p:blipFill>
          <p:spPr>
            <a:xfrm>
              <a:off x="0" y="0"/>
              <a:ext cx="444501" cy="444266"/>
            </a:xfrm>
            <a:prstGeom prst="rect">
              <a:avLst/>
            </a:prstGeom>
            <a:noFill/>
            <a:ln>
              <a:noFill/>
            </a:ln>
          </p:spPr>
        </p:pic>
        <p:sp>
          <p:nvSpPr>
            <p:cNvPr id="419" name="Google Shape;419;p19"/>
            <p:cNvSpPr txBox="1"/>
            <p:nvPr/>
          </p:nvSpPr>
          <p:spPr>
            <a:xfrm>
              <a:off x="518250" y="-6"/>
              <a:ext cx="3564300" cy="69249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To provide added support to their immune system during cold and flu seasons</a:t>
              </a:r>
              <a:endParaRPr sz="1400" b="0" i="0" u="none" strike="noStrike" cap="none">
                <a:solidFill>
                  <a:srgbClr val="000000"/>
                </a:solidFill>
                <a:latin typeface="Gilroy" pitchFamily="2" charset="77"/>
                <a:ea typeface="Helvetica Neue"/>
                <a:cs typeface="Helvetica Neue"/>
                <a:sym typeface="Helvetica Neue"/>
              </a:endParaRPr>
            </a:p>
          </p:txBody>
        </p:sp>
      </p:grpSp>
      <p:grpSp>
        <p:nvGrpSpPr>
          <p:cNvPr id="420" name="Google Shape;420;p19"/>
          <p:cNvGrpSpPr/>
          <p:nvPr/>
        </p:nvGrpSpPr>
        <p:grpSpPr>
          <a:xfrm>
            <a:off x="406399" y="4795520"/>
            <a:ext cx="8407401" cy="158276"/>
            <a:chOff x="0" y="0"/>
            <a:chExt cx="8407400" cy="158275"/>
          </a:xfrm>
        </p:grpSpPr>
        <p:sp>
          <p:nvSpPr>
            <p:cNvPr id="421" name="Google Shape;421;p19"/>
            <p:cNvSpPr txBox="1"/>
            <p:nvPr/>
          </p:nvSpPr>
          <p:spPr>
            <a:xfrm>
              <a:off x="0" y="0"/>
              <a:ext cx="971144" cy="147732"/>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1445"/>
                </a:buClr>
                <a:buSzPts val="1200"/>
                <a:buFont typeface="Arial"/>
                <a:buNone/>
              </a:pPr>
              <a:r>
                <a:rPr lang="en-US" sz="1200" b="1" i="0" u="none" strike="noStrike" cap="none">
                  <a:solidFill>
                    <a:srgbClr val="001445"/>
                  </a:solidFill>
                  <a:latin typeface="Gilroy" pitchFamily="2" charset="77"/>
                  <a:sym typeface="Arial"/>
                </a:rPr>
                <a:t>O!Mega-3 TG</a:t>
              </a:r>
              <a:endParaRPr>
                <a:latin typeface="Gilroy" pitchFamily="2" charset="77"/>
              </a:endParaRPr>
            </a:p>
          </p:txBody>
        </p:sp>
        <p:pic>
          <p:nvPicPr>
            <p:cNvPr id="422" name="Google Shape;422;p19" descr="Безымянный-1-44.png"/>
            <p:cNvPicPr preferRelativeResize="0"/>
            <p:nvPr/>
          </p:nvPicPr>
          <p:blipFill rotWithShape="1">
            <a:blip r:embed="rId10">
              <a:alphaModFix/>
            </a:blip>
            <a:srcRect/>
            <a:stretch/>
          </p:blipFill>
          <p:spPr>
            <a:xfrm>
              <a:off x="7620000" y="20010"/>
              <a:ext cx="787400" cy="138265"/>
            </a:xfrm>
            <a:prstGeom prst="rect">
              <a:avLst/>
            </a:prstGeom>
            <a:noFill/>
            <a:ln>
              <a:noFill/>
            </a:ln>
          </p:spPr>
        </p:pic>
      </p:grpSp>
      <p:sp>
        <p:nvSpPr>
          <p:cNvPr id="423" name="Google Shape;423;p19"/>
          <p:cNvSpPr txBox="1"/>
          <p:nvPr/>
        </p:nvSpPr>
        <p:spPr>
          <a:xfrm>
            <a:off x="2722350" y="4652600"/>
            <a:ext cx="3795182" cy="301196"/>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50">
                <a:solidFill>
                  <a:schemeClr val="lt1"/>
                </a:solidFill>
                <a:latin typeface="Gilroy" pitchFamily="2" charset="77"/>
                <a:ea typeface="Roboto"/>
                <a:cs typeface="Roboto"/>
                <a:sym typeface="Roboto"/>
              </a:rPr>
              <a:t>These statements have not been evaluated by the Food and Drug Administration. This product is not intended to diagnose, treat, cure, or prevent any disease.</a:t>
            </a:r>
            <a:endParaRPr sz="1100">
              <a:solidFill>
                <a:schemeClr val="lt1"/>
              </a:solidFill>
              <a:latin typeface="Gilroy" pitchFamily="2" charset="77"/>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20" descr="shutterstock_1674536527.jpg"/>
          <p:cNvPicPr preferRelativeResize="0"/>
          <p:nvPr/>
        </p:nvPicPr>
        <p:blipFill rotWithShape="1">
          <a:blip r:embed="rId3">
            <a:alphaModFix/>
          </a:blip>
          <a:srcRect l="9089" t="9034" b="54"/>
          <a:stretch/>
        </p:blipFill>
        <p:spPr>
          <a:xfrm>
            <a:off x="0" y="0"/>
            <a:ext cx="9144000" cy="5143501"/>
          </a:xfrm>
          <a:prstGeom prst="rect">
            <a:avLst/>
          </a:prstGeom>
          <a:noFill/>
          <a:ln>
            <a:noFill/>
          </a:ln>
        </p:spPr>
      </p:pic>
      <p:pic>
        <p:nvPicPr>
          <p:cNvPr id="429" name="Google Shape;429;p20" descr="CCI_logo_new_Монтажная область 1.png"/>
          <p:cNvPicPr preferRelativeResize="0"/>
          <p:nvPr/>
        </p:nvPicPr>
        <p:blipFill rotWithShape="1">
          <a:blip r:embed="rId4">
            <a:alphaModFix/>
          </a:blip>
          <a:srcRect/>
          <a:stretch/>
        </p:blipFill>
        <p:spPr>
          <a:xfrm>
            <a:off x="8013700" y="4782532"/>
            <a:ext cx="812800" cy="203778"/>
          </a:xfrm>
          <a:prstGeom prst="rect">
            <a:avLst/>
          </a:prstGeom>
          <a:noFill/>
          <a:ln>
            <a:noFill/>
          </a:ln>
        </p:spPr>
      </p:pic>
      <p:sp>
        <p:nvSpPr>
          <p:cNvPr id="430" name="Google Shape;430;p20"/>
          <p:cNvSpPr txBox="1"/>
          <p:nvPr/>
        </p:nvSpPr>
        <p:spPr>
          <a:xfrm>
            <a:off x="406399" y="406400"/>
            <a:ext cx="2264716" cy="34471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2800"/>
              <a:buFont typeface="Helvetica Neue"/>
              <a:buNone/>
            </a:pPr>
            <a:r>
              <a:rPr lang="en-US" sz="2800" b="1" i="0" u="none" strike="noStrike" cap="none">
                <a:solidFill>
                  <a:srgbClr val="FFFFFF"/>
                </a:solidFill>
                <a:latin typeface="Gilroy" pitchFamily="2" charset="77"/>
                <a:ea typeface="Helvetica Neue"/>
                <a:cs typeface="Helvetica Neue"/>
                <a:sym typeface="Helvetica Neue"/>
              </a:rPr>
              <a:t>O!Mega-3 TG</a:t>
            </a:r>
            <a:endParaRPr>
              <a:latin typeface="Gilroy" pitchFamily="2" charset="77"/>
            </a:endParaRPr>
          </a:p>
        </p:txBody>
      </p:sp>
      <p:sp>
        <p:nvSpPr>
          <p:cNvPr id="431" name="Google Shape;431;p20"/>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1200"/>
              <a:buFont typeface="Arial"/>
              <a:buNone/>
            </a:pPr>
            <a:r>
              <a:rPr lang="en-US" sz="1200" b="1" i="0" u="none" strike="noStrike" cap="none">
                <a:solidFill>
                  <a:srgbClr val="FFFFFF"/>
                </a:solidFill>
                <a:latin typeface="Gilroy" pitchFamily="2" charset="77"/>
                <a:sym typeface="Arial"/>
              </a:rPr>
              <a:t>O!Mega-3 TG</a:t>
            </a:r>
            <a:endParaRPr>
              <a:latin typeface="Gilroy" pitchFamily="2" charset="77"/>
            </a:endParaRPr>
          </a:p>
        </p:txBody>
      </p:sp>
      <p:sp>
        <p:nvSpPr>
          <p:cNvPr id="432" name="Google Shape;432;p20"/>
          <p:cNvSpPr txBox="1"/>
          <p:nvPr/>
        </p:nvSpPr>
        <p:spPr>
          <a:xfrm>
            <a:off x="787399" y="1193800"/>
            <a:ext cx="1636666"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For heart, vascular</a:t>
            </a:r>
            <a:br>
              <a:rPr lang="en-US" sz="1500" b="0" i="0" u="none" strike="noStrike" cap="none">
                <a:solidFill>
                  <a:srgbClr val="FFFFFF"/>
                </a:solidFill>
                <a:latin typeface="Gilroy" pitchFamily="2" charset="77"/>
                <a:sym typeface="Arial"/>
              </a:rPr>
            </a:br>
            <a:r>
              <a:rPr lang="en-US" sz="1500" b="0" i="0" u="none" strike="noStrike" cap="none">
                <a:solidFill>
                  <a:srgbClr val="FFFFFF"/>
                </a:solidFill>
                <a:latin typeface="Gilroy" pitchFamily="2" charset="77"/>
                <a:sym typeface="Arial"/>
              </a:rPr>
              <a:t>and vision health</a:t>
            </a:r>
            <a:endParaRPr sz="1400" b="0" i="0" u="none" strike="noStrike" cap="none">
              <a:solidFill>
                <a:srgbClr val="000000"/>
              </a:solidFill>
              <a:latin typeface="Gilroy" pitchFamily="2" charset="77"/>
              <a:ea typeface="Helvetica Neue"/>
              <a:cs typeface="Helvetica Neue"/>
              <a:sym typeface="Helvetica Neue"/>
            </a:endParaRPr>
          </a:p>
        </p:txBody>
      </p:sp>
      <p:sp>
        <p:nvSpPr>
          <p:cNvPr id="433" name="Google Shape;433;p20"/>
          <p:cNvSpPr txBox="1"/>
          <p:nvPr/>
        </p:nvSpPr>
        <p:spPr>
          <a:xfrm>
            <a:off x="787400" y="1797050"/>
            <a:ext cx="2869375" cy="6924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High concentration of</a:t>
            </a:r>
            <a:br>
              <a:rPr lang="en-US" sz="1500" b="0" i="0" u="none" strike="noStrike" cap="none">
                <a:solidFill>
                  <a:srgbClr val="FFFFFF"/>
                </a:solidFill>
                <a:latin typeface="Gilroy" pitchFamily="2" charset="77"/>
                <a:sym typeface="Arial"/>
              </a:rPr>
            </a:br>
            <a:r>
              <a:rPr lang="en-US" sz="1500">
                <a:solidFill>
                  <a:srgbClr val="FFFFFF"/>
                </a:solidFill>
                <a:latin typeface="Gilroy" pitchFamily="2" charset="77"/>
              </a:rPr>
              <a:t>O</a:t>
            </a:r>
            <a:r>
              <a:rPr lang="en-US" sz="1500" b="0" i="0" u="none" strike="noStrike" cap="none">
                <a:solidFill>
                  <a:srgbClr val="FFFFFF"/>
                </a:solidFill>
                <a:latin typeface="Gilroy" pitchFamily="2" charset="77"/>
                <a:sym typeface="Arial"/>
              </a:rPr>
              <a:t>mega-3 PUFAs in each capsule</a:t>
            </a:r>
            <a:endParaRPr sz="1400" b="0" i="0" u="none" strike="noStrike" cap="none">
              <a:solidFill>
                <a:srgbClr val="000000"/>
              </a:solidFill>
              <a:latin typeface="Gilroy" pitchFamily="2" charset="77"/>
              <a:ea typeface="Helvetica Neue"/>
              <a:cs typeface="Helvetica Neue"/>
              <a:sym typeface="Helvetica Neue"/>
            </a:endParaRPr>
          </a:p>
        </p:txBody>
      </p:sp>
      <p:sp>
        <p:nvSpPr>
          <p:cNvPr id="434" name="Google Shape;434;p20"/>
          <p:cNvSpPr txBox="1"/>
          <p:nvPr/>
        </p:nvSpPr>
        <p:spPr>
          <a:xfrm>
            <a:off x="787400" y="2400300"/>
            <a:ext cx="26703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Suitable for children </a:t>
            </a:r>
            <a:r>
              <a:rPr lang="en-US" sz="1500">
                <a:solidFill>
                  <a:srgbClr val="FFFFFF"/>
                </a:solidFill>
                <a:latin typeface="Gilroy" pitchFamily="2" charset="77"/>
              </a:rPr>
              <a:t>ages </a:t>
            </a:r>
            <a:r>
              <a:rPr lang="en-US" sz="1500" b="0" i="0" u="none" strike="noStrike" cap="none">
                <a:solidFill>
                  <a:srgbClr val="FFFFFF"/>
                </a:solidFill>
                <a:latin typeface="Gilroy" pitchFamily="2" charset="77"/>
                <a:sym typeface="Arial"/>
              </a:rPr>
              <a:t>14 and</a:t>
            </a:r>
            <a:r>
              <a:rPr lang="en-US" sz="1500">
                <a:solidFill>
                  <a:srgbClr val="FFFFFF"/>
                </a:solidFill>
                <a:latin typeface="Gilroy" pitchFamily="2" charset="77"/>
              </a:rPr>
              <a:t> up </a:t>
            </a:r>
            <a:endParaRPr sz="1400" b="0" i="0" u="none" strike="noStrike" cap="none">
              <a:solidFill>
                <a:srgbClr val="000000"/>
              </a:solidFill>
              <a:latin typeface="Gilroy" pitchFamily="2" charset="77"/>
              <a:ea typeface="Helvetica Neue"/>
              <a:cs typeface="Helvetica Neue"/>
              <a:sym typeface="Helvetica Neue"/>
            </a:endParaRPr>
          </a:p>
        </p:txBody>
      </p:sp>
      <p:cxnSp>
        <p:nvCxnSpPr>
          <p:cNvPr id="435" name="Google Shape;435;p20"/>
          <p:cNvCxnSpPr/>
          <p:nvPr/>
        </p:nvCxnSpPr>
        <p:spPr>
          <a:xfrm rot="10800000">
            <a:off x="544279" y="1546275"/>
            <a:ext cx="4744" cy="330169"/>
          </a:xfrm>
          <a:prstGeom prst="straightConnector1">
            <a:avLst/>
          </a:prstGeom>
          <a:noFill/>
          <a:ln w="12700" cap="flat" cmpd="sng">
            <a:solidFill>
              <a:srgbClr val="FFFFFF"/>
            </a:solidFill>
            <a:prstDash val="solid"/>
            <a:round/>
            <a:headEnd type="none" w="sm" len="sm"/>
            <a:tailEnd type="none" w="sm" len="sm"/>
          </a:ln>
        </p:spPr>
      </p:cxnSp>
      <p:grpSp>
        <p:nvGrpSpPr>
          <p:cNvPr id="436" name="Google Shape;436;p20"/>
          <p:cNvGrpSpPr/>
          <p:nvPr/>
        </p:nvGrpSpPr>
        <p:grpSpPr>
          <a:xfrm>
            <a:off x="406400" y="1267332"/>
            <a:ext cx="279400" cy="279405"/>
            <a:chOff x="0" y="-1"/>
            <a:chExt cx="279400" cy="279404"/>
          </a:xfrm>
        </p:grpSpPr>
        <p:sp>
          <p:nvSpPr>
            <p:cNvPr id="437" name="Google Shape;437;p20"/>
            <p:cNvSpPr/>
            <p:nvPr/>
          </p:nvSpPr>
          <p:spPr>
            <a:xfrm>
              <a:off x="0" y="-1"/>
              <a:ext cx="279400" cy="279404"/>
            </a:xfrm>
            <a:prstGeom prst="ellipse">
              <a:avLst/>
            </a:pr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p:txBody>
        </p:sp>
        <p:sp>
          <p:nvSpPr>
            <p:cNvPr id="438" name="Google Shape;438;p20"/>
            <p:cNvSpPr txBox="1"/>
            <p:nvPr/>
          </p:nvSpPr>
          <p:spPr>
            <a:xfrm>
              <a:off x="76198" y="12700"/>
              <a:ext cx="127001"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1500"/>
                <a:buFont typeface="Helvetica Neue"/>
                <a:buNone/>
              </a:pPr>
              <a:r>
                <a:rPr lang="en-US" sz="1500" b="0" i="0" u="none" strike="noStrike" cap="none">
                  <a:solidFill>
                    <a:srgbClr val="FFFFFF"/>
                  </a:solidFill>
                  <a:latin typeface="Gilroy" pitchFamily="2" charset="77"/>
                  <a:ea typeface="Helvetica Neue"/>
                  <a:cs typeface="Helvetica Neue"/>
                  <a:sym typeface="Helvetica Neue"/>
                </a:rPr>
                <a:t>1</a:t>
              </a:r>
              <a:endParaRPr>
                <a:latin typeface="Gilroy" pitchFamily="2" charset="77"/>
              </a:endParaRPr>
            </a:p>
          </p:txBody>
        </p:sp>
      </p:grpSp>
      <p:cxnSp>
        <p:nvCxnSpPr>
          <p:cNvPr id="439" name="Google Shape;439;p20"/>
          <p:cNvCxnSpPr/>
          <p:nvPr/>
        </p:nvCxnSpPr>
        <p:spPr>
          <a:xfrm rot="10800000">
            <a:off x="544099" y="2146317"/>
            <a:ext cx="4730" cy="330168"/>
          </a:xfrm>
          <a:prstGeom prst="straightConnector1">
            <a:avLst/>
          </a:prstGeom>
          <a:noFill/>
          <a:ln w="12700" cap="flat" cmpd="sng">
            <a:solidFill>
              <a:srgbClr val="FFFFFF"/>
            </a:solidFill>
            <a:prstDash val="solid"/>
            <a:round/>
            <a:headEnd type="none" w="sm" len="sm"/>
            <a:tailEnd type="none" w="sm" len="sm"/>
          </a:ln>
        </p:spPr>
      </p:cxnSp>
      <p:grpSp>
        <p:nvGrpSpPr>
          <p:cNvPr id="440" name="Google Shape;440;p20"/>
          <p:cNvGrpSpPr/>
          <p:nvPr/>
        </p:nvGrpSpPr>
        <p:grpSpPr>
          <a:xfrm>
            <a:off x="406400" y="2473830"/>
            <a:ext cx="279400" cy="279405"/>
            <a:chOff x="0" y="-1"/>
            <a:chExt cx="279400" cy="279404"/>
          </a:xfrm>
        </p:grpSpPr>
        <p:sp>
          <p:nvSpPr>
            <p:cNvPr id="441" name="Google Shape;441;p20"/>
            <p:cNvSpPr/>
            <p:nvPr/>
          </p:nvSpPr>
          <p:spPr>
            <a:xfrm>
              <a:off x="0" y="-1"/>
              <a:ext cx="279400" cy="279404"/>
            </a:xfrm>
            <a:prstGeom prst="ellipse">
              <a:avLst/>
            </a:pr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p:txBody>
        </p:sp>
        <p:sp>
          <p:nvSpPr>
            <p:cNvPr id="442" name="Google Shape;442;p20"/>
            <p:cNvSpPr txBox="1"/>
            <p:nvPr/>
          </p:nvSpPr>
          <p:spPr>
            <a:xfrm>
              <a:off x="76198" y="12700"/>
              <a:ext cx="127001"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1500"/>
                <a:buFont typeface="Helvetica Neue"/>
                <a:buNone/>
              </a:pPr>
              <a:r>
                <a:rPr lang="en-US" sz="1500" b="0" i="0" u="none" strike="noStrike" cap="none">
                  <a:solidFill>
                    <a:srgbClr val="FFFFFF"/>
                  </a:solidFill>
                  <a:latin typeface="Gilroy" pitchFamily="2" charset="77"/>
                  <a:ea typeface="Helvetica Neue"/>
                  <a:cs typeface="Helvetica Neue"/>
                  <a:sym typeface="Helvetica Neue"/>
                </a:rPr>
                <a:t>3</a:t>
              </a:r>
              <a:endParaRPr>
                <a:latin typeface="Gilroy" pitchFamily="2" charset="77"/>
              </a:endParaRPr>
            </a:p>
          </p:txBody>
        </p:sp>
      </p:grpSp>
      <p:grpSp>
        <p:nvGrpSpPr>
          <p:cNvPr id="443" name="Google Shape;443;p20"/>
          <p:cNvGrpSpPr/>
          <p:nvPr/>
        </p:nvGrpSpPr>
        <p:grpSpPr>
          <a:xfrm>
            <a:off x="406400" y="1870580"/>
            <a:ext cx="279400" cy="279405"/>
            <a:chOff x="0" y="-1"/>
            <a:chExt cx="279400" cy="279404"/>
          </a:xfrm>
        </p:grpSpPr>
        <p:sp>
          <p:nvSpPr>
            <p:cNvPr id="444" name="Google Shape;444;p20"/>
            <p:cNvSpPr/>
            <p:nvPr/>
          </p:nvSpPr>
          <p:spPr>
            <a:xfrm>
              <a:off x="0" y="-1"/>
              <a:ext cx="279400" cy="279404"/>
            </a:xfrm>
            <a:prstGeom prst="ellipse">
              <a:avLst/>
            </a:pr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p:txBody>
        </p:sp>
        <p:sp>
          <p:nvSpPr>
            <p:cNvPr id="445" name="Google Shape;445;p20"/>
            <p:cNvSpPr txBox="1"/>
            <p:nvPr/>
          </p:nvSpPr>
          <p:spPr>
            <a:xfrm>
              <a:off x="76198" y="12700"/>
              <a:ext cx="127001" cy="2286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1500"/>
                <a:buFont typeface="Helvetica Neue"/>
                <a:buNone/>
              </a:pPr>
              <a:r>
                <a:rPr lang="en-US" sz="1500" b="0" i="0" u="none" strike="noStrike" cap="none">
                  <a:solidFill>
                    <a:srgbClr val="FFFFFF"/>
                  </a:solidFill>
                  <a:latin typeface="Gilroy" pitchFamily="2" charset="77"/>
                  <a:ea typeface="Helvetica Neue"/>
                  <a:cs typeface="Helvetica Neue"/>
                  <a:sym typeface="Helvetica Neue"/>
                </a:rPr>
                <a:t>2</a:t>
              </a:r>
              <a:endParaRPr>
                <a:latin typeface="Gilroy" pitchFamily="2" charset="77"/>
              </a:endParaRPr>
            </a:p>
          </p:txBody>
        </p:sp>
      </p:grpSp>
      <p:sp>
        <p:nvSpPr>
          <p:cNvPr id="446" name="Google Shape;446;p20"/>
          <p:cNvSpPr txBox="1"/>
          <p:nvPr/>
        </p:nvSpPr>
        <p:spPr>
          <a:xfrm>
            <a:off x="2671115" y="4652600"/>
            <a:ext cx="3750535" cy="290653"/>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50" dirty="0">
                <a:solidFill>
                  <a:schemeClr val="lt1"/>
                </a:solidFill>
                <a:latin typeface="Gilroy" pitchFamily="2" charset="77"/>
                <a:ea typeface="Roboto"/>
                <a:cs typeface="Roboto"/>
                <a:sym typeface="Roboto"/>
              </a:rPr>
              <a:t>These statements have not been evaluated by the Food and Drug Administration. This product is not intended to diagnose, treat, cure, or prevent any disease.</a:t>
            </a:r>
            <a:endParaRPr sz="1100" dirty="0">
              <a:solidFill>
                <a:schemeClr val="lt1"/>
              </a:solidFill>
              <a:latin typeface="Gilroy" pitchFamily="2" charset="77"/>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3" descr="Slide 16_9 - 6.jpg"/>
          <p:cNvPicPr preferRelativeResize="0"/>
          <p:nvPr/>
        </p:nvPicPr>
        <p:blipFill rotWithShape="1">
          <a:blip r:embed="rId3">
            <a:alphaModFix/>
          </a:blip>
          <a:srcRect/>
          <a:stretch/>
        </p:blipFill>
        <p:spPr>
          <a:xfrm>
            <a:off x="0" y="0"/>
            <a:ext cx="9144000" cy="5143500"/>
          </a:xfrm>
          <a:prstGeom prst="rect">
            <a:avLst/>
          </a:prstGeom>
          <a:noFill/>
          <a:ln>
            <a:noFill/>
          </a:ln>
        </p:spPr>
      </p:pic>
      <p:cxnSp>
        <p:nvCxnSpPr>
          <p:cNvPr id="79" name="Google Shape;79;p3"/>
          <p:cNvCxnSpPr/>
          <p:nvPr/>
        </p:nvCxnSpPr>
        <p:spPr>
          <a:xfrm rot="10800000" flipH="1">
            <a:off x="412750" y="1586324"/>
            <a:ext cx="8318501" cy="3370"/>
          </a:xfrm>
          <a:prstGeom prst="straightConnector1">
            <a:avLst/>
          </a:prstGeom>
          <a:noFill/>
          <a:ln w="19050" cap="flat" cmpd="sng">
            <a:solidFill>
              <a:srgbClr val="001F67"/>
            </a:solidFill>
            <a:prstDash val="solid"/>
            <a:round/>
            <a:headEnd type="none" w="sm" len="sm"/>
            <a:tailEnd type="none" w="sm" len="sm"/>
          </a:ln>
        </p:spPr>
      </p:cxnSp>
      <p:sp>
        <p:nvSpPr>
          <p:cNvPr id="80" name="Google Shape;80;p3"/>
          <p:cNvSpPr txBox="1"/>
          <p:nvPr/>
        </p:nvSpPr>
        <p:spPr>
          <a:xfrm>
            <a:off x="406400" y="406400"/>
            <a:ext cx="8121780" cy="7478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F67"/>
              </a:buClr>
              <a:buSzPts val="2700"/>
              <a:buFont typeface="Arial"/>
              <a:buNone/>
            </a:pPr>
            <a:r>
              <a:rPr lang="en-US" sz="2700" b="0" i="0" u="none" strike="noStrike" cap="none">
                <a:solidFill>
                  <a:srgbClr val="001F67"/>
                </a:solidFill>
                <a:latin typeface="Gilroy" pitchFamily="2" charset="77"/>
                <a:sym typeface="Arial"/>
              </a:rPr>
              <a:t>Omega-3 is the collective name for a group of polyunsaturated fatty acids (PUFAs)</a:t>
            </a:r>
            <a:endParaRPr sz="2700" b="0" i="0" u="none" strike="noStrike" cap="none">
              <a:solidFill>
                <a:srgbClr val="001F67"/>
              </a:solidFill>
              <a:latin typeface="Gilroy" pitchFamily="2" charset="77"/>
              <a:sym typeface="Arial"/>
            </a:endParaRPr>
          </a:p>
        </p:txBody>
      </p:sp>
      <p:sp>
        <p:nvSpPr>
          <p:cNvPr id="81" name="Google Shape;81;p3"/>
          <p:cNvSpPr txBox="1"/>
          <p:nvPr/>
        </p:nvSpPr>
        <p:spPr>
          <a:xfrm>
            <a:off x="406400" y="1219200"/>
            <a:ext cx="2797241" cy="2308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F67"/>
              </a:buClr>
              <a:buSzPts val="1500"/>
              <a:buFont typeface="Arial"/>
              <a:buNone/>
            </a:pPr>
            <a:r>
              <a:rPr lang="en-US" sz="1500" b="0" i="0" u="none" strike="noStrike" cap="none">
                <a:solidFill>
                  <a:srgbClr val="001F67"/>
                </a:solidFill>
                <a:latin typeface="Gilroy" pitchFamily="2" charset="77"/>
                <a:sym typeface="Arial"/>
              </a:rPr>
              <a:t>What do we know about them?</a:t>
            </a:r>
            <a:endParaRPr sz="1500" b="0" i="0" u="none" strike="noStrike" cap="none">
              <a:solidFill>
                <a:srgbClr val="001F67"/>
              </a:solidFill>
              <a:latin typeface="Gilroy" pitchFamily="2" charset="77"/>
              <a:sym typeface="Arial"/>
            </a:endParaRPr>
          </a:p>
        </p:txBody>
      </p:sp>
      <p:sp>
        <p:nvSpPr>
          <p:cNvPr id="82" name="Google Shape;82;p3"/>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1F67"/>
              </a:buClr>
              <a:buSzPts val="1200"/>
              <a:buFont typeface="Arial"/>
              <a:buNone/>
            </a:pPr>
            <a:r>
              <a:rPr lang="en-US" sz="1200" b="1" i="0" u="none" strike="noStrike" cap="none">
                <a:solidFill>
                  <a:srgbClr val="001F67"/>
                </a:solidFill>
                <a:latin typeface="Gilroy" pitchFamily="2" charset="77"/>
                <a:sym typeface="Arial"/>
              </a:rPr>
              <a:t>O!Mega-3 TG</a:t>
            </a:r>
            <a:endParaRPr>
              <a:latin typeface="Gilroy" pitchFamily="2" charset="77"/>
            </a:endParaRPr>
          </a:p>
        </p:txBody>
      </p:sp>
      <p:grpSp>
        <p:nvGrpSpPr>
          <p:cNvPr id="83" name="Google Shape;83;p3"/>
          <p:cNvGrpSpPr/>
          <p:nvPr/>
        </p:nvGrpSpPr>
        <p:grpSpPr>
          <a:xfrm>
            <a:off x="393699" y="1993900"/>
            <a:ext cx="6769101" cy="2667000"/>
            <a:chOff x="0" y="0"/>
            <a:chExt cx="6769100" cy="2667000"/>
          </a:xfrm>
        </p:grpSpPr>
        <p:cxnSp>
          <p:nvCxnSpPr>
            <p:cNvPr id="84" name="Google Shape;84;p3"/>
            <p:cNvCxnSpPr/>
            <p:nvPr/>
          </p:nvCxnSpPr>
          <p:spPr>
            <a:xfrm>
              <a:off x="12700" y="723900"/>
              <a:ext cx="1270000" cy="1270000"/>
            </a:xfrm>
            <a:prstGeom prst="straightConnector1">
              <a:avLst/>
            </a:prstGeom>
            <a:noFill/>
            <a:ln>
              <a:noFill/>
            </a:ln>
          </p:spPr>
        </p:cxnSp>
        <p:cxnSp>
          <p:nvCxnSpPr>
            <p:cNvPr id="85" name="Google Shape;85;p3"/>
            <p:cNvCxnSpPr/>
            <p:nvPr/>
          </p:nvCxnSpPr>
          <p:spPr>
            <a:xfrm>
              <a:off x="12700" y="1397000"/>
              <a:ext cx="1270000" cy="1270000"/>
            </a:xfrm>
            <a:prstGeom prst="straightConnector1">
              <a:avLst/>
            </a:prstGeom>
            <a:noFill/>
            <a:ln>
              <a:noFill/>
            </a:ln>
          </p:spPr>
        </p:cxnSp>
        <p:cxnSp>
          <p:nvCxnSpPr>
            <p:cNvPr id="86" name="Google Shape;86;p3"/>
            <p:cNvCxnSpPr/>
            <p:nvPr/>
          </p:nvCxnSpPr>
          <p:spPr>
            <a:xfrm>
              <a:off x="5499100" y="723900"/>
              <a:ext cx="1270000" cy="1270000"/>
            </a:xfrm>
            <a:prstGeom prst="straightConnector1">
              <a:avLst/>
            </a:prstGeom>
            <a:noFill/>
            <a:ln>
              <a:noFill/>
            </a:ln>
          </p:spPr>
        </p:cxnSp>
        <p:cxnSp>
          <p:nvCxnSpPr>
            <p:cNvPr id="87" name="Google Shape;87;p3"/>
            <p:cNvCxnSpPr/>
            <p:nvPr/>
          </p:nvCxnSpPr>
          <p:spPr>
            <a:xfrm>
              <a:off x="5499100" y="1219200"/>
              <a:ext cx="1270000" cy="1270000"/>
            </a:xfrm>
            <a:prstGeom prst="straightConnector1">
              <a:avLst/>
            </a:prstGeom>
            <a:noFill/>
            <a:ln>
              <a:noFill/>
            </a:ln>
          </p:spPr>
        </p:cxnSp>
        <p:cxnSp>
          <p:nvCxnSpPr>
            <p:cNvPr id="88" name="Google Shape;88;p3"/>
            <p:cNvCxnSpPr/>
            <p:nvPr/>
          </p:nvCxnSpPr>
          <p:spPr>
            <a:xfrm>
              <a:off x="2749550" y="723900"/>
              <a:ext cx="1270000" cy="1270000"/>
            </a:xfrm>
            <a:prstGeom prst="straightConnector1">
              <a:avLst/>
            </a:prstGeom>
            <a:noFill/>
            <a:ln>
              <a:noFill/>
            </a:ln>
          </p:spPr>
        </p:cxnSp>
        <p:cxnSp>
          <p:nvCxnSpPr>
            <p:cNvPr id="89" name="Google Shape;89;p3"/>
            <p:cNvCxnSpPr/>
            <p:nvPr/>
          </p:nvCxnSpPr>
          <p:spPr>
            <a:xfrm>
              <a:off x="2749550" y="1397000"/>
              <a:ext cx="1270000" cy="1270000"/>
            </a:xfrm>
            <a:prstGeom prst="straightConnector1">
              <a:avLst/>
            </a:prstGeom>
            <a:noFill/>
            <a:ln>
              <a:noFill/>
            </a:ln>
          </p:spPr>
        </p:cxnSp>
        <p:cxnSp>
          <p:nvCxnSpPr>
            <p:cNvPr id="90" name="Google Shape;90;p3"/>
            <p:cNvCxnSpPr/>
            <p:nvPr/>
          </p:nvCxnSpPr>
          <p:spPr>
            <a:xfrm>
              <a:off x="0" y="0"/>
              <a:ext cx="1270000" cy="1270000"/>
            </a:xfrm>
            <a:prstGeom prst="straightConnector1">
              <a:avLst/>
            </a:prstGeom>
            <a:noFill/>
            <a:ln>
              <a:noFill/>
            </a:ln>
          </p:spPr>
        </p:cxnSp>
        <p:cxnSp>
          <p:nvCxnSpPr>
            <p:cNvPr id="91" name="Google Shape;91;p3"/>
            <p:cNvCxnSpPr/>
            <p:nvPr/>
          </p:nvCxnSpPr>
          <p:spPr>
            <a:xfrm>
              <a:off x="2749550" y="0"/>
              <a:ext cx="1270000" cy="1270000"/>
            </a:xfrm>
            <a:prstGeom prst="straightConnector1">
              <a:avLst/>
            </a:prstGeom>
            <a:noFill/>
            <a:ln>
              <a:noFill/>
            </a:ln>
          </p:spPr>
        </p:cxnSp>
        <p:cxnSp>
          <p:nvCxnSpPr>
            <p:cNvPr id="92" name="Google Shape;92;p3"/>
            <p:cNvCxnSpPr/>
            <p:nvPr/>
          </p:nvCxnSpPr>
          <p:spPr>
            <a:xfrm>
              <a:off x="5499100" y="0"/>
              <a:ext cx="1270000" cy="1270000"/>
            </a:xfrm>
            <a:prstGeom prst="straightConnector1">
              <a:avLst/>
            </a:prstGeom>
            <a:noFill/>
            <a:ln>
              <a:noFill/>
            </a:ln>
          </p:spPr>
        </p:cxnSp>
      </p:grpSp>
      <p:pic>
        <p:nvPicPr>
          <p:cNvPr id="93" name="Google Shape;93;p3" descr="Безымянный-1-44.png"/>
          <p:cNvPicPr preferRelativeResize="0"/>
          <p:nvPr/>
        </p:nvPicPr>
        <p:blipFill rotWithShape="1">
          <a:blip r:embed="rId4">
            <a:alphaModFix/>
          </a:blip>
          <a:srcRect/>
          <a:stretch/>
        </p:blipFill>
        <p:spPr>
          <a:xfrm>
            <a:off x="8026400" y="4815530"/>
            <a:ext cx="787400" cy="138265"/>
          </a:xfrm>
          <a:prstGeom prst="rect">
            <a:avLst/>
          </a:prstGeom>
          <a:noFill/>
          <a:ln>
            <a:noFill/>
          </a:ln>
        </p:spPr>
      </p:pic>
      <p:sp>
        <p:nvSpPr>
          <p:cNvPr id="94" name="Google Shape;94;p3"/>
          <p:cNvSpPr txBox="1"/>
          <p:nvPr/>
        </p:nvSpPr>
        <p:spPr>
          <a:xfrm>
            <a:off x="338241" y="2020613"/>
            <a:ext cx="26040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Gilroy" pitchFamily="2" charset="77"/>
              </a:rPr>
              <a:t>01 </a:t>
            </a:r>
            <a:endParaRPr b="1" dirty="0">
              <a:latin typeface="Gilroy" pitchFamily="2" charset="77"/>
            </a:endParaRPr>
          </a:p>
          <a:p>
            <a:pPr marL="0" lvl="0" indent="0" algn="l" rtl="0">
              <a:spcBef>
                <a:spcPts val="0"/>
              </a:spcBef>
              <a:spcAft>
                <a:spcPts val="0"/>
              </a:spcAft>
              <a:buNone/>
            </a:pPr>
            <a:r>
              <a:rPr lang="en-US" dirty="0">
                <a:latin typeface="Gilroy" pitchFamily="2" charset="77"/>
              </a:rPr>
              <a:t>They enter the body </a:t>
            </a:r>
            <a:endParaRPr dirty="0">
              <a:latin typeface="Gilroy" pitchFamily="2" charset="77"/>
            </a:endParaRPr>
          </a:p>
          <a:p>
            <a:pPr marL="0" lvl="0" indent="0" algn="l" rtl="0">
              <a:spcBef>
                <a:spcPts val="0"/>
              </a:spcBef>
              <a:spcAft>
                <a:spcPts val="0"/>
              </a:spcAft>
              <a:buNone/>
            </a:pPr>
            <a:r>
              <a:rPr lang="en-US" dirty="0">
                <a:latin typeface="Gilroy" pitchFamily="2" charset="77"/>
              </a:rPr>
              <a:t>mainly through food</a:t>
            </a:r>
            <a:endParaRPr dirty="0">
              <a:latin typeface="Gilroy" pitchFamily="2" charset="77"/>
            </a:endParaRPr>
          </a:p>
          <a:p>
            <a:pPr marL="0" lvl="0" indent="0" algn="l" rtl="0">
              <a:spcBef>
                <a:spcPts val="0"/>
              </a:spcBef>
              <a:spcAft>
                <a:spcPts val="0"/>
              </a:spcAft>
              <a:buNone/>
            </a:pPr>
            <a:r>
              <a:rPr lang="en-US" dirty="0">
                <a:latin typeface="Gilroy" pitchFamily="2" charset="77"/>
              </a:rPr>
              <a:t>sources like: </a:t>
            </a:r>
            <a:br>
              <a:rPr lang="en-US" dirty="0">
                <a:latin typeface="Gilroy" pitchFamily="2" charset="77"/>
              </a:rPr>
            </a:br>
            <a:endParaRPr dirty="0">
              <a:latin typeface="Gilroy" pitchFamily="2" charset="77"/>
            </a:endParaRPr>
          </a:p>
          <a:p>
            <a:pPr marL="457200" marR="0" lvl="0" indent="-317500" algn="l" rtl="0">
              <a:lnSpc>
                <a:spcPct val="100000"/>
              </a:lnSpc>
              <a:spcBef>
                <a:spcPts val="0"/>
              </a:spcBef>
              <a:spcAft>
                <a:spcPts val="0"/>
              </a:spcAft>
              <a:buSzPts val="1400"/>
              <a:buChar char="-"/>
            </a:pPr>
            <a:r>
              <a:rPr lang="en-US" dirty="0">
                <a:latin typeface="Gilroy" pitchFamily="2" charset="77"/>
              </a:rPr>
              <a:t>Fish</a:t>
            </a:r>
            <a:endParaRPr dirty="0">
              <a:latin typeface="Gilroy" pitchFamily="2" charset="77"/>
            </a:endParaRPr>
          </a:p>
          <a:p>
            <a:pPr marL="457200" marR="0" lvl="0" indent="-317500" algn="l" rtl="0">
              <a:lnSpc>
                <a:spcPct val="100000"/>
              </a:lnSpc>
              <a:spcBef>
                <a:spcPts val="0"/>
              </a:spcBef>
              <a:spcAft>
                <a:spcPts val="0"/>
              </a:spcAft>
              <a:buSzPts val="1400"/>
              <a:buChar char="-"/>
            </a:pPr>
            <a:r>
              <a:rPr lang="en-US" dirty="0">
                <a:latin typeface="Gilroy" pitchFamily="2" charset="77"/>
              </a:rPr>
              <a:t>Vegetable and </a:t>
            </a:r>
            <a:r>
              <a:rPr lang="en-US" dirty="0">
                <a:solidFill>
                  <a:schemeClr val="dk1"/>
                </a:solidFill>
                <a:latin typeface="Gilroy" pitchFamily="2" charset="77"/>
              </a:rPr>
              <a:t>flaxseed </a:t>
            </a:r>
            <a:r>
              <a:rPr lang="en-US" dirty="0">
                <a:latin typeface="Gilroy" pitchFamily="2" charset="77"/>
              </a:rPr>
              <a:t>oils</a:t>
            </a:r>
            <a:endParaRPr dirty="0">
              <a:latin typeface="Gilroy" pitchFamily="2" charset="77"/>
            </a:endParaRPr>
          </a:p>
          <a:p>
            <a:pPr marL="457200" marR="0" lvl="0" indent="-317500" algn="l" rtl="0">
              <a:lnSpc>
                <a:spcPct val="100000"/>
              </a:lnSpc>
              <a:spcBef>
                <a:spcPts val="0"/>
              </a:spcBef>
              <a:spcAft>
                <a:spcPts val="0"/>
              </a:spcAft>
              <a:buSzPts val="1400"/>
              <a:buChar char="-"/>
            </a:pPr>
            <a:r>
              <a:rPr lang="en-US" dirty="0">
                <a:latin typeface="Gilroy" pitchFamily="2" charset="77"/>
              </a:rPr>
              <a:t>Nuts (especially walnuts), flax seeds</a:t>
            </a:r>
            <a:endParaRPr dirty="0">
              <a:latin typeface="Gilroy" pitchFamily="2" charset="77"/>
            </a:endParaRPr>
          </a:p>
          <a:p>
            <a:pPr marL="457200" marR="0" lvl="0" indent="-317500" algn="l" rtl="0">
              <a:lnSpc>
                <a:spcPct val="100000"/>
              </a:lnSpc>
              <a:spcBef>
                <a:spcPts val="0"/>
              </a:spcBef>
              <a:spcAft>
                <a:spcPts val="0"/>
              </a:spcAft>
              <a:buSzPts val="1400"/>
              <a:buChar char="-"/>
            </a:pPr>
            <a:r>
              <a:rPr lang="en-US" dirty="0">
                <a:latin typeface="Gilroy" pitchFamily="2" charset="77"/>
              </a:rPr>
              <a:t>Leafy vegetables</a:t>
            </a:r>
            <a:endParaRPr dirty="0">
              <a:latin typeface="Gilroy" pitchFamily="2" charset="77"/>
            </a:endParaRPr>
          </a:p>
        </p:txBody>
      </p:sp>
      <p:sp>
        <p:nvSpPr>
          <p:cNvPr id="95" name="Google Shape;95;p3"/>
          <p:cNvSpPr txBox="1"/>
          <p:nvPr/>
        </p:nvSpPr>
        <p:spPr>
          <a:xfrm>
            <a:off x="3079429" y="2021725"/>
            <a:ext cx="26040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Gilroy" pitchFamily="2" charset="77"/>
              </a:rPr>
              <a:t>02</a:t>
            </a:r>
            <a:endParaRPr b="1">
              <a:latin typeface="Gilroy" pitchFamily="2" charset="77"/>
            </a:endParaRPr>
          </a:p>
          <a:p>
            <a:pPr marL="0" lvl="0" indent="0" algn="l" rtl="0">
              <a:spcBef>
                <a:spcPts val="0"/>
              </a:spcBef>
              <a:spcAft>
                <a:spcPts val="0"/>
              </a:spcAft>
              <a:buNone/>
            </a:pPr>
            <a:r>
              <a:rPr lang="en-US">
                <a:latin typeface="Gilroy" pitchFamily="2" charset="77"/>
              </a:rPr>
              <a:t>Affect the condition and proper organ functions as well as systems such as: </a:t>
            </a:r>
            <a:br>
              <a:rPr lang="en-US">
                <a:latin typeface="Gilroy" pitchFamily="2" charset="77"/>
              </a:rPr>
            </a:br>
            <a:endParaRPr>
              <a:latin typeface="Gilroy" pitchFamily="2" charset="77"/>
            </a:endParaRPr>
          </a:p>
          <a:p>
            <a:pPr marL="457200" lvl="0" indent="-317500" algn="l" rtl="0">
              <a:spcBef>
                <a:spcPts val="0"/>
              </a:spcBef>
              <a:spcAft>
                <a:spcPts val="0"/>
              </a:spcAft>
              <a:buSzPts val="1400"/>
              <a:buChar char="-"/>
            </a:pPr>
            <a:r>
              <a:rPr lang="en-US">
                <a:latin typeface="Gilroy" pitchFamily="2" charset="77"/>
              </a:rPr>
              <a:t>Cardiovascular </a:t>
            </a:r>
            <a:endParaRPr>
              <a:latin typeface="Gilroy" pitchFamily="2" charset="77"/>
            </a:endParaRPr>
          </a:p>
          <a:p>
            <a:pPr marL="457200" lvl="0" indent="-317500" algn="l" rtl="0">
              <a:spcBef>
                <a:spcPts val="0"/>
              </a:spcBef>
              <a:spcAft>
                <a:spcPts val="0"/>
              </a:spcAft>
              <a:buSzPts val="1400"/>
              <a:buChar char="-"/>
            </a:pPr>
            <a:r>
              <a:rPr lang="en-US">
                <a:latin typeface="Gilroy" pitchFamily="2" charset="77"/>
              </a:rPr>
              <a:t>Immune </a:t>
            </a:r>
            <a:endParaRPr>
              <a:latin typeface="Gilroy" pitchFamily="2" charset="77"/>
            </a:endParaRPr>
          </a:p>
          <a:p>
            <a:pPr marL="457200" lvl="0" indent="-317500" algn="l" rtl="0">
              <a:spcBef>
                <a:spcPts val="0"/>
              </a:spcBef>
              <a:spcAft>
                <a:spcPts val="0"/>
              </a:spcAft>
              <a:buSzPts val="1400"/>
              <a:buChar char="-"/>
            </a:pPr>
            <a:r>
              <a:rPr lang="en-US">
                <a:latin typeface="Gilroy" pitchFamily="2" charset="77"/>
              </a:rPr>
              <a:t>Nervous</a:t>
            </a:r>
            <a:endParaRPr>
              <a:latin typeface="Gilroy" pitchFamily="2" charset="77"/>
            </a:endParaRPr>
          </a:p>
          <a:p>
            <a:pPr marL="457200" lvl="0" indent="-317500" algn="l" rtl="0">
              <a:spcBef>
                <a:spcPts val="0"/>
              </a:spcBef>
              <a:spcAft>
                <a:spcPts val="0"/>
              </a:spcAft>
              <a:buSzPts val="1400"/>
              <a:buChar char="-"/>
            </a:pPr>
            <a:r>
              <a:rPr lang="en-US">
                <a:latin typeface="Gilroy" pitchFamily="2" charset="77"/>
              </a:rPr>
              <a:t>Musculoskeletal</a:t>
            </a:r>
            <a:endParaRPr>
              <a:latin typeface="Gilroy" pitchFamily="2" charset="77"/>
            </a:endParaRPr>
          </a:p>
          <a:p>
            <a:pPr marL="457200" lvl="0" indent="-317500" algn="l" rtl="0">
              <a:spcBef>
                <a:spcPts val="0"/>
              </a:spcBef>
              <a:spcAft>
                <a:spcPts val="0"/>
              </a:spcAft>
              <a:buSzPts val="1400"/>
              <a:buChar char="-"/>
            </a:pPr>
            <a:r>
              <a:rPr lang="en-US">
                <a:latin typeface="Gilroy" pitchFamily="2" charset="77"/>
              </a:rPr>
              <a:t>Skin</a:t>
            </a:r>
            <a:endParaRPr>
              <a:latin typeface="Gilroy" pitchFamily="2" charset="77"/>
            </a:endParaRPr>
          </a:p>
        </p:txBody>
      </p:sp>
      <p:sp>
        <p:nvSpPr>
          <p:cNvPr id="96" name="Google Shape;96;p3"/>
          <p:cNvSpPr txBox="1"/>
          <p:nvPr/>
        </p:nvSpPr>
        <p:spPr>
          <a:xfrm>
            <a:off x="5992291" y="2165550"/>
            <a:ext cx="26040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Gilroy" pitchFamily="2" charset="77"/>
              </a:rPr>
              <a:t>03 </a:t>
            </a:r>
            <a:endParaRPr b="1">
              <a:latin typeface="Gilroy" pitchFamily="2" charset="77"/>
            </a:endParaRPr>
          </a:p>
          <a:p>
            <a:pPr marL="0" lvl="0" indent="0" algn="l" rtl="0">
              <a:spcBef>
                <a:spcPts val="0"/>
              </a:spcBef>
              <a:spcAft>
                <a:spcPts val="0"/>
              </a:spcAft>
              <a:buNone/>
            </a:pPr>
            <a:r>
              <a:rPr lang="en-US">
                <a:latin typeface="Gilroy" pitchFamily="2" charset="77"/>
              </a:rPr>
              <a:t>They are the healthiest of the </a:t>
            </a:r>
            <a:endParaRPr>
              <a:latin typeface="Gilroy" pitchFamily="2" charset="77"/>
            </a:endParaRPr>
          </a:p>
          <a:p>
            <a:pPr marL="0" lvl="0" indent="0" algn="l" rtl="0">
              <a:spcBef>
                <a:spcPts val="0"/>
              </a:spcBef>
              <a:spcAft>
                <a:spcPts val="0"/>
              </a:spcAft>
              <a:buNone/>
            </a:pPr>
            <a:r>
              <a:rPr lang="en-US">
                <a:latin typeface="Gilroy" pitchFamily="2" charset="77"/>
              </a:rPr>
              <a:t>fatty acids especially: </a:t>
            </a:r>
            <a:br>
              <a:rPr lang="en-US">
                <a:latin typeface="Gilroy" pitchFamily="2" charset="77"/>
              </a:rPr>
            </a:br>
            <a:endParaRPr>
              <a:latin typeface="Gilroy" pitchFamily="2" charset="77"/>
            </a:endParaRPr>
          </a:p>
          <a:p>
            <a:pPr marL="457200" lvl="0" indent="-317500" algn="l" rtl="0">
              <a:spcBef>
                <a:spcPts val="0"/>
              </a:spcBef>
              <a:spcAft>
                <a:spcPts val="0"/>
              </a:spcAft>
              <a:buSzPts val="1400"/>
              <a:buChar char="-"/>
            </a:pPr>
            <a:r>
              <a:rPr lang="en-US">
                <a:latin typeface="Gilroy" pitchFamily="2" charset="77"/>
              </a:rPr>
              <a:t>Eicosapentaenoic acid (EPA)</a:t>
            </a:r>
            <a:endParaRPr>
              <a:latin typeface="Gilroy" pitchFamily="2" charset="77"/>
            </a:endParaRPr>
          </a:p>
          <a:p>
            <a:pPr marL="457200" lvl="0" indent="-317500" algn="l" rtl="0">
              <a:spcBef>
                <a:spcPts val="0"/>
              </a:spcBef>
              <a:spcAft>
                <a:spcPts val="0"/>
              </a:spcAft>
              <a:buSzPts val="1400"/>
              <a:buChar char="-"/>
            </a:pPr>
            <a:r>
              <a:rPr lang="en-US">
                <a:latin typeface="Gilroy" pitchFamily="2" charset="77"/>
              </a:rPr>
              <a:t>Docosahexaenoic Acid (DHA) </a:t>
            </a:r>
            <a:endParaRPr>
              <a:latin typeface="Gilroy" pitchFamily="2" charset="7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21" descr="12_omega копия-восстановлено30.jpg"/>
          <p:cNvPicPr preferRelativeResize="0"/>
          <p:nvPr/>
        </p:nvPicPr>
        <p:blipFill rotWithShape="1">
          <a:blip r:embed="rId3">
            <a:alphaModFix/>
          </a:blip>
          <a:srcRect l="5161" r="5160"/>
          <a:stretch/>
        </p:blipFill>
        <p:spPr>
          <a:xfrm>
            <a:off x="0" y="0"/>
            <a:ext cx="9144000" cy="5143500"/>
          </a:xfrm>
          <a:prstGeom prst="rect">
            <a:avLst/>
          </a:prstGeom>
          <a:noFill/>
          <a:ln>
            <a:noFill/>
          </a:ln>
        </p:spPr>
      </p:pic>
      <p:sp>
        <p:nvSpPr>
          <p:cNvPr id="452" name="Google Shape;452;p21"/>
          <p:cNvSpPr txBox="1"/>
          <p:nvPr/>
        </p:nvSpPr>
        <p:spPr>
          <a:xfrm>
            <a:off x="406400" y="406400"/>
            <a:ext cx="5911200" cy="604200"/>
          </a:xfrm>
          <a:prstGeom prst="rect">
            <a:avLst/>
          </a:prstGeom>
          <a:noFill/>
          <a:ln>
            <a:noFill/>
          </a:ln>
        </p:spPr>
        <p:txBody>
          <a:bodyPr spcFirstLastPara="1" wrap="square" lIns="85675" tIns="85675" rIns="85675" bIns="85675"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Gilroy" pitchFamily="2" charset="77"/>
                <a:sym typeface="Arial"/>
              </a:rPr>
              <a:t>O!Mega-3 TG (3</a:t>
            </a:r>
            <a:r>
              <a:rPr lang="en-US" sz="2800" b="0" i="0" u="none" strike="noStrike" cap="none">
                <a:solidFill>
                  <a:srgbClr val="FFFFFF"/>
                </a:solidFill>
                <a:latin typeface="Gilroy" pitchFamily="2" charset="77"/>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0 </a:t>
            </a:r>
            <a:r>
              <a:rPr lang="en-US" sz="2800">
                <a:solidFill>
                  <a:srgbClr val="FFFFFF"/>
                </a:solidFill>
                <a:latin typeface="Gilroy" pitchFamily="2" charset="7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capsules</a:t>
            </a:r>
            <a:r>
              <a:rPr lang="en-US" sz="2800" b="0" i="0" u="none" strike="noStrike" cap="none">
                <a:solidFill>
                  <a:srgbClr val="FFFFFF"/>
                </a:solidFill>
                <a:latin typeface="Gilroy" pitchFamily="2" charset="77"/>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a:t>
            </a:r>
            <a:endParaRPr>
              <a:latin typeface="Gilroy" pitchFamily="2" charset="77"/>
            </a:endParaRPr>
          </a:p>
        </p:txBody>
      </p:sp>
      <p:sp>
        <p:nvSpPr>
          <p:cNvPr id="453" name="Google Shape;453;p21"/>
          <p:cNvSpPr txBox="1"/>
          <p:nvPr/>
        </p:nvSpPr>
        <p:spPr>
          <a:xfrm>
            <a:off x="406400" y="1634220"/>
            <a:ext cx="1521155" cy="1788856"/>
          </a:xfrm>
          <a:prstGeom prst="rect">
            <a:avLst/>
          </a:prstGeom>
          <a:noFill/>
          <a:ln>
            <a:noFill/>
          </a:ln>
        </p:spPr>
        <p:txBody>
          <a:bodyPr spcFirstLastPara="1" wrap="square" lIns="85675" tIns="85675" rIns="85675" bIns="85675"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BONUS POINTS</a:t>
            </a:r>
            <a:endParaRPr sz="1400" b="0" i="0" u="none" strike="noStrike" cap="none">
              <a:solidFill>
                <a:srgbClr val="0000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FFFF"/>
              </a:buClr>
              <a:buSzPts val="1400"/>
              <a:buFont typeface="Helvetica Neue"/>
              <a:buNone/>
            </a:pPr>
            <a:endParaRPr sz="1400" b="0" i="0" u="none" strike="noStrike" cap="none">
              <a:solidFill>
                <a:srgbClr val="0000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FFFF"/>
              </a:buClr>
              <a:buSzPts val="1400"/>
              <a:buFont typeface="Helvetica Neue"/>
              <a:buNone/>
            </a:pPr>
            <a:endParaRPr sz="1400" b="0" i="0" u="none" strike="noStrike" cap="none">
              <a:solidFill>
                <a:srgbClr val="0000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CLUB PRICE</a:t>
            </a:r>
            <a:endParaRPr sz="1400" b="0" i="0" u="none" strike="noStrike" cap="none">
              <a:solidFill>
                <a:srgbClr val="0000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FFFF"/>
              </a:buClr>
              <a:buSzPts val="1400"/>
              <a:buFont typeface="Helvetica Neue"/>
              <a:buNone/>
            </a:pPr>
            <a:endParaRPr sz="1400" b="0" i="0" u="none" strike="noStrike" cap="none">
              <a:solidFill>
                <a:srgbClr val="0000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FFFF"/>
              </a:buClr>
              <a:buSzPts val="1400"/>
              <a:buFont typeface="Helvetica Neue"/>
              <a:buNone/>
            </a:pPr>
            <a:endParaRPr sz="1400" b="0" i="0" u="none" strike="noStrike" cap="none">
              <a:solidFill>
                <a:srgbClr val="0000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RETAIL PRICE</a:t>
            </a:r>
            <a:endParaRPr sz="1400" b="0" i="0" u="none" strike="noStrike" cap="none">
              <a:solidFill>
                <a:srgbClr val="000000"/>
              </a:solidFill>
              <a:latin typeface="Gilroy" pitchFamily="2" charset="77"/>
              <a:ea typeface="Helvetica Neue"/>
              <a:cs typeface="Helvetica Neue"/>
              <a:sym typeface="Helvetica Neue"/>
            </a:endParaRPr>
          </a:p>
        </p:txBody>
      </p:sp>
      <p:sp>
        <p:nvSpPr>
          <p:cNvPr id="454" name="Google Shape;454;p21"/>
          <p:cNvSpPr txBox="1"/>
          <p:nvPr/>
        </p:nvSpPr>
        <p:spPr>
          <a:xfrm>
            <a:off x="2888426" y="2955025"/>
            <a:ext cx="904200" cy="403800"/>
          </a:xfrm>
          <a:prstGeom prst="rect">
            <a:avLst/>
          </a:prstGeom>
          <a:noFill/>
          <a:ln>
            <a:noFill/>
          </a:ln>
        </p:spPr>
        <p:txBody>
          <a:bodyPr spcFirstLastPara="1" wrap="square" lIns="85675" tIns="85675" rIns="85675" bIns="85675"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$15.00</a:t>
            </a:r>
            <a:endParaRPr sz="1500" b="0" i="0" u="none" strike="noStrike" cap="none">
              <a:solidFill>
                <a:srgbClr val="FFFFFF"/>
              </a:solidFill>
              <a:latin typeface="Gilroy" pitchFamily="2" charset="77"/>
              <a:sym typeface="Arial"/>
            </a:endParaRPr>
          </a:p>
        </p:txBody>
      </p:sp>
      <p:sp>
        <p:nvSpPr>
          <p:cNvPr id="455" name="Google Shape;455;p21"/>
          <p:cNvSpPr txBox="1"/>
          <p:nvPr/>
        </p:nvSpPr>
        <p:spPr>
          <a:xfrm>
            <a:off x="2888426" y="2294400"/>
            <a:ext cx="904200" cy="403800"/>
          </a:xfrm>
          <a:prstGeom prst="rect">
            <a:avLst/>
          </a:prstGeom>
          <a:noFill/>
          <a:ln>
            <a:noFill/>
          </a:ln>
        </p:spPr>
        <p:txBody>
          <a:bodyPr spcFirstLastPara="1" wrap="square" lIns="85675" tIns="85675" rIns="85675" bIns="85675"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$12.00</a:t>
            </a:r>
            <a:endParaRPr sz="1500" b="0" i="0" u="none" strike="noStrike" cap="none">
              <a:solidFill>
                <a:srgbClr val="FFFFFF"/>
              </a:solidFill>
              <a:latin typeface="Gilroy" pitchFamily="2" charset="77"/>
              <a:sym typeface="Arial"/>
            </a:endParaRPr>
          </a:p>
        </p:txBody>
      </p:sp>
      <p:sp>
        <p:nvSpPr>
          <p:cNvPr id="456" name="Google Shape;456;p21"/>
          <p:cNvSpPr txBox="1"/>
          <p:nvPr/>
        </p:nvSpPr>
        <p:spPr>
          <a:xfrm>
            <a:off x="508000" y="939800"/>
            <a:ext cx="10506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2194</a:t>
            </a:r>
            <a:endParaRPr>
              <a:latin typeface="Gilroy" pitchFamily="2" charset="77"/>
            </a:endParaRPr>
          </a:p>
        </p:txBody>
      </p:sp>
      <p:sp>
        <p:nvSpPr>
          <p:cNvPr id="457" name="Google Shape;457;p21"/>
          <p:cNvSpPr/>
          <p:nvPr/>
        </p:nvSpPr>
        <p:spPr>
          <a:xfrm>
            <a:off x="3070879" y="1583928"/>
            <a:ext cx="495303" cy="495303"/>
          </a:xfrm>
          <a:prstGeom prst="ellipse">
            <a:avLst/>
          </a:prstGeom>
          <a:noFill/>
          <a:ln w="12700" cap="flat" cmpd="sng">
            <a:solidFill>
              <a:srgbClr val="3469C2"/>
            </a:solidFill>
            <a:prstDash val="solid"/>
            <a:miter lim="400000"/>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00063"/>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p:txBody>
      </p:sp>
      <p:sp>
        <p:nvSpPr>
          <p:cNvPr id="458" name="Google Shape;458;p21"/>
          <p:cNvSpPr txBox="1"/>
          <p:nvPr/>
        </p:nvSpPr>
        <p:spPr>
          <a:xfrm>
            <a:off x="3205250" y="1732750"/>
            <a:ext cx="7341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7,5</a:t>
            </a:r>
            <a:endParaRPr>
              <a:latin typeface="Gilroy" pitchFamily="2" charset="77"/>
            </a:endParaRPr>
          </a:p>
        </p:txBody>
      </p:sp>
      <p:grpSp>
        <p:nvGrpSpPr>
          <p:cNvPr id="459" name="Google Shape;459;p21"/>
          <p:cNvGrpSpPr/>
          <p:nvPr/>
        </p:nvGrpSpPr>
        <p:grpSpPr>
          <a:xfrm>
            <a:off x="406399" y="4795520"/>
            <a:ext cx="8407401" cy="158276"/>
            <a:chOff x="0" y="0"/>
            <a:chExt cx="8407400" cy="158275"/>
          </a:xfrm>
        </p:grpSpPr>
        <p:sp>
          <p:nvSpPr>
            <p:cNvPr id="460" name="Google Shape;460;p21"/>
            <p:cNvSpPr txBox="1"/>
            <p:nvPr/>
          </p:nvSpPr>
          <p:spPr>
            <a:xfrm>
              <a:off x="0" y="0"/>
              <a:ext cx="971144" cy="147732"/>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1F67"/>
                </a:buClr>
                <a:buSzPts val="1200"/>
                <a:buFont typeface="Arial"/>
                <a:buNone/>
              </a:pPr>
              <a:r>
                <a:rPr lang="en-US" sz="1200" b="1" i="0" u="none" strike="noStrike" cap="none">
                  <a:solidFill>
                    <a:srgbClr val="001F67"/>
                  </a:solidFill>
                  <a:latin typeface="Gilroy" pitchFamily="2" charset="77"/>
                  <a:sym typeface="Arial"/>
                </a:rPr>
                <a:t>O!Mega-3 TG</a:t>
              </a:r>
              <a:endParaRPr>
                <a:latin typeface="Gilroy" pitchFamily="2" charset="77"/>
              </a:endParaRPr>
            </a:p>
          </p:txBody>
        </p:sp>
        <p:pic>
          <p:nvPicPr>
            <p:cNvPr id="461" name="Google Shape;461;p21" descr="Безымянный-1-44.png"/>
            <p:cNvPicPr preferRelativeResize="0"/>
            <p:nvPr/>
          </p:nvPicPr>
          <p:blipFill rotWithShape="1">
            <a:blip r:embed="rId4">
              <a:alphaModFix/>
            </a:blip>
            <a:srcRect/>
            <a:stretch/>
          </p:blipFill>
          <p:spPr>
            <a:xfrm>
              <a:off x="7620000" y="20010"/>
              <a:ext cx="787400" cy="138265"/>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22" descr="12_omega копия-восстановлено.jpg"/>
          <p:cNvPicPr preferRelativeResize="0"/>
          <p:nvPr/>
        </p:nvPicPr>
        <p:blipFill rotWithShape="1">
          <a:blip r:embed="rId3">
            <a:alphaModFix/>
          </a:blip>
          <a:srcRect l="5161" r="5160"/>
          <a:stretch/>
        </p:blipFill>
        <p:spPr>
          <a:xfrm>
            <a:off x="0" y="0"/>
            <a:ext cx="9144000" cy="5143500"/>
          </a:xfrm>
          <a:prstGeom prst="rect">
            <a:avLst/>
          </a:prstGeom>
          <a:noFill/>
          <a:ln>
            <a:noFill/>
          </a:ln>
        </p:spPr>
      </p:pic>
      <p:sp>
        <p:nvSpPr>
          <p:cNvPr id="467" name="Google Shape;467;p22"/>
          <p:cNvSpPr txBox="1"/>
          <p:nvPr/>
        </p:nvSpPr>
        <p:spPr>
          <a:xfrm>
            <a:off x="406400" y="406400"/>
            <a:ext cx="5796900" cy="604200"/>
          </a:xfrm>
          <a:prstGeom prst="rect">
            <a:avLst/>
          </a:prstGeom>
          <a:noFill/>
          <a:ln>
            <a:noFill/>
          </a:ln>
        </p:spPr>
        <p:txBody>
          <a:bodyPr spcFirstLastPara="1" wrap="square" lIns="85675" tIns="85675" rIns="85675" bIns="85675"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Gilroy" pitchFamily="2" charset="77"/>
                <a:sym typeface="Arial"/>
              </a:rPr>
              <a:t>O!Mega-3 TG (</a:t>
            </a:r>
            <a:r>
              <a:rPr lang="en-US" sz="2800" b="0" i="0" u="none" strike="noStrike" cap="none">
                <a:solidFill>
                  <a:srgbClr val="FFFFFF"/>
                </a:solidFill>
                <a:latin typeface="Gilroy" pitchFamily="2" charset="77"/>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90 </a:t>
            </a:r>
            <a:r>
              <a:rPr lang="en-US" sz="2800">
                <a:solidFill>
                  <a:srgbClr val="FFFFFF"/>
                </a:solidFill>
                <a:latin typeface="Gilroy" pitchFamily="2" charset="7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capsules</a:t>
            </a:r>
            <a:r>
              <a:rPr lang="en-US" sz="2800" b="0" i="0" u="none" strike="noStrike" cap="none">
                <a:solidFill>
                  <a:srgbClr val="FFFFFF"/>
                </a:solidFill>
                <a:latin typeface="Gilroy" pitchFamily="2" charset="77"/>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a:t>
            </a:r>
            <a:endParaRPr>
              <a:latin typeface="Gilroy" pitchFamily="2" charset="77"/>
            </a:endParaRPr>
          </a:p>
        </p:txBody>
      </p:sp>
      <p:sp>
        <p:nvSpPr>
          <p:cNvPr id="468" name="Google Shape;468;p22"/>
          <p:cNvSpPr txBox="1"/>
          <p:nvPr/>
        </p:nvSpPr>
        <p:spPr>
          <a:xfrm>
            <a:off x="406400" y="1634220"/>
            <a:ext cx="1521155" cy="1788856"/>
          </a:xfrm>
          <a:prstGeom prst="rect">
            <a:avLst/>
          </a:prstGeom>
          <a:noFill/>
          <a:ln>
            <a:noFill/>
          </a:ln>
        </p:spPr>
        <p:txBody>
          <a:bodyPr spcFirstLastPara="1" wrap="square" lIns="85675" tIns="85675" rIns="85675" bIns="85675"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BONUS POINTS</a:t>
            </a:r>
            <a:endParaRPr sz="1400" b="0" i="0" u="none" strike="noStrike" cap="none">
              <a:solidFill>
                <a:srgbClr val="0000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FFFF"/>
              </a:buClr>
              <a:buSzPts val="1400"/>
              <a:buFont typeface="Helvetica Neue"/>
              <a:buNone/>
            </a:pPr>
            <a:endParaRPr sz="1400" b="0" i="0" u="none" strike="noStrike" cap="none">
              <a:solidFill>
                <a:srgbClr val="0000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FFFF"/>
              </a:buClr>
              <a:buSzPts val="1400"/>
              <a:buFont typeface="Helvetica Neue"/>
              <a:buNone/>
            </a:pPr>
            <a:endParaRPr sz="1400" b="0" i="0" u="none" strike="noStrike" cap="none">
              <a:solidFill>
                <a:srgbClr val="0000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CLUB PRICE</a:t>
            </a:r>
            <a:endParaRPr sz="1400" b="0" i="0" u="none" strike="noStrike" cap="none">
              <a:solidFill>
                <a:srgbClr val="0000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FFFF"/>
              </a:buClr>
              <a:buSzPts val="1400"/>
              <a:buFont typeface="Helvetica Neue"/>
              <a:buNone/>
            </a:pPr>
            <a:endParaRPr sz="1400" b="0" i="0" u="none" strike="noStrike" cap="none">
              <a:solidFill>
                <a:srgbClr val="0000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FFFF"/>
              </a:buClr>
              <a:buSzPts val="1400"/>
              <a:buFont typeface="Helvetica Neue"/>
              <a:buNone/>
            </a:pPr>
            <a:endParaRPr sz="1400" b="0" i="0" u="none" strike="noStrike" cap="none">
              <a:solidFill>
                <a:srgbClr val="000000"/>
              </a:solidFill>
              <a:latin typeface="Gilroy" pitchFamily="2" charset="77"/>
              <a:ea typeface="Helvetica Neue"/>
              <a:cs typeface="Helvetica Neue"/>
              <a:sym typeface="Helvetica Neue"/>
            </a:endParaRPr>
          </a:p>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RETAIL PRICE</a:t>
            </a:r>
            <a:endParaRPr sz="1400" b="0" i="0" u="none" strike="noStrike" cap="none">
              <a:solidFill>
                <a:srgbClr val="000000"/>
              </a:solidFill>
              <a:latin typeface="Gilroy" pitchFamily="2" charset="77"/>
              <a:ea typeface="Helvetica Neue"/>
              <a:cs typeface="Helvetica Neue"/>
              <a:sym typeface="Helvetica Neue"/>
            </a:endParaRPr>
          </a:p>
        </p:txBody>
      </p:sp>
      <p:sp>
        <p:nvSpPr>
          <p:cNvPr id="469" name="Google Shape;469;p22"/>
          <p:cNvSpPr txBox="1"/>
          <p:nvPr/>
        </p:nvSpPr>
        <p:spPr>
          <a:xfrm>
            <a:off x="2888426" y="2955025"/>
            <a:ext cx="904200" cy="403800"/>
          </a:xfrm>
          <a:prstGeom prst="rect">
            <a:avLst/>
          </a:prstGeom>
          <a:noFill/>
          <a:ln>
            <a:noFill/>
          </a:ln>
        </p:spPr>
        <p:txBody>
          <a:bodyPr spcFirstLastPara="1" wrap="square" lIns="85675" tIns="85675" rIns="85675" bIns="85675"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$37.50</a:t>
            </a:r>
            <a:endParaRPr sz="1500" b="0" i="0" u="none" strike="noStrike" cap="none">
              <a:solidFill>
                <a:srgbClr val="FFFFFF"/>
              </a:solidFill>
              <a:latin typeface="Gilroy" pitchFamily="2" charset="77"/>
              <a:sym typeface="Arial"/>
            </a:endParaRPr>
          </a:p>
        </p:txBody>
      </p:sp>
      <p:sp>
        <p:nvSpPr>
          <p:cNvPr id="470" name="Google Shape;470;p22"/>
          <p:cNvSpPr txBox="1"/>
          <p:nvPr/>
        </p:nvSpPr>
        <p:spPr>
          <a:xfrm>
            <a:off x="2888422" y="2294408"/>
            <a:ext cx="791789" cy="403862"/>
          </a:xfrm>
          <a:prstGeom prst="rect">
            <a:avLst/>
          </a:prstGeom>
          <a:noFill/>
          <a:ln>
            <a:noFill/>
          </a:ln>
        </p:spPr>
        <p:txBody>
          <a:bodyPr spcFirstLastPara="1" wrap="square" lIns="85675" tIns="85675" rIns="85675" bIns="85675"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$30.00</a:t>
            </a:r>
            <a:endParaRPr sz="1500" b="0" i="0" u="none" strike="noStrike" cap="none">
              <a:solidFill>
                <a:srgbClr val="FFFFFF"/>
              </a:solidFill>
              <a:latin typeface="Gilroy" pitchFamily="2" charset="77"/>
              <a:sym typeface="Arial"/>
            </a:endParaRPr>
          </a:p>
        </p:txBody>
      </p:sp>
      <p:sp>
        <p:nvSpPr>
          <p:cNvPr id="471" name="Google Shape;471;p22"/>
          <p:cNvSpPr/>
          <p:nvPr/>
        </p:nvSpPr>
        <p:spPr>
          <a:xfrm>
            <a:off x="3070879" y="1583928"/>
            <a:ext cx="495303" cy="495303"/>
          </a:xfrm>
          <a:prstGeom prst="ellipse">
            <a:avLst/>
          </a:prstGeom>
          <a:noFill/>
          <a:ln w="12700" cap="flat" cmpd="sng">
            <a:solidFill>
              <a:srgbClr val="3469C2"/>
            </a:solidFill>
            <a:prstDash val="solid"/>
            <a:miter lim="400000"/>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00063"/>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p:txBody>
      </p:sp>
      <p:sp>
        <p:nvSpPr>
          <p:cNvPr id="472" name="Google Shape;472;p22"/>
          <p:cNvSpPr txBox="1"/>
          <p:nvPr/>
        </p:nvSpPr>
        <p:spPr>
          <a:xfrm>
            <a:off x="508000" y="939800"/>
            <a:ext cx="6453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2191</a:t>
            </a:r>
            <a:endParaRPr>
              <a:latin typeface="Gilroy" pitchFamily="2" charset="77"/>
            </a:endParaRPr>
          </a:p>
        </p:txBody>
      </p:sp>
      <p:sp>
        <p:nvSpPr>
          <p:cNvPr id="473" name="Google Shape;473;p22"/>
          <p:cNvSpPr txBox="1"/>
          <p:nvPr/>
        </p:nvSpPr>
        <p:spPr>
          <a:xfrm>
            <a:off x="3152334" y="1732750"/>
            <a:ext cx="5781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19,0</a:t>
            </a:r>
            <a:endParaRPr>
              <a:latin typeface="Gilroy" pitchFamily="2" charset="77"/>
            </a:endParaRPr>
          </a:p>
        </p:txBody>
      </p:sp>
      <p:sp>
        <p:nvSpPr>
          <p:cNvPr id="474" name="Google Shape;474;p22"/>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1F67"/>
              </a:buClr>
              <a:buSzPts val="1200"/>
              <a:buFont typeface="Arial"/>
              <a:buNone/>
            </a:pPr>
            <a:r>
              <a:rPr lang="en-US" sz="1200" b="1" i="0" u="none" strike="noStrike" cap="none">
                <a:solidFill>
                  <a:srgbClr val="001F67"/>
                </a:solidFill>
                <a:latin typeface="Gilroy" pitchFamily="2" charset="77"/>
                <a:sym typeface="Arial"/>
              </a:rPr>
              <a:t>O!Mega-3 TG</a:t>
            </a:r>
            <a:endParaRPr>
              <a:latin typeface="Gilroy" pitchFamily="2" charset="77"/>
            </a:endParaRPr>
          </a:p>
        </p:txBody>
      </p:sp>
      <p:pic>
        <p:nvPicPr>
          <p:cNvPr id="475" name="Google Shape;475;p22" descr="Безымянный-1-44.png"/>
          <p:cNvPicPr preferRelativeResize="0"/>
          <p:nvPr/>
        </p:nvPicPr>
        <p:blipFill rotWithShape="1">
          <a:blip r:embed="rId4">
            <a:alphaModFix/>
          </a:blip>
          <a:srcRect/>
          <a:stretch/>
        </p:blipFill>
        <p:spPr>
          <a:xfrm>
            <a:off x="8026400" y="4815530"/>
            <a:ext cx="787400" cy="13826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g20c3e3de0d0_0_10" descr="Безымянный-1_Монтажная область 1 копия.png"/>
          <p:cNvPicPr preferRelativeResize="0"/>
          <p:nvPr/>
        </p:nvPicPr>
        <p:blipFill rotWithShape="1">
          <a:blip r:embed="rId3">
            <a:alphaModFix/>
          </a:blip>
          <a:srcRect b="10"/>
          <a:stretch/>
        </p:blipFill>
        <p:spPr>
          <a:xfrm>
            <a:off x="0" y="-1"/>
            <a:ext cx="9143999" cy="5143503"/>
          </a:xfrm>
          <a:prstGeom prst="rect">
            <a:avLst/>
          </a:prstGeom>
          <a:noFill/>
          <a:ln>
            <a:noFill/>
          </a:ln>
        </p:spPr>
      </p:pic>
      <p:sp>
        <p:nvSpPr>
          <p:cNvPr id="481" name="Google Shape;481;g20c3e3de0d0_0_10"/>
          <p:cNvSpPr txBox="1"/>
          <p:nvPr/>
        </p:nvSpPr>
        <p:spPr>
          <a:xfrm>
            <a:off x="406398" y="406400"/>
            <a:ext cx="8420700" cy="7482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chemeClr val="dk1"/>
              </a:buClr>
              <a:buSzPts val="1100"/>
              <a:buFont typeface="Arial"/>
              <a:buNone/>
            </a:pPr>
            <a:r>
              <a:rPr lang="en-US" sz="2700">
                <a:solidFill>
                  <a:schemeClr val="lt1"/>
                </a:solidFill>
                <a:latin typeface="Gilroy" pitchFamily="2" charset="77"/>
              </a:rPr>
              <a:t>Omega 3/60 VS. </a:t>
            </a:r>
            <a:r>
              <a:rPr lang="en-US" sz="2700">
                <a:solidFill>
                  <a:srgbClr val="FFFFFF"/>
                </a:solidFill>
                <a:latin typeface="Gilroy" pitchFamily="2" charset="77"/>
              </a:rPr>
              <a:t>O!Mega-3 TG</a:t>
            </a:r>
            <a:endParaRPr sz="2700">
              <a:solidFill>
                <a:srgbClr val="FFFFFF"/>
              </a:solidFill>
              <a:latin typeface="Gilroy" pitchFamily="2" charset="77"/>
            </a:endParaRPr>
          </a:p>
          <a:p>
            <a:pPr marL="0" marR="0" lvl="0" indent="0" algn="ctr" rtl="0">
              <a:lnSpc>
                <a:spcPct val="90000"/>
              </a:lnSpc>
              <a:spcBef>
                <a:spcPts val="0"/>
              </a:spcBef>
              <a:spcAft>
                <a:spcPts val="0"/>
              </a:spcAft>
              <a:buClr>
                <a:srgbClr val="FFFFFF"/>
              </a:buClr>
              <a:buSzPts val="2700"/>
              <a:buFont typeface="Arial"/>
              <a:buNone/>
            </a:pPr>
            <a:endParaRPr sz="2700">
              <a:solidFill>
                <a:srgbClr val="FFFFFF"/>
              </a:solidFill>
              <a:latin typeface="Gilroy" pitchFamily="2" charset="77"/>
            </a:endParaRPr>
          </a:p>
        </p:txBody>
      </p:sp>
      <p:graphicFrame>
        <p:nvGraphicFramePr>
          <p:cNvPr id="482" name="Google Shape;482;g20c3e3de0d0_0_10"/>
          <p:cNvGraphicFramePr/>
          <p:nvPr/>
        </p:nvGraphicFramePr>
        <p:xfrm>
          <a:off x="411941" y="1092200"/>
          <a:ext cx="8409525" cy="3559993"/>
        </p:xfrm>
        <a:graphic>
          <a:graphicData uri="http://schemas.openxmlformats.org/drawingml/2006/table">
            <a:tbl>
              <a:tblPr firstRow="1" firstCol="1" bandRow="1">
                <a:noFill/>
                <a:tableStyleId>{BA94FAB3-BC3F-4F5C-A470-B805FDBEBBA9}</a:tableStyleId>
              </a:tblPr>
              <a:tblGrid>
                <a:gridCol w="2803175">
                  <a:extLst>
                    <a:ext uri="{9D8B030D-6E8A-4147-A177-3AD203B41FA5}">
                      <a16:colId xmlns:a16="http://schemas.microsoft.com/office/drawing/2014/main" val="20000"/>
                    </a:ext>
                  </a:extLst>
                </a:gridCol>
                <a:gridCol w="2803175">
                  <a:extLst>
                    <a:ext uri="{9D8B030D-6E8A-4147-A177-3AD203B41FA5}">
                      <a16:colId xmlns:a16="http://schemas.microsoft.com/office/drawing/2014/main" val="20001"/>
                    </a:ext>
                  </a:extLst>
                </a:gridCol>
                <a:gridCol w="2803175">
                  <a:extLst>
                    <a:ext uri="{9D8B030D-6E8A-4147-A177-3AD203B41FA5}">
                      <a16:colId xmlns:a16="http://schemas.microsoft.com/office/drawing/2014/main" val="20002"/>
                    </a:ext>
                  </a:extLst>
                </a:gridCol>
              </a:tblGrid>
              <a:tr h="410100">
                <a:tc>
                  <a:txBody>
                    <a:bodyPr/>
                    <a:lstStyle/>
                    <a:p>
                      <a:pPr marL="0" marR="0" lvl="0" indent="0" algn="r" rtl="0">
                        <a:lnSpc>
                          <a:spcPct val="100000"/>
                        </a:lnSpc>
                        <a:spcBef>
                          <a:spcPts val="0"/>
                        </a:spcBef>
                        <a:spcAft>
                          <a:spcPts val="0"/>
                        </a:spcAft>
                        <a:buClr>
                          <a:schemeClr val="dk1"/>
                        </a:buClr>
                        <a:buSzPts val="1000"/>
                        <a:buFont typeface="Arial"/>
                        <a:buNone/>
                      </a:pPr>
                      <a:endParaRPr sz="1000" u="none" strike="noStrike" cap="none">
                        <a:solidFill>
                          <a:schemeClr val="lt1"/>
                        </a:solidFill>
                      </a:endParaRPr>
                    </a:p>
                  </a:txBody>
                  <a:tcPr marL="0" marR="0" marT="0" marB="0">
                    <a:lnL w="127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1561">
                        <a:alpha val="0"/>
                      </a:srgbClr>
                    </a:solidFill>
                  </a:tcPr>
                </a:tc>
                <a:tc>
                  <a:txBody>
                    <a:bodyPr/>
                    <a:lstStyle/>
                    <a:p>
                      <a:pPr marL="0" marR="0" lvl="0" indent="0" algn="l" rtl="0">
                        <a:lnSpc>
                          <a:spcPct val="100000"/>
                        </a:lnSpc>
                        <a:spcBef>
                          <a:spcPts val="0"/>
                        </a:spcBef>
                        <a:spcAft>
                          <a:spcPts val="0"/>
                        </a:spcAft>
                        <a:buClr>
                          <a:srgbClr val="FEE6AF"/>
                        </a:buClr>
                        <a:buSzPts val="1400"/>
                        <a:buFont typeface="Arial"/>
                        <a:buNone/>
                      </a:pPr>
                      <a:r>
                        <a:rPr lang="en-US" sz="1400" b="1" u="none" strike="noStrike" cap="none">
                          <a:solidFill>
                            <a:schemeClr val="lt1"/>
                          </a:solidFill>
                          <a:latin typeface="Arial"/>
                          <a:ea typeface="Arial"/>
                          <a:cs typeface="Arial"/>
                          <a:sym typeface="Arial"/>
                        </a:rPr>
                        <a:t>O!Mega-3 TG</a:t>
                      </a:r>
                      <a:endParaRPr>
                        <a:solidFill>
                          <a:schemeClr val="lt1"/>
                        </a:solidFill>
                      </a:endParaRPr>
                    </a:p>
                  </a:txBody>
                  <a:tcPr marL="101600" marR="101600" marT="101600" marB="1016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1561">
                        <a:alpha val="0"/>
                      </a:srgbClr>
                    </a:solidFill>
                  </a:tcPr>
                </a:tc>
                <a:tc>
                  <a:txBody>
                    <a:bodyPr/>
                    <a:lstStyle/>
                    <a:p>
                      <a:pPr marL="0" marR="0" lvl="0" indent="0" algn="ctr" rtl="0">
                        <a:lnSpc>
                          <a:spcPct val="115000"/>
                        </a:lnSpc>
                        <a:spcBef>
                          <a:spcPts val="0"/>
                        </a:spcBef>
                        <a:spcAft>
                          <a:spcPts val="0"/>
                        </a:spcAft>
                        <a:buClr>
                          <a:srgbClr val="FEE6AF"/>
                        </a:buClr>
                        <a:buSzPts val="1400"/>
                        <a:buFont typeface="Arial"/>
                        <a:buNone/>
                      </a:pPr>
                      <a:r>
                        <a:rPr lang="en-US" sz="1400" u="none" strike="noStrike" cap="none">
                          <a:solidFill>
                            <a:schemeClr val="lt1"/>
                          </a:solidFill>
                          <a:latin typeface="Arial"/>
                          <a:ea typeface="Arial"/>
                          <a:cs typeface="Arial"/>
                          <a:sym typeface="Arial"/>
                        </a:rPr>
                        <a:t>Omega 3/60</a:t>
                      </a:r>
                      <a:endParaRPr>
                        <a:solidFill>
                          <a:schemeClr val="lt1"/>
                        </a:solidFill>
                      </a:endParaRPr>
                    </a:p>
                  </a:txBody>
                  <a:tcPr marL="101600" marR="101600" marT="101600" marB="101600">
                    <a:lnL w="9525"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1561">
                        <a:alpha val="0"/>
                      </a:srgbClr>
                    </a:solidFill>
                  </a:tcPr>
                </a:tc>
                <a:extLst>
                  <a:ext uri="{0D108BD9-81ED-4DB2-BD59-A6C34878D82A}">
                    <a16:rowId xmlns:a16="http://schemas.microsoft.com/office/drawing/2014/main" val="10000"/>
                  </a:ext>
                </a:extLst>
              </a:tr>
              <a:tr h="1370100">
                <a:tc>
                  <a:txBody>
                    <a:bodyPr/>
                    <a:lstStyle/>
                    <a:p>
                      <a:pPr marL="25400" marR="0" lvl="0" indent="-25400" algn="l" rtl="0">
                        <a:lnSpc>
                          <a:spcPct val="115000"/>
                        </a:lnSpc>
                        <a:spcBef>
                          <a:spcPts val="0"/>
                        </a:spcBef>
                        <a:spcAft>
                          <a:spcPts val="0"/>
                        </a:spcAft>
                        <a:buClr>
                          <a:schemeClr val="dk1"/>
                        </a:buClr>
                        <a:buSzPts val="1100"/>
                        <a:buFont typeface="Arial"/>
                        <a:buNone/>
                      </a:pPr>
                      <a:r>
                        <a:rPr lang="en-US" sz="1300" b="0">
                          <a:solidFill>
                            <a:schemeClr val="lt1"/>
                          </a:solidFill>
                        </a:rPr>
                        <a:t>Omega-3 PUFA concentration</a:t>
                      </a:r>
                      <a:endParaRPr sz="1300" b="0">
                        <a:solidFill>
                          <a:schemeClr val="lt1"/>
                        </a:solidFill>
                      </a:endParaRPr>
                    </a:p>
                    <a:p>
                      <a:pPr marL="25400" marR="0" lvl="0" indent="-25400" algn="l" rtl="0">
                        <a:lnSpc>
                          <a:spcPct val="115000"/>
                        </a:lnSpc>
                        <a:spcBef>
                          <a:spcPts val="0"/>
                        </a:spcBef>
                        <a:spcAft>
                          <a:spcPts val="0"/>
                        </a:spcAft>
                        <a:buClr>
                          <a:schemeClr val="dk1"/>
                        </a:buClr>
                        <a:buSzPts val="1100"/>
                        <a:buFont typeface="Arial"/>
                        <a:buNone/>
                      </a:pPr>
                      <a:endParaRPr sz="1300" b="0">
                        <a:solidFill>
                          <a:schemeClr val="lt1"/>
                        </a:solidFill>
                      </a:endParaRPr>
                    </a:p>
                    <a:p>
                      <a:pPr marL="0" marR="0" lvl="0" indent="0" algn="l" rtl="0">
                        <a:lnSpc>
                          <a:spcPct val="115000"/>
                        </a:lnSpc>
                        <a:spcBef>
                          <a:spcPts val="0"/>
                        </a:spcBef>
                        <a:spcAft>
                          <a:spcPts val="0"/>
                        </a:spcAft>
                        <a:buClr>
                          <a:srgbClr val="FEE6AF"/>
                        </a:buClr>
                        <a:buSzPts val="1300"/>
                        <a:buFont typeface="Arial"/>
                        <a:buNone/>
                      </a:pPr>
                      <a:endParaRPr sz="1300" b="0">
                        <a:solidFill>
                          <a:schemeClr val="lt1"/>
                        </a:solidFill>
                      </a:endParaRPr>
                    </a:p>
                  </a:txBody>
                  <a:tcPr marL="101600" marR="101600" marT="101600" marB="101600">
                    <a:lnL w="127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1561">
                        <a:alpha val="0"/>
                      </a:srgbClr>
                    </a:solidFill>
                  </a:tcPr>
                </a:tc>
                <a:tc>
                  <a:txBody>
                    <a:bodyPr/>
                    <a:lstStyle/>
                    <a:p>
                      <a:pPr marL="0" marR="0" lvl="0" indent="0" algn="l" rtl="0">
                        <a:lnSpc>
                          <a:spcPct val="115000"/>
                        </a:lnSpc>
                        <a:spcBef>
                          <a:spcPts val="0"/>
                        </a:spcBef>
                        <a:spcAft>
                          <a:spcPts val="0"/>
                        </a:spcAft>
                        <a:buNone/>
                      </a:pPr>
                      <a:r>
                        <a:rPr lang="en-US" sz="1200">
                          <a:solidFill>
                            <a:schemeClr val="lt1"/>
                          </a:solidFill>
                        </a:rPr>
                        <a:t>Total omega-3 PUFAs: 650 mg</a:t>
                      </a:r>
                      <a:br>
                        <a:rPr lang="en-US" sz="1200">
                          <a:solidFill>
                            <a:schemeClr val="lt1"/>
                          </a:solidFill>
                        </a:rPr>
                      </a:br>
                      <a:r>
                        <a:rPr lang="en-US" sz="1200">
                          <a:solidFill>
                            <a:schemeClr val="lt1"/>
                          </a:solidFill>
                        </a:rPr>
                        <a:t>of which:</a:t>
                      </a:r>
                      <a:endParaRPr sz="1200">
                        <a:solidFill>
                          <a:schemeClr val="lt1"/>
                        </a:solidFill>
                      </a:endParaRPr>
                    </a:p>
                    <a:p>
                      <a:pPr marL="130341" marR="0" lvl="0" indent="-130341" algn="l" rtl="0">
                        <a:lnSpc>
                          <a:spcPct val="115000"/>
                        </a:lnSpc>
                        <a:spcBef>
                          <a:spcPts val="0"/>
                        </a:spcBef>
                        <a:spcAft>
                          <a:spcPts val="0"/>
                        </a:spcAft>
                        <a:buClr>
                          <a:schemeClr val="lt1"/>
                        </a:buClr>
                        <a:buSzPts val="1200"/>
                        <a:buChar char="•"/>
                      </a:pPr>
                      <a:r>
                        <a:rPr lang="en-US" sz="1200">
                          <a:solidFill>
                            <a:schemeClr val="lt1"/>
                          </a:solidFill>
                        </a:rPr>
                        <a:t>360 mg EPA (eicosapentaenoic acid)</a:t>
                      </a:r>
                      <a:endParaRPr sz="1200">
                        <a:solidFill>
                          <a:schemeClr val="lt1"/>
                        </a:solidFill>
                      </a:endParaRPr>
                    </a:p>
                    <a:p>
                      <a:pPr marL="130341" marR="0" lvl="0" indent="-130341" algn="l" rtl="0">
                        <a:lnSpc>
                          <a:spcPct val="115000"/>
                        </a:lnSpc>
                        <a:spcBef>
                          <a:spcPts val="0"/>
                        </a:spcBef>
                        <a:spcAft>
                          <a:spcPts val="0"/>
                        </a:spcAft>
                        <a:buClr>
                          <a:schemeClr val="lt1"/>
                        </a:buClr>
                        <a:buSzPts val="1200"/>
                        <a:buChar char="•"/>
                      </a:pPr>
                      <a:r>
                        <a:rPr lang="en-US" sz="1200">
                          <a:solidFill>
                            <a:schemeClr val="lt1"/>
                          </a:solidFill>
                        </a:rPr>
                        <a:t>240 mg DHA (docosahexaenoic acid)</a:t>
                      </a:r>
                      <a:endParaRPr sz="1200">
                        <a:solidFill>
                          <a:schemeClr val="lt1"/>
                        </a:solidFill>
                      </a:endParaRPr>
                    </a:p>
                  </a:txBody>
                  <a:tcPr marL="101600" marR="101600" marT="101600" marB="1016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1561">
                        <a:alpha val="0"/>
                      </a:srgbClr>
                    </a:solidFill>
                  </a:tcPr>
                </a:tc>
                <a:tc>
                  <a:txBody>
                    <a:bodyPr/>
                    <a:lstStyle/>
                    <a:p>
                      <a:pPr marL="0" lvl="0" indent="0" algn="l" rtl="0">
                        <a:lnSpc>
                          <a:spcPct val="115000"/>
                        </a:lnSpc>
                        <a:spcBef>
                          <a:spcPts val="0"/>
                        </a:spcBef>
                        <a:spcAft>
                          <a:spcPts val="0"/>
                        </a:spcAft>
                        <a:buNone/>
                      </a:pPr>
                      <a:r>
                        <a:rPr lang="en-US" sz="1200">
                          <a:solidFill>
                            <a:schemeClr val="lt1"/>
                          </a:solidFill>
                        </a:rPr>
                        <a:t>Total omega-3 PUFAs: 600 mg</a:t>
                      </a:r>
                      <a:br>
                        <a:rPr lang="en-US" sz="1200">
                          <a:solidFill>
                            <a:schemeClr val="lt1"/>
                          </a:solidFill>
                        </a:rPr>
                      </a:br>
                      <a:r>
                        <a:rPr lang="en-US" sz="1200">
                          <a:solidFill>
                            <a:schemeClr val="lt1"/>
                          </a:solidFill>
                        </a:rPr>
                        <a:t>of which:</a:t>
                      </a:r>
                      <a:endParaRPr sz="1200">
                        <a:solidFill>
                          <a:schemeClr val="lt1"/>
                        </a:solidFill>
                      </a:endParaRPr>
                    </a:p>
                    <a:p>
                      <a:pPr marL="130341" lvl="0" indent="-130341" algn="l" rtl="0">
                        <a:lnSpc>
                          <a:spcPct val="115000"/>
                        </a:lnSpc>
                        <a:spcBef>
                          <a:spcPts val="0"/>
                        </a:spcBef>
                        <a:spcAft>
                          <a:spcPts val="0"/>
                        </a:spcAft>
                        <a:buClr>
                          <a:schemeClr val="lt1"/>
                        </a:buClr>
                        <a:buSzPts val="1200"/>
                        <a:buChar char="•"/>
                      </a:pPr>
                      <a:r>
                        <a:rPr lang="en-US" sz="1200">
                          <a:solidFill>
                            <a:schemeClr val="lt1"/>
                          </a:solidFill>
                        </a:rPr>
                        <a:t>300 mg EPA (eicosapentaenoic acid)</a:t>
                      </a:r>
                      <a:endParaRPr sz="1200">
                        <a:solidFill>
                          <a:schemeClr val="lt1"/>
                        </a:solidFill>
                      </a:endParaRPr>
                    </a:p>
                    <a:p>
                      <a:pPr marL="130341" lvl="0" indent="-130341" algn="l" rtl="0">
                        <a:lnSpc>
                          <a:spcPct val="115000"/>
                        </a:lnSpc>
                        <a:spcBef>
                          <a:spcPts val="0"/>
                        </a:spcBef>
                        <a:spcAft>
                          <a:spcPts val="0"/>
                        </a:spcAft>
                        <a:buClr>
                          <a:schemeClr val="lt1"/>
                        </a:buClr>
                        <a:buSzPts val="1200"/>
                        <a:buChar char="•"/>
                      </a:pPr>
                      <a:r>
                        <a:rPr lang="en-US" sz="1200">
                          <a:solidFill>
                            <a:schemeClr val="lt1"/>
                          </a:solidFill>
                        </a:rPr>
                        <a:t>200 mg DHA (docosahexaenoic acid)</a:t>
                      </a:r>
                      <a:endParaRPr sz="1200">
                        <a:solidFill>
                          <a:schemeClr val="lt1"/>
                        </a:solidFill>
                      </a:endParaRPr>
                    </a:p>
                  </a:txBody>
                  <a:tcPr marL="101600" marR="101600" marT="101600" marB="101600">
                    <a:lnL w="9525"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1561">
                        <a:alpha val="0"/>
                      </a:srgbClr>
                    </a:solidFill>
                  </a:tcPr>
                </a:tc>
                <a:extLst>
                  <a:ext uri="{0D108BD9-81ED-4DB2-BD59-A6C34878D82A}">
                    <a16:rowId xmlns:a16="http://schemas.microsoft.com/office/drawing/2014/main" val="10001"/>
                  </a:ext>
                </a:extLst>
              </a:tr>
              <a:tr h="633975">
                <a:tc>
                  <a:txBody>
                    <a:bodyPr/>
                    <a:lstStyle/>
                    <a:p>
                      <a:pPr marL="0" marR="0" lvl="0" indent="0" algn="l" rtl="0">
                        <a:lnSpc>
                          <a:spcPct val="115000"/>
                        </a:lnSpc>
                        <a:spcBef>
                          <a:spcPts val="0"/>
                        </a:spcBef>
                        <a:spcAft>
                          <a:spcPts val="0"/>
                        </a:spcAft>
                        <a:buClr>
                          <a:srgbClr val="FEE6AF"/>
                        </a:buClr>
                        <a:buSzPts val="1300"/>
                        <a:buFont typeface="Arial"/>
                        <a:buNone/>
                      </a:pPr>
                      <a:r>
                        <a:rPr lang="en-US" sz="1300">
                          <a:solidFill>
                            <a:schemeClr val="lt1"/>
                          </a:solidFill>
                        </a:rPr>
                        <a:t>Compound form</a:t>
                      </a:r>
                      <a:endParaRPr sz="1000" u="none" strike="noStrike" cap="none">
                        <a:solidFill>
                          <a:schemeClr val="lt1"/>
                        </a:solidFill>
                        <a:latin typeface="Arial"/>
                        <a:ea typeface="Arial"/>
                        <a:cs typeface="Arial"/>
                        <a:sym typeface="Arial"/>
                      </a:endParaRPr>
                    </a:p>
                  </a:txBody>
                  <a:tcPr marL="101600" marR="101600" marT="101600" marB="101600">
                    <a:lnL w="127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1561">
                        <a:alpha val="0"/>
                      </a:srgbClr>
                    </a:solidFill>
                  </a:tcPr>
                </a:tc>
                <a:tc>
                  <a:txBody>
                    <a:bodyPr/>
                    <a:lstStyle/>
                    <a:p>
                      <a:pPr marL="0" marR="0" lvl="0" indent="0" algn="l" rtl="0">
                        <a:lnSpc>
                          <a:spcPct val="115000"/>
                        </a:lnSpc>
                        <a:spcBef>
                          <a:spcPts val="0"/>
                        </a:spcBef>
                        <a:spcAft>
                          <a:spcPts val="0"/>
                        </a:spcAft>
                        <a:buClr>
                          <a:schemeClr val="dk1"/>
                        </a:buClr>
                        <a:buSzPts val="1100"/>
                        <a:buFont typeface="Arial"/>
                        <a:buNone/>
                      </a:pPr>
                      <a:r>
                        <a:rPr lang="en-US" sz="1200">
                          <a:solidFill>
                            <a:schemeClr val="lt1"/>
                          </a:solidFill>
                        </a:rPr>
                        <a:t>Reconstituted triglyceride </a:t>
                      </a:r>
                      <a:endParaRPr sz="1200">
                        <a:solidFill>
                          <a:schemeClr val="lt1"/>
                        </a:solidFill>
                      </a:endParaRPr>
                    </a:p>
                    <a:p>
                      <a:pPr marL="0" marR="0" lvl="0" indent="0" algn="l" rtl="0">
                        <a:lnSpc>
                          <a:spcPct val="115000"/>
                        </a:lnSpc>
                        <a:spcBef>
                          <a:spcPts val="0"/>
                        </a:spcBef>
                        <a:spcAft>
                          <a:spcPts val="0"/>
                        </a:spcAft>
                        <a:buClr>
                          <a:schemeClr val="dk1"/>
                        </a:buClr>
                        <a:buSzPts val="1100"/>
                        <a:buFont typeface="Arial"/>
                        <a:buNone/>
                      </a:pPr>
                      <a:r>
                        <a:rPr lang="en-US" sz="1200">
                          <a:solidFill>
                            <a:schemeClr val="lt1"/>
                          </a:solidFill>
                        </a:rPr>
                        <a:t>(re-esterified TG)</a:t>
                      </a:r>
                      <a:endParaRPr sz="1200">
                        <a:solidFill>
                          <a:schemeClr val="lt1"/>
                        </a:solidFill>
                      </a:endParaRPr>
                    </a:p>
                  </a:txBody>
                  <a:tcPr marL="101600" marR="101600" marT="101600" marB="1016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4775" cap="flat" cmpd="sng">
                      <a:solidFill>
                        <a:srgbClr val="FFFFFF"/>
                      </a:solidFill>
                      <a:prstDash val="solid"/>
                      <a:round/>
                      <a:headEnd type="none" w="sm" len="sm"/>
                      <a:tailEnd type="none" w="sm" len="sm"/>
                    </a:lnB>
                    <a:solidFill>
                      <a:srgbClr val="001561">
                        <a:alpha val="0"/>
                      </a:srgbClr>
                    </a:solidFill>
                  </a:tcPr>
                </a:tc>
                <a:tc>
                  <a:txBody>
                    <a:bodyPr/>
                    <a:lstStyle/>
                    <a:p>
                      <a:pPr marL="0" marR="0" lvl="0" indent="0" algn="l" rtl="0">
                        <a:lnSpc>
                          <a:spcPct val="115000"/>
                        </a:lnSpc>
                        <a:spcBef>
                          <a:spcPts val="0"/>
                        </a:spcBef>
                        <a:spcAft>
                          <a:spcPts val="0"/>
                        </a:spcAft>
                        <a:buClr>
                          <a:srgbClr val="FFFFFF"/>
                        </a:buClr>
                        <a:buSzPts val="1200"/>
                        <a:buFont typeface="Arial"/>
                        <a:buNone/>
                      </a:pPr>
                      <a:r>
                        <a:rPr lang="en-US" sz="1200">
                          <a:solidFill>
                            <a:schemeClr val="lt1"/>
                          </a:solidFill>
                        </a:rPr>
                        <a:t>Ethyl ester (EE)</a:t>
                      </a:r>
                      <a:endParaRPr sz="1200">
                        <a:solidFill>
                          <a:schemeClr val="lt1"/>
                        </a:solidFill>
                      </a:endParaRPr>
                    </a:p>
                  </a:txBody>
                  <a:tcPr marL="101600" marR="101600" marT="101600" marB="101600">
                    <a:lnL w="9525"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4775" cap="flat" cmpd="sng">
                      <a:solidFill>
                        <a:srgbClr val="FFFFFF"/>
                      </a:solidFill>
                      <a:prstDash val="solid"/>
                      <a:round/>
                      <a:headEnd type="none" w="sm" len="sm"/>
                      <a:tailEnd type="none" w="sm" len="sm"/>
                    </a:lnB>
                    <a:solidFill>
                      <a:srgbClr val="001561">
                        <a:alpha val="0"/>
                      </a:srgbClr>
                    </a:solidFill>
                  </a:tcPr>
                </a:tc>
                <a:extLst>
                  <a:ext uri="{0D108BD9-81ED-4DB2-BD59-A6C34878D82A}">
                    <a16:rowId xmlns:a16="http://schemas.microsoft.com/office/drawing/2014/main" val="10002"/>
                  </a:ext>
                </a:extLst>
              </a:tr>
              <a:tr h="612925">
                <a:tc>
                  <a:txBody>
                    <a:bodyPr/>
                    <a:lstStyle/>
                    <a:p>
                      <a:pPr marL="0" marR="0" lvl="0" indent="0" algn="l" rtl="0">
                        <a:lnSpc>
                          <a:spcPct val="115000"/>
                        </a:lnSpc>
                        <a:spcBef>
                          <a:spcPts val="0"/>
                        </a:spcBef>
                        <a:spcAft>
                          <a:spcPts val="0"/>
                        </a:spcAft>
                        <a:buClr>
                          <a:srgbClr val="FEE6AF"/>
                        </a:buClr>
                        <a:buSzPts val="1300"/>
                        <a:buFont typeface="Arial"/>
                        <a:buNone/>
                      </a:pPr>
                      <a:r>
                        <a:rPr lang="en-US" sz="1300">
                          <a:solidFill>
                            <a:schemeClr val="lt1"/>
                          </a:solidFill>
                        </a:rPr>
                        <a:t>Patented production technologies</a:t>
                      </a:r>
                      <a:endParaRPr sz="1000" u="none" strike="noStrike" cap="none">
                        <a:solidFill>
                          <a:schemeClr val="lt1"/>
                        </a:solidFill>
                        <a:latin typeface="Arial"/>
                        <a:ea typeface="Arial"/>
                        <a:cs typeface="Arial"/>
                        <a:sym typeface="Arial"/>
                      </a:endParaRPr>
                    </a:p>
                  </a:txBody>
                  <a:tcPr marL="101600" marR="101600" marT="101600" marB="101600">
                    <a:lnL w="12700" cap="flat" cmpd="sng">
                      <a:solidFill>
                        <a:srgbClr val="FFFFFF"/>
                      </a:solidFill>
                      <a:prstDash val="solid"/>
                      <a:round/>
                      <a:headEnd type="none" w="sm" len="sm"/>
                      <a:tailEnd type="none" w="sm" len="sm"/>
                    </a:lnL>
                    <a:lnR w="477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1561">
                        <a:alpha val="0"/>
                      </a:srgbClr>
                    </a:solidFill>
                  </a:tcPr>
                </a:tc>
                <a:tc>
                  <a:txBody>
                    <a:bodyPr/>
                    <a:lstStyle/>
                    <a:p>
                      <a:pPr marL="0" lvl="0" indent="0" algn="l" rtl="0">
                        <a:spcBef>
                          <a:spcPts val="0"/>
                        </a:spcBef>
                        <a:spcAft>
                          <a:spcPts val="0"/>
                        </a:spcAft>
                        <a:buNone/>
                      </a:pPr>
                      <a:endParaRPr sz="1000" u="none" strike="noStrike" cap="none">
                        <a:solidFill>
                          <a:schemeClr val="lt1"/>
                        </a:solidFill>
                      </a:endParaRPr>
                    </a:p>
                  </a:txBody>
                  <a:tcPr marL="101600" marR="101600" marT="101600" marB="101600">
                    <a:lnL w="4775" cap="flat" cmpd="sng">
                      <a:solidFill>
                        <a:srgbClr val="FFFFFF"/>
                      </a:solidFill>
                      <a:prstDash val="solid"/>
                      <a:round/>
                      <a:headEnd type="none" w="sm" len="sm"/>
                      <a:tailEnd type="none" w="sm" len="sm"/>
                    </a:lnL>
                    <a:lnR w="4775" cap="flat" cmpd="sng">
                      <a:solidFill>
                        <a:srgbClr val="FFFFFF"/>
                      </a:solidFill>
                      <a:prstDash val="solid"/>
                      <a:round/>
                      <a:headEnd type="none" w="sm" len="sm"/>
                      <a:tailEnd type="none" w="sm" len="sm"/>
                    </a:lnR>
                    <a:lnT w="4775" cap="flat" cmpd="sng">
                      <a:solidFill>
                        <a:srgbClr val="FFFFFF"/>
                      </a:solidFill>
                      <a:prstDash val="solid"/>
                      <a:round/>
                      <a:headEnd type="none" w="sm" len="sm"/>
                      <a:tailEnd type="none" w="sm" len="sm"/>
                    </a:lnT>
                    <a:lnB w="4775" cap="flat" cmpd="sng">
                      <a:solidFill>
                        <a:srgbClr val="FFFFFF"/>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FFFFFF"/>
                        </a:buClr>
                        <a:buSzPts val="1200"/>
                        <a:buFont typeface="Arial"/>
                        <a:buNone/>
                      </a:pPr>
                      <a:endParaRPr sz="1200">
                        <a:solidFill>
                          <a:schemeClr val="lt1"/>
                        </a:solidFill>
                      </a:endParaRPr>
                    </a:p>
                  </a:txBody>
                  <a:tcPr marL="101600" marR="101600" marT="101600" marB="101600">
                    <a:lnL w="477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4775" cap="flat" cmpd="sng">
                      <a:solidFill>
                        <a:srgbClr val="FFFFFF"/>
                      </a:solidFill>
                      <a:prstDash val="solid"/>
                      <a:round/>
                      <a:headEnd type="none" w="sm" len="sm"/>
                      <a:tailEnd type="none" w="sm" len="sm"/>
                    </a:lnT>
                    <a:lnB w="4775" cap="flat" cmpd="sng">
                      <a:solidFill>
                        <a:srgbClr val="FFFFFF"/>
                      </a:solidFill>
                      <a:prstDash val="solid"/>
                      <a:round/>
                      <a:headEnd type="none" w="sm" len="sm"/>
                      <a:tailEnd type="none" w="sm" len="sm"/>
                    </a:lnB>
                    <a:solidFill>
                      <a:srgbClr val="001561">
                        <a:alpha val="0"/>
                      </a:srgbClr>
                    </a:solidFill>
                  </a:tcPr>
                </a:tc>
                <a:extLst>
                  <a:ext uri="{0D108BD9-81ED-4DB2-BD59-A6C34878D82A}">
                    <a16:rowId xmlns:a16="http://schemas.microsoft.com/office/drawing/2014/main" val="10003"/>
                  </a:ext>
                </a:extLst>
              </a:tr>
              <a:tr h="397825">
                <a:tc>
                  <a:txBody>
                    <a:bodyPr/>
                    <a:lstStyle/>
                    <a:p>
                      <a:pPr marL="0" marR="0" lvl="0" indent="0" algn="l" rtl="0">
                        <a:lnSpc>
                          <a:spcPct val="115000"/>
                        </a:lnSpc>
                        <a:spcBef>
                          <a:spcPts val="0"/>
                        </a:spcBef>
                        <a:spcAft>
                          <a:spcPts val="0"/>
                        </a:spcAft>
                        <a:buClr>
                          <a:srgbClr val="FEE6AF"/>
                        </a:buClr>
                        <a:buSzPts val="1300"/>
                        <a:buFont typeface="Arial"/>
                        <a:buNone/>
                      </a:pPr>
                      <a:r>
                        <a:rPr lang="en-US" sz="1300">
                          <a:solidFill>
                            <a:schemeClr val="lt1"/>
                          </a:solidFill>
                        </a:rPr>
                        <a:t>Manufacturer</a:t>
                      </a:r>
                      <a:endParaRPr sz="1000" u="none" strike="noStrike" cap="none">
                        <a:solidFill>
                          <a:schemeClr val="lt1"/>
                        </a:solidFill>
                        <a:latin typeface="Arial"/>
                        <a:ea typeface="Arial"/>
                        <a:cs typeface="Arial"/>
                        <a:sym typeface="Arial"/>
                      </a:endParaRPr>
                    </a:p>
                  </a:txBody>
                  <a:tcPr marL="101600" marR="101600" marT="101600" marB="101600">
                    <a:lnL w="12700"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1561">
                        <a:alpha val="0"/>
                      </a:srgbClr>
                    </a:solidFill>
                  </a:tcPr>
                </a:tc>
                <a:tc>
                  <a:txBody>
                    <a:bodyPr/>
                    <a:lstStyle/>
                    <a:p>
                      <a:pPr marL="0" marR="0" lvl="0" indent="0" algn="l" rtl="0">
                        <a:lnSpc>
                          <a:spcPct val="115000"/>
                        </a:lnSpc>
                        <a:spcBef>
                          <a:spcPts val="0"/>
                        </a:spcBef>
                        <a:spcAft>
                          <a:spcPts val="0"/>
                        </a:spcAft>
                        <a:buClr>
                          <a:srgbClr val="FFFFFF"/>
                        </a:buClr>
                        <a:buSzPts val="1200"/>
                        <a:buFont typeface="Arial"/>
                        <a:buNone/>
                      </a:pPr>
                      <a:r>
                        <a:rPr lang="en-US" sz="1200" u="none" strike="noStrike" cap="none">
                          <a:solidFill>
                            <a:schemeClr val="lt1"/>
                          </a:solidFill>
                        </a:rPr>
                        <a:t>Rioja Nature Pharma, S.L (</a:t>
                      </a:r>
                      <a:r>
                        <a:rPr lang="en-US" sz="1200">
                          <a:solidFill>
                            <a:schemeClr val="lt1"/>
                          </a:solidFill>
                        </a:rPr>
                        <a:t>Spain</a:t>
                      </a:r>
                      <a:r>
                        <a:rPr lang="en-US" sz="1200" u="none" strike="noStrike" cap="none">
                          <a:solidFill>
                            <a:schemeClr val="lt1"/>
                          </a:solidFill>
                        </a:rPr>
                        <a:t>)</a:t>
                      </a:r>
                      <a:endParaRPr>
                        <a:solidFill>
                          <a:schemeClr val="lt1"/>
                        </a:solidFill>
                      </a:endParaRPr>
                    </a:p>
                  </a:txBody>
                  <a:tcPr marL="101600" marR="101600" marT="101600" marB="1016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477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1561">
                        <a:alpha val="0"/>
                      </a:srgbClr>
                    </a:solidFill>
                  </a:tcPr>
                </a:tc>
                <a:tc>
                  <a:txBody>
                    <a:bodyPr/>
                    <a:lstStyle/>
                    <a:p>
                      <a:pPr marL="0" marR="0" lvl="0" indent="0" algn="l" rtl="0">
                        <a:lnSpc>
                          <a:spcPct val="115000"/>
                        </a:lnSpc>
                        <a:spcBef>
                          <a:spcPts val="0"/>
                        </a:spcBef>
                        <a:spcAft>
                          <a:spcPts val="0"/>
                        </a:spcAft>
                        <a:buClr>
                          <a:srgbClr val="FFFFFF"/>
                        </a:buClr>
                        <a:buSzPts val="1200"/>
                        <a:buFont typeface="Arial"/>
                        <a:buNone/>
                      </a:pPr>
                      <a:r>
                        <a:rPr lang="en-US" sz="1200" u="none" strike="noStrike" cap="none">
                          <a:solidFill>
                            <a:schemeClr val="lt1"/>
                          </a:solidFill>
                        </a:rPr>
                        <a:t>United Pharma LLC (</a:t>
                      </a:r>
                      <a:r>
                        <a:rPr lang="en-US" sz="1200">
                          <a:solidFill>
                            <a:schemeClr val="lt1"/>
                          </a:solidFill>
                        </a:rPr>
                        <a:t>USA</a:t>
                      </a:r>
                      <a:r>
                        <a:rPr lang="en-US" sz="1200" u="none" strike="noStrike" cap="none">
                          <a:solidFill>
                            <a:schemeClr val="lt1"/>
                          </a:solidFill>
                        </a:rPr>
                        <a:t>)</a:t>
                      </a:r>
                      <a:endParaRPr>
                        <a:solidFill>
                          <a:schemeClr val="lt1"/>
                        </a:solidFill>
                      </a:endParaRPr>
                    </a:p>
                  </a:txBody>
                  <a:tcPr marL="101600" marR="101600" marT="101600" marB="101600">
                    <a:lnL w="9525"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4775"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1561">
                        <a:alpha val="0"/>
                      </a:srgbClr>
                    </a:solidFill>
                  </a:tcPr>
                </a:tc>
                <a:extLst>
                  <a:ext uri="{0D108BD9-81ED-4DB2-BD59-A6C34878D82A}">
                    <a16:rowId xmlns:a16="http://schemas.microsoft.com/office/drawing/2014/main" val="10004"/>
                  </a:ext>
                </a:extLst>
              </a:tr>
            </a:tbl>
          </a:graphicData>
        </a:graphic>
      </p:graphicFrame>
      <p:pic>
        <p:nvPicPr>
          <p:cNvPr id="483" name="Google Shape;483;g20c3e3de0d0_0_10"/>
          <p:cNvPicPr preferRelativeResize="0"/>
          <p:nvPr/>
        </p:nvPicPr>
        <p:blipFill>
          <a:blip r:embed="rId4">
            <a:alphaModFix/>
          </a:blip>
          <a:stretch>
            <a:fillRect/>
          </a:stretch>
        </p:blipFill>
        <p:spPr>
          <a:xfrm>
            <a:off x="3871523" y="3642725"/>
            <a:ext cx="1400951" cy="524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g20c3e3de0d0_0_16" descr="sam-wermut-XvKaRS_0Jik-unsplash.jpg"/>
          <p:cNvPicPr preferRelativeResize="0"/>
          <p:nvPr/>
        </p:nvPicPr>
        <p:blipFill rotWithShape="1">
          <a:blip r:embed="rId3">
            <a:alphaModFix/>
          </a:blip>
          <a:srcRect t="62425" b="67"/>
          <a:stretch/>
        </p:blipFill>
        <p:spPr>
          <a:xfrm>
            <a:off x="0" y="0"/>
            <a:ext cx="9144001" cy="5143499"/>
          </a:xfrm>
          <a:prstGeom prst="rect">
            <a:avLst/>
          </a:prstGeom>
          <a:noFill/>
          <a:ln>
            <a:noFill/>
          </a:ln>
        </p:spPr>
      </p:pic>
      <p:pic>
        <p:nvPicPr>
          <p:cNvPr id="489" name="Google Shape;489;g20c3e3de0d0_0_16" descr="Безымянный-1_Монтажная область 1 копия.png"/>
          <p:cNvPicPr preferRelativeResize="0"/>
          <p:nvPr/>
        </p:nvPicPr>
        <p:blipFill rotWithShape="1">
          <a:blip r:embed="rId4">
            <a:alphaModFix amt="51540"/>
          </a:blip>
          <a:srcRect b="10"/>
          <a:stretch/>
        </p:blipFill>
        <p:spPr>
          <a:xfrm>
            <a:off x="0" y="0"/>
            <a:ext cx="9143999" cy="5143503"/>
          </a:xfrm>
          <a:prstGeom prst="rect">
            <a:avLst/>
          </a:prstGeom>
          <a:noFill/>
          <a:ln>
            <a:noFill/>
          </a:ln>
        </p:spPr>
      </p:pic>
      <p:sp>
        <p:nvSpPr>
          <p:cNvPr id="490" name="Google Shape;490;g20c3e3de0d0_0_16"/>
          <p:cNvSpPr txBox="1"/>
          <p:nvPr/>
        </p:nvSpPr>
        <p:spPr>
          <a:xfrm>
            <a:off x="406398" y="406400"/>
            <a:ext cx="2169300" cy="3324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2700"/>
              <a:buFont typeface="Arial"/>
              <a:buNone/>
            </a:pPr>
            <a:r>
              <a:rPr lang="en-US" sz="2700" b="0" i="0" u="none" strike="noStrike" cap="none">
                <a:solidFill>
                  <a:srgbClr val="FFFFFF"/>
                </a:solidFill>
                <a:latin typeface="Gilroy" pitchFamily="2" charset="77"/>
                <a:sym typeface="Arial"/>
              </a:rPr>
              <a:t>O!Mega-3 TG</a:t>
            </a:r>
            <a:endParaRPr>
              <a:latin typeface="Gilroy" pitchFamily="2" charset="77"/>
            </a:endParaRPr>
          </a:p>
        </p:txBody>
      </p:sp>
      <p:sp>
        <p:nvSpPr>
          <p:cNvPr id="491" name="Google Shape;491;g20c3e3de0d0_0_16"/>
          <p:cNvSpPr txBox="1"/>
          <p:nvPr/>
        </p:nvSpPr>
        <p:spPr>
          <a:xfrm>
            <a:off x="787400" y="1193800"/>
            <a:ext cx="3850200" cy="796372"/>
          </a:xfrm>
          <a:prstGeom prst="rect">
            <a:avLst/>
          </a:prstGeom>
          <a:noFill/>
          <a:ln>
            <a:noFill/>
          </a:ln>
        </p:spPr>
        <p:txBody>
          <a:bodyPr spcFirstLastPara="1" wrap="square" lIns="0" tIns="0" rIns="0" bIns="0" anchor="t" anchorCtr="0">
            <a:spAutoFit/>
          </a:bodyPr>
          <a:lstStyle/>
          <a:p>
            <a:pPr marL="7618" marR="0" lvl="0" indent="-7618" algn="l" rtl="0">
              <a:lnSpc>
                <a:spcPct val="115000"/>
              </a:lnSpc>
              <a:spcBef>
                <a:spcPts val="0"/>
              </a:spcBef>
              <a:spcAft>
                <a:spcPts val="0"/>
              </a:spcAft>
              <a:buClr>
                <a:schemeClr val="dk1"/>
              </a:buClr>
              <a:buSzPts val="1100"/>
              <a:buFont typeface="Arial"/>
              <a:buNone/>
            </a:pPr>
            <a:r>
              <a:rPr lang="en-US" sz="1500" b="1">
                <a:solidFill>
                  <a:srgbClr val="FFFFFF"/>
                </a:solidFill>
                <a:latin typeface="Gilroy" pitchFamily="2" charset="77"/>
              </a:rPr>
              <a:t>O!Mega-3 TG has a higher concentration</a:t>
            </a:r>
            <a:r>
              <a:rPr lang="en-US" sz="1500">
                <a:solidFill>
                  <a:srgbClr val="FFFFFF"/>
                </a:solidFill>
                <a:latin typeface="Gilroy" pitchFamily="2" charset="77"/>
              </a:rPr>
              <a:t> </a:t>
            </a:r>
            <a:br>
              <a:rPr lang="en-US" sz="1500">
                <a:solidFill>
                  <a:srgbClr val="FFFFFF"/>
                </a:solidFill>
                <a:latin typeface="Gilroy" pitchFamily="2" charset="77"/>
              </a:rPr>
            </a:br>
            <a:r>
              <a:rPr lang="en-US" sz="1500">
                <a:solidFill>
                  <a:srgbClr val="FFFFFF"/>
                </a:solidFill>
                <a:latin typeface="Gilroy" pitchFamily="2" charset="77"/>
              </a:rPr>
              <a:t>of omega-3 PUFAs </a:t>
            </a:r>
            <a:endParaRPr sz="1500">
              <a:solidFill>
                <a:srgbClr val="FFFFFF"/>
              </a:solidFill>
              <a:latin typeface="Gilroy" pitchFamily="2" charset="77"/>
            </a:endParaRPr>
          </a:p>
          <a:p>
            <a:pPr marL="7618" marR="0" lvl="0" indent="-7618" algn="l" rtl="0">
              <a:lnSpc>
                <a:spcPct val="115000"/>
              </a:lnSpc>
              <a:spcBef>
                <a:spcPts val="0"/>
              </a:spcBef>
              <a:spcAft>
                <a:spcPts val="0"/>
              </a:spcAft>
              <a:buClr>
                <a:schemeClr val="dk1"/>
              </a:buClr>
              <a:buSzPts val="1100"/>
              <a:buFont typeface="Arial"/>
              <a:buNone/>
            </a:pPr>
            <a:r>
              <a:rPr lang="en-US" sz="1500">
                <a:solidFill>
                  <a:srgbClr val="FFFFFF"/>
                </a:solidFill>
                <a:latin typeface="Gilroy" pitchFamily="2" charset="77"/>
              </a:rPr>
              <a:t>(+ 8.3%)</a:t>
            </a:r>
            <a:endParaRPr sz="1500">
              <a:solidFill>
                <a:srgbClr val="FFFFFF"/>
              </a:solidFill>
              <a:latin typeface="Gilroy" pitchFamily="2" charset="77"/>
            </a:endParaRPr>
          </a:p>
        </p:txBody>
      </p:sp>
      <p:grpSp>
        <p:nvGrpSpPr>
          <p:cNvPr id="492" name="Google Shape;492;g20c3e3de0d0_0_16"/>
          <p:cNvGrpSpPr/>
          <p:nvPr/>
        </p:nvGrpSpPr>
        <p:grpSpPr>
          <a:xfrm>
            <a:off x="406675" y="1193798"/>
            <a:ext cx="279300" cy="279300"/>
            <a:chOff x="0" y="-2"/>
            <a:chExt cx="279300" cy="279300"/>
          </a:xfrm>
        </p:grpSpPr>
        <p:sp>
          <p:nvSpPr>
            <p:cNvPr id="493" name="Google Shape;493;g20c3e3de0d0_0_16"/>
            <p:cNvSpPr/>
            <p:nvPr/>
          </p:nvSpPr>
          <p:spPr>
            <a:xfrm>
              <a:off x="0" y="-2"/>
              <a:ext cx="279300" cy="279300"/>
            </a:xfrm>
            <a:prstGeom prst="ellipse">
              <a:avLst/>
            </a:pr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sp>
          <p:nvSpPr>
            <p:cNvPr id="494" name="Google Shape;494;g20c3e3de0d0_0_16"/>
            <p:cNvSpPr txBox="1"/>
            <p:nvPr/>
          </p:nvSpPr>
          <p:spPr>
            <a:xfrm>
              <a:off x="76197" y="12700"/>
              <a:ext cx="126900" cy="231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1500"/>
                <a:buFont typeface="Helvetica Neue"/>
                <a:buNone/>
              </a:pPr>
              <a:r>
                <a:rPr lang="en-US" sz="1500" b="0" i="0" u="none" strike="noStrike" cap="none">
                  <a:solidFill>
                    <a:srgbClr val="FFFFFF"/>
                  </a:solidFill>
                  <a:latin typeface="Gilroy" pitchFamily="2" charset="77"/>
                  <a:ea typeface="Helvetica Neue"/>
                  <a:cs typeface="Helvetica Neue"/>
                  <a:sym typeface="Helvetica Neue"/>
                </a:rPr>
                <a:t>1</a:t>
              </a:r>
              <a:endParaRPr>
                <a:latin typeface="Gilroy" pitchFamily="2" charset="77"/>
              </a:endParaRPr>
            </a:p>
          </p:txBody>
        </p:sp>
      </p:grpSp>
      <p:grpSp>
        <p:nvGrpSpPr>
          <p:cNvPr id="495" name="Google Shape;495;g20c3e3de0d0_0_16"/>
          <p:cNvGrpSpPr/>
          <p:nvPr/>
        </p:nvGrpSpPr>
        <p:grpSpPr>
          <a:xfrm>
            <a:off x="406675" y="3035299"/>
            <a:ext cx="1650624" cy="1282603"/>
            <a:chOff x="0" y="-1"/>
            <a:chExt cx="1650624" cy="1282603"/>
          </a:xfrm>
        </p:grpSpPr>
        <p:cxnSp>
          <p:nvCxnSpPr>
            <p:cNvPr id="496" name="Google Shape;496;g20c3e3de0d0_0_16"/>
            <p:cNvCxnSpPr/>
            <p:nvPr/>
          </p:nvCxnSpPr>
          <p:spPr>
            <a:xfrm>
              <a:off x="380724" y="0"/>
              <a:ext cx="1269900" cy="1269900"/>
            </a:xfrm>
            <a:prstGeom prst="straightConnector1">
              <a:avLst/>
            </a:prstGeom>
            <a:noFill/>
            <a:ln>
              <a:noFill/>
            </a:ln>
          </p:spPr>
        </p:cxnSp>
        <p:grpSp>
          <p:nvGrpSpPr>
            <p:cNvPr id="497" name="Google Shape;497;g20c3e3de0d0_0_16"/>
            <p:cNvGrpSpPr/>
            <p:nvPr/>
          </p:nvGrpSpPr>
          <p:grpSpPr>
            <a:xfrm>
              <a:off x="0" y="-1"/>
              <a:ext cx="1409598" cy="1282603"/>
              <a:chOff x="0" y="-2"/>
              <a:chExt cx="1409598" cy="1282603"/>
            </a:xfrm>
          </p:grpSpPr>
          <p:sp>
            <p:nvSpPr>
              <p:cNvPr id="498" name="Google Shape;498;g20c3e3de0d0_0_16"/>
              <p:cNvSpPr/>
              <p:nvPr/>
            </p:nvSpPr>
            <p:spPr>
              <a:xfrm>
                <a:off x="0" y="-2"/>
                <a:ext cx="279300" cy="279300"/>
              </a:xfrm>
              <a:prstGeom prst="ellipse">
                <a:avLst/>
              </a:pr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cxnSp>
            <p:nvCxnSpPr>
              <p:cNvPr id="499" name="Google Shape;499;g20c3e3de0d0_0_16"/>
              <p:cNvCxnSpPr/>
              <p:nvPr/>
            </p:nvCxnSpPr>
            <p:spPr>
              <a:xfrm>
                <a:off x="139698" y="12701"/>
                <a:ext cx="1269900" cy="1269900"/>
              </a:xfrm>
              <a:prstGeom prst="straightConnector1">
                <a:avLst/>
              </a:prstGeom>
              <a:noFill/>
              <a:ln>
                <a:noFill/>
              </a:ln>
            </p:spPr>
          </p:cxnSp>
        </p:grpSp>
      </p:grpSp>
      <p:grpSp>
        <p:nvGrpSpPr>
          <p:cNvPr id="500" name="Google Shape;500;g20c3e3de0d0_0_16"/>
          <p:cNvGrpSpPr/>
          <p:nvPr/>
        </p:nvGrpSpPr>
        <p:grpSpPr>
          <a:xfrm>
            <a:off x="4724675" y="1193799"/>
            <a:ext cx="3414323" cy="1592745"/>
            <a:chOff x="0" y="-1"/>
            <a:chExt cx="3414323" cy="1592745"/>
          </a:xfrm>
        </p:grpSpPr>
        <p:sp>
          <p:nvSpPr>
            <p:cNvPr id="501" name="Google Shape;501;g20c3e3de0d0_0_16"/>
            <p:cNvSpPr txBox="1"/>
            <p:nvPr/>
          </p:nvSpPr>
          <p:spPr>
            <a:xfrm>
              <a:off x="380723" y="0"/>
              <a:ext cx="3033600" cy="1592744"/>
            </a:xfrm>
            <a:prstGeom prst="rect">
              <a:avLst/>
            </a:prstGeom>
            <a:noFill/>
            <a:ln>
              <a:noFill/>
            </a:ln>
          </p:spPr>
          <p:txBody>
            <a:bodyPr spcFirstLastPara="1" wrap="square" lIns="0" tIns="0" rIns="0" bIns="0" anchor="t" anchorCtr="0">
              <a:spAutoFit/>
            </a:bodyPr>
            <a:lstStyle/>
            <a:p>
              <a:pPr marL="7618" marR="0" lvl="0" indent="-7618" algn="l" rtl="0">
                <a:lnSpc>
                  <a:spcPct val="115000"/>
                </a:lnSpc>
                <a:spcBef>
                  <a:spcPts val="0"/>
                </a:spcBef>
                <a:spcAft>
                  <a:spcPts val="0"/>
                </a:spcAft>
                <a:buClr>
                  <a:schemeClr val="dk1"/>
                </a:buClr>
                <a:buSzPts val="1100"/>
                <a:buFont typeface="Arial"/>
                <a:buNone/>
              </a:pPr>
              <a:r>
                <a:rPr lang="en-US" sz="1500" b="1">
                  <a:solidFill>
                    <a:srgbClr val="FFFFFF"/>
                  </a:solidFill>
                  <a:latin typeface="Gilroy" pitchFamily="2" charset="77"/>
                </a:rPr>
                <a:t>O!Mega-3 TG is produced using Flutex technology</a:t>
              </a:r>
              <a:r>
                <a:rPr lang="en-US" sz="1500">
                  <a:solidFill>
                    <a:srgbClr val="FFFFFF"/>
                  </a:solidFill>
                  <a:latin typeface="Gilroy" pitchFamily="2" charset="77"/>
                </a:rPr>
                <a:t>, which gently and efficiently extracts fat from fish without the use of harmful organic solvents or high temperatures</a:t>
              </a:r>
              <a:endParaRPr sz="1500">
                <a:solidFill>
                  <a:srgbClr val="FFFFFF"/>
                </a:solidFill>
                <a:latin typeface="Gilroy" pitchFamily="2" charset="77"/>
              </a:endParaRPr>
            </a:p>
          </p:txBody>
        </p:sp>
        <p:grpSp>
          <p:nvGrpSpPr>
            <p:cNvPr id="502" name="Google Shape;502;g20c3e3de0d0_0_16"/>
            <p:cNvGrpSpPr/>
            <p:nvPr/>
          </p:nvGrpSpPr>
          <p:grpSpPr>
            <a:xfrm>
              <a:off x="0" y="-1"/>
              <a:ext cx="279300" cy="279300"/>
              <a:chOff x="0" y="-2"/>
              <a:chExt cx="279300" cy="279300"/>
            </a:xfrm>
          </p:grpSpPr>
          <p:sp>
            <p:nvSpPr>
              <p:cNvPr id="503" name="Google Shape;503;g20c3e3de0d0_0_16"/>
              <p:cNvSpPr/>
              <p:nvPr/>
            </p:nvSpPr>
            <p:spPr>
              <a:xfrm>
                <a:off x="0" y="-2"/>
                <a:ext cx="279300" cy="279300"/>
              </a:xfrm>
              <a:prstGeom prst="ellipse">
                <a:avLst/>
              </a:pr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sp>
            <p:nvSpPr>
              <p:cNvPr id="504" name="Google Shape;504;g20c3e3de0d0_0_16"/>
              <p:cNvSpPr txBox="1"/>
              <p:nvPr/>
            </p:nvSpPr>
            <p:spPr>
              <a:xfrm>
                <a:off x="76197" y="12700"/>
                <a:ext cx="126900" cy="231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1500"/>
                  <a:buFont typeface="Helvetica Neue"/>
                  <a:buNone/>
                </a:pPr>
                <a:r>
                  <a:rPr lang="en-US" sz="1500" b="0" i="0" u="none" strike="noStrike" cap="none">
                    <a:solidFill>
                      <a:srgbClr val="FFFFFF"/>
                    </a:solidFill>
                    <a:latin typeface="Gilroy" pitchFamily="2" charset="77"/>
                    <a:ea typeface="Helvetica Neue"/>
                    <a:cs typeface="Helvetica Neue"/>
                    <a:sym typeface="Helvetica Neue"/>
                  </a:rPr>
                  <a:t>3</a:t>
                </a:r>
                <a:endParaRPr>
                  <a:latin typeface="Gilroy" pitchFamily="2" charset="77"/>
                </a:endParaRPr>
              </a:p>
            </p:txBody>
          </p:sp>
        </p:grpSp>
      </p:grpSp>
      <p:grpSp>
        <p:nvGrpSpPr>
          <p:cNvPr id="505" name="Google Shape;505;g20c3e3de0d0_0_16"/>
          <p:cNvGrpSpPr/>
          <p:nvPr/>
        </p:nvGrpSpPr>
        <p:grpSpPr>
          <a:xfrm>
            <a:off x="4724675" y="3035298"/>
            <a:ext cx="3680423" cy="1061830"/>
            <a:chOff x="0" y="-1"/>
            <a:chExt cx="3680423" cy="1061830"/>
          </a:xfrm>
        </p:grpSpPr>
        <p:sp>
          <p:nvSpPr>
            <p:cNvPr id="506" name="Google Shape;506;g20c3e3de0d0_0_16"/>
            <p:cNvSpPr txBox="1"/>
            <p:nvPr/>
          </p:nvSpPr>
          <p:spPr>
            <a:xfrm>
              <a:off x="380723" y="0"/>
              <a:ext cx="3299700" cy="1061829"/>
            </a:xfrm>
            <a:prstGeom prst="rect">
              <a:avLst/>
            </a:prstGeom>
            <a:noFill/>
            <a:ln>
              <a:noFill/>
            </a:ln>
          </p:spPr>
          <p:txBody>
            <a:bodyPr spcFirstLastPara="1" wrap="square" lIns="0" tIns="0" rIns="0" bIns="0" anchor="t" anchorCtr="0">
              <a:spAutoFit/>
            </a:bodyPr>
            <a:lstStyle/>
            <a:p>
              <a:pPr marL="7618" marR="0" lvl="0" indent="-7618" algn="l" rtl="0">
                <a:lnSpc>
                  <a:spcPct val="115000"/>
                </a:lnSpc>
                <a:spcBef>
                  <a:spcPts val="0"/>
                </a:spcBef>
                <a:spcAft>
                  <a:spcPts val="0"/>
                </a:spcAft>
                <a:buClr>
                  <a:schemeClr val="dk1"/>
                </a:buClr>
                <a:buSzPts val="1100"/>
                <a:buFont typeface="Arial"/>
                <a:buNone/>
              </a:pPr>
              <a:r>
                <a:rPr lang="en-US" sz="1500" b="1">
                  <a:solidFill>
                    <a:srgbClr val="FFFFFF"/>
                  </a:solidFill>
                  <a:latin typeface="Gilroy" pitchFamily="2" charset="77"/>
                </a:rPr>
                <a:t>O!Mega-3 TG is produced in a cutting-edge facility</a:t>
              </a:r>
              <a:r>
                <a:rPr lang="en-US" sz="1500">
                  <a:solidFill>
                    <a:srgbClr val="FFFFFF"/>
                  </a:solidFill>
                  <a:latin typeface="Gilroy" pitchFamily="2" charset="77"/>
                </a:rPr>
                <a:t> located in Spain, which adheres to international GMP standards</a:t>
              </a:r>
              <a:endParaRPr sz="1500">
                <a:solidFill>
                  <a:srgbClr val="FFFFFF"/>
                </a:solidFill>
                <a:latin typeface="Gilroy" pitchFamily="2" charset="77"/>
              </a:endParaRPr>
            </a:p>
          </p:txBody>
        </p:sp>
        <p:grpSp>
          <p:nvGrpSpPr>
            <p:cNvPr id="507" name="Google Shape;507;g20c3e3de0d0_0_16"/>
            <p:cNvGrpSpPr/>
            <p:nvPr/>
          </p:nvGrpSpPr>
          <p:grpSpPr>
            <a:xfrm>
              <a:off x="0" y="-1"/>
              <a:ext cx="279300" cy="279300"/>
              <a:chOff x="0" y="-2"/>
              <a:chExt cx="279300" cy="279300"/>
            </a:xfrm>
          </p:grpSpPr>
          <p:sp>
            <p:nvSpPr>
              <p:cNvPr id="508" name="Google Shape;508;g20c3e3de0d0_0_16"/>
              <p:cNvSpPr/>
              <p:nvPr/>
            </p:nvSpPr>
            <p:spPr>
              <a:xfrm>
                <a:off x="0" y="-2"/>
                <a:ext cx="279300" cy="279300"/>
              </a:xfrm>
              <a:prstGeom prst="ellipse">
                <a:avLst/>
              </a:prstGeom>
              <a:noFill/>
              <a:ln w="12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sym typeface="Arial"/>
                </a:endParaRPr>
              </a:p>
            </p:txBody>
          </p:sp>
          <p:sp>
            <p:nvSpPr>
              <p:cNvPr id="509" name="Google Shape;509;g20c3e3de0d0_0_16"/>
              <p:cNvSpPr txBox="1"/>
              <p:nvPr/>
            </p:nvSpPr>
            <p:spPr>
              <a:xfrm>
                <a:off x="76197" y="12700"/>
                <a:ext cx="126900" cy="231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1500"/>
                  <a:buFont typeface="Helvetica Neue"/>
                  <a:buNone/>
                </a:pPr>
                <a:r>
                  <a:rPr lang="en-US" sz="1500" b="0" i="0" u="none" strike="noStrike" cap="none">
                    <a:solidFill>
                      <a:srgbClr val="FFFFFF"/>
                    </a:solidFill>
                    <a:latin typeface="Gilroy" pitchFamily="2" charset="77"/>
                    <a:ea typeface="Helvetica Neue"/>
                    <a:cs typeface="Helvetica Neue"/>
                    <a:sym typeface="Helvetica Neue"/>
                  </a:rPr>
                  <a:t>4</a:t>
                </a:r>
                <a:endParaRPr>
                  <a:latin typeface="Gilroy" pitchFamily="2" charset="77"/>
                </a:endParaRPr>
              </a:p>
            </p:txBody>
          </p:sp>
        </p:grpSp>
      </p:grpSp>
      <p:sp>
        <p:nvSpPr>
          <p:cNvPr id="510" name="Google Shape;510;g20c3e3de0d0_0_16"/>
          <p:cNvSpPr txBox="1"/>
          <p:nvPr/>
        </p:nvSpPr>
        <p:spPr>
          <a:xfrm>
            <a:off x="787400" y="2804950"/>
            <a:ext cx="3414300" cy="124646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b="1">
                <a:solidFill>
                  <a:srgbClr val="FFFFFF"/>
                </a:solidFill>
                <a:latin typeface="Gilroy" pitchFamily="2" charset="77"/>
              </a:rPr>
              <a:t>O!Mega-3 TG is a contemporary </a:t>
            </a:r>
            <a:r>
              <a:rPr lang="en-US" sz="1500">
                <a:solidFill>
                  <a:srgbClr val="FFFFFF"/>
                </a:solidFill>
                <a:latin typeface="Gilroy" pitchFamily="2" charset="77"/>
              </a:rPr>
              <a:t>version of the omega-3 PUFA compound, closely resembling its natural structure.</a:t>
            </a:r>
            <a:endParaRPr sz="1500">
              <a:solidFill>
                <a:srgbClr val="FFFFFF"/>
              </a:solidFill>
              <a:latin typeface="Gilroy" pitchFamily="2" charset="77"/>
            </a:endParaRPr>
          </a:p>
        </p:txBody>
      </p:sp>
      <p:sp>
        <p:nvSpPr>
          <p:cNvPr id="511" name="Google Shape;511;g20c3e3de0d0_0_16"/>
          <p:cNvSpPr txBox="1"/>
          <p:nvPr/>
        </p:nvSpPr>
        <p:spPr>
          <a:xfrm>
            <a:off x="297150" y="2954075"/>
            <a:ext cx="4902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a:solidFill>
                  <a:schemeClr val="lt1"/>
                </a:solidFill>
                <a:latin typeface="Gilroy" pitchFamily="2" charset="77"/>
                <a:ea typeface="Helvetica Neue"/>
                <a:cs typeface="Helvetica Neue"/>
                <a:sym typeface="Helvetica Neue"/>
              </a:rPr>
              <a:t>2</a:t>
            </a:r>
            <a:endParaRPr>
              <a:solidFill>
                <a:schemeClr val="dk1"/>
              </a:solidFill>
              <a:latin typeface="Gilroy" pitchFamily="2" charset="77"/>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23" descr="top banner_dha_d3.jpg"/>
          <p:cNvPicPr preferRelativeResize="0"/>
          <p:nvPr/>
        </p:nvPicPr>
        <p:blipFill rotWithShape="1">
          <a:blip r:embed="rId3">
            <a:alphaModFix/>
          </a:blip>
          <a:srcRect l="11872" r="3575" b="15447"/>
          <a:stretch/>
        </p:blipFill>
        <p:spPr>
          <a:xfrm>
            <a:off x="0" y="-1"/>
            <a:ext cx="9144000" cy="5143501"/>
          </a:xfrm>
          <a:prstGeom prst="rect">
            <a:avLst/>
          </a:prstGeom>
          <a:noFill/>
          <a:ln>
            <a:noFill/>
          </a:ln>
        </p:spPr>
      </p:pic>
      <p:sp>
        <p:nvSpPr>
          <p:cNvPr id="517" name="Google Shape;517;p23"/>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1445"/>
              </a:buClr>
              <a:buSzPts val="1200"/>
              <a:buFont typeface="Arial"/>
              <a:buNone/>
            </a:pPr>
            <a:r>
              <a:rPr lang="en-US" sz="1200" b="1" i="0" u="none" strike="noStrike" cap="none">
                <a:solidFill>
                  <a:srgbClr val="001445"/>
                </a:solidFill>
                <a:latin typeface="Gilroy" pitchFamily="2" charset="77"/>
                <a:sym typeface="Arial"/>
              </a:rPr>
              <a:t>O!Mega-3 TG</a:t>
            </a:r>
            <a:endParaRPr>
              <a:latin typeface="Gilroy" pitchFamily="2" charset="77"/>
            </a:endParaRPr>
          </a:p>
        </p:txBody>
      </p:sp>
      <p:sp>
        <p:nvSpPr>
          <p:cNvPr id="518" name="Google Shape;518;p23"/>
          <p:cNvSpPr txBox="1"/>
          <p:nvPr/>
        </p:nvSpPr>
        <p:spPr>
          <a:xfrm>
            <a:off x="406399" y="342850"/>
            <a:ext cx="5876700" cy="6897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2800"/>
              <a:buFont typeface="Arial"/>
              <a:buNone/>
            </a:pPr>
            <a:r>
              <a:rPr lang="en-US" sz="2800">
                <a:solidFill>
                  <a:srgbClr val="FFFFFF"/>
                </a:solidFill>
                <a:latin typeface="Gilroy" pitchFamily="2" charset="77"/>
              </a:rPr>
              <a:t>Enhancing Whole Family Health with Omega-3</a:t>
            </a:r>
            <a:endParaRPr sz="2800" b="0" i="0" u="none" strike="noStrike" cap="none">
              <a:solidFill>
                <a:srgbClr val="FFFFFF"/>
              </a:solidFill>
              <a:latin typeface="Gilroy" pitchFamily="2" charset="77"/>
              <a:sym typeface="Arial"/>
            </a:endParaRPr>
          </a:p>
        </p:txBody>
      </p:sp>
      <p:sp>
        <p:nvSpPr>
          <p:cNvPr id="519" name="Google Shape;519;p23"/>
          <p:cNvSpPr txBox="1"/>
          <p:nvPr/>
        </p:nvSpPr>
        <p:spPr>
          <a:xfrm>
            <a:off x="406399" y="1232400"/>
            <a:ext cx="4996500" cy="6001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300">
                <a:solidFill>
                  <a:srgbClr val="FFFFFF"/>
                </a:solidFill>
                <a:latin typeface="Gilroy" pitchFamily="2" charset="77"/>
              </a:rPr>
              <a:t>For a well-rounded growth of your child, you may want to consider supplementing their diet with DHA+D3 Smart Chews, which are:</a:t>
            </a:r>
            <a:endParaRPr sz="1200" b="0" i="0" u="none" strike="noStrike" cap="none">
              <a:solidFill>
                <a:srgbClr val="000000"/>
              </a:solidFill>
              <a:latin typeface="Gilroy" pitchFamily="2" charset="77"/>
              <a:ea typeface="Helvetica Neue"/>
              <a:cs typeface="Helvetica Neue"/>
              <a:sym typeface="Helvetica Neue"/>
            </a:endParaRPr>
          </a:p>
        </p:txBody>
      </p:sp>
      <p:pic>
        <p:nvPicPr>
          <p:cNvPr id="520" name="Google Shape;520;p23" descr="Безымянный-1-44.png"/>
          <p:cNvPicPr preferRelativeResize="0"/>
          <p:nvPr/>
        </p:nvPicPr>
        <p:blipFill rotWithShape="1">
          <a:blip r:embed="rId4">
            <a:alphaModFix/>
          </a:blip>
          <a:srcRect/>
          <a:stretch/>
        </p:blipFill>
        <p:spPr>
          <a:xfrm>
            <a:off x="8026400" y="4815530"/>
            <a:ext cx="787400" cy="138265"/>
          </a:xfrm>
          <a:prstGeom prst="rect">
            <a:avLst/>
          </a:prstGeom>
          <a:noFill/>
          <a:ln>
            <a:noFill/>
          </a:ln>
        </p:spPr>
      </p:pic>
      <p:grpSp>
        <p:nvGrpSpPr>
          <p:cNvPr id="521" name="Google Shape;521;p23"/>
          <p:cNvGrpSpPr/>
          <p:nvPr/>
        </p:nvGrpSpPr>
        <p:grpSpPr>
          <a:xfrm>
            <a:off x="406400" y="1883265"/>
            <a:ext cx="5135253" cy="1558203"/>
            <a:chOff x="0" y="0"/>
            <a:chExt cx="5135251" cy="1558202"/>
          </a:xfrm>
        </p:grpSpPr>
        <p:grpSp>
          <p:nvGrpSpPr>
            <p:cNvPr id="522" name="Google Shape;522;p23"/>
            <p:cNvGrpSpPr/>
            <p:nvPr/>
          </p:nvGrpSpPr>
          <p:grpSpPr>
            <a:xfrm>
              <a:off x="0" y="0"/>
              <a:ext cx="5135251" cy="471236"/>
              <a:chOff x="0" y="0"/>
              <a:chExt cx="5135250" cy="471235"/>
            </a:xfrm>
          </p:grpSpPr>
          <p:pic>
            <p:nvPicPr>
              <p:cNvPr id="523" name="Google Shape;523;p23" descr="Безымянный-1-38.png"/>
              <p:cNvPicPr preferRelativeResize="0"/>
              <p:nvPr/>
            </p:nvPicPr>
            <p:blipFill rotWithShape="1">
              <a:blip r:embed="rId5">
                <a:alphaModFix/>
              </a:blip>
              <a:srcRect l="118" r="116"/>
              <a:stretch/>
            </p:blipFill>
            <p:spPr>
              <a:xfrm>
                <a:off x="0" y="0"/>
                <a:ext cx="444501" cy="445558"/>
              </a:xfrm>
              <a:prstGeom prst="rect">
                <a:avLst/>
              </a:prstGeom>
              <a:noFill/>
              <a:ln>
                <a:noFill/>
              </a:ln>
            </p:spPr>
          </p:pic>
          <p:sp>
            <p:nvSpPr>
              <p:cNvPr id="524" name="Google Shape;524;p23"/>
              <p:cNvSpPr txBox="1"/>
              <p:nvPr/>
            </p:nvSpPr>
            <p:spPr>
              <a:xfrm>
                <a:off x="518250" y="9535"/>
                <a:ext cx="46170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360 mg of DHA and 12 mg of vitamin D3</a:t>
                </a:r>
                <a:br>
                  <a:rPr lang="en-US" sz="1500" b="0" i="0" u="none" strike="noStrike" cap="none">
                    <a:solidFill>
                      <a:srgbClr val="FFFFFF"/>
                    </a:solidFill>
                    <a:latin typeface="Gilroy" pitchFamily="2" charset="77"/>
                    <a:sym typeface="Arial"/>
                  </a:rPr>
                </a:br>
                <a:r>
                  <a:rPr lang="en-US" sz="1500" b="0" i="0" u="none" strike="noStrike" cap="none">
                    <a:solidFill>
                      <a:srgbClr val="FFFFFF"/>
                    </a:solidFill>
                    <a:latin typeface="Gilroy" pitchFamily="2" charset="77"/>
                    <a:sym typeface="Arial"/>
                  </a:rPr>
                  <a:t>in one tasty chew</a:t>
                </a:r>
                <a:endParaRPr sz="1400" b="0" i="0" u="none" strike="noStrike" cap="none">
                  <a:solidFill>
                    <a:srgbClr val="000000"/>
                  </a:solidFill>
                  <a:latin typeface="Gilroy" pitchFamily="2" charset="77"/>
                  <a:ea typeface="Helvetica Neue"/>
                  <a:cs typeface="Helvetica Neue"/>
                  <a:sym typeface="Helvetica Neue"/>
                </a:endParaRPr>
              </a:p>
            </p:txBody>
          </p:sp>
        </p:grpSp>
        <p:grpSp>
          <p:nvGrpSpPr>
            <p:cNvPr id="525" name="Google Shape;525;p23"/>
            <p:cNvGrpSpPr/>
            <p:nvPr/>
          </p:nvGrpSpPr>
          <p:grpSpPr>
            <a:xfrm>
              <a:off x="0" y="1113934"/>
              <a:ext cx="3788251" cy="444268"/>
              <a:chOff x="0" y="0"/>
              <a:chExt cx="3788250" cy="444266"/>
            </a:xfrm>
          </p:grpSpPr>
          <p:pic>
            <p:nvPicPr>
              <p:cNvPr id="526" name="Google Shape;526;p23" descr="Безымянный-1-39.png"/>
              <p:cNvPicPr preferRelativeResize="0"/>
              <p:nvPr/>
            </p:nvPicPr>
            <p:blipFill rotWithShape="1">
              <a:blip r:embed="rId6">
                <a:alphaModFix/>
              </a:blip>
              <a:srcRect t="26" b="25"/>
              <a:stretch/>
            </p:blipFill>
            <p:spPr>
              <a:xfrm>
                <a:off x="0" y="0"/>
                <a:ext cx="444501" cy="444266"/>
              </a:xfrm>
              <a:prstGeom prst="rect">
                <a:avLst/>
              </a:prstGeom>
              <a:noFill/>
              <a:ln>
                <a:noFill/>
              </a:ln>
            </p:spPr>
          </p:pic>
          <p:sp>
            <p:nvSpPr>
              <p:cNvPr id="527" name="Google Shape;527;p23"/>
              <p:cNvSpPr txBox="1"/>
              <p:nvPr/>
            </p:nvSpPr>
            <p:spPr>
              <a:xfrm>
                <a:off x="518250" y="116849"/>
                <a:ext cx="32700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b="0" i="0" u="none" strike="noStrike" cap="none">
                    <a:solidFill>
                      <a:srgbClr val="FFFFFF"/>
                    </a:solidFill>
                    <a:latin typeface="Gilroy" pitchFamily="2" charset="77"/>
                    <a:sym typeface="Arial"/>
                  </a:rPr>
                  <a:t>Suitable for children 4</a:t>
                </a:r>
                <a:r>
                  <a:rPr lang="en-US" sz="1500">
                    <a:solidFill>
                      <a:srgbClr val="FFFFFF"/>
                    </a:solidFill>
                    <a:latin typeface="Gilroy" pitchFamily="2" charset="77"/>
                  </a:rPr>
                  <a:t> years</a:t>
                </a:r>
                <a:r>
                  <a:rPr lang="en-US" sz="1500" b="0" i="0" u="none" strike="noStrike" cap="none">
                    <a:solidFill>
                      <a:srgbClr val="FFFFFF"/>
                    </a:solidFill>
                    <a:latin typeface="Gilroy" pitchFamily="2" charset="77"/>
                    <a:sym typeface="Arial"/>
                  </a:rPr>
                  <a:t> or older</a:t>
                </a:r>
                <a:endParaRPr sz="1500" b="0" i="0" u="none" strike="noStrike" cap="none">
                  <a:solidFill>
                    <a:srgbClr val="FFFFFF"/>
                  </a:solidFill>
                  <a:latin typeface="Gilroy" pitchFamily="2" charset="77"/>
                  <a:sym typeface="Arial"/>
                </a:endParaRPr>
              </a:p>
            </p:txBody>
          </p:sp>
        </p:grpSp>
        <p:grpSp>
          <p:nvGrpSpPr>
            <p:cNvPr id="528" name="Google Shape;528;p23"/>
            <p:cNvGrpSpPr/>
            <p:nvPr/>
          </p:nvGrpSpPr>
          <p:grpSpPr>
            <a:xfrm>
              <a:off x="0" y="557646"/>
              <a:ext cx="3996751" cy="470590"/>
              <a:chOff x="0" y="0"/>
              <a:chExt cx="3996750" cy="470589"/>
            </a:xfrm>
          </p:grpSpPr>
          <p:pic>
            <p:nvPicPr>
              <p:cNvPr id="529" name="Google Shape;529;p23" descr="Безымянный-1-37.png"/>
              <p:cNvPicPr preferRelativeResize="0"/>
              <p:nvPr/>
            </p:nvPicPr>
            <p:blipFill rotWithShape="1">
              <a:blip r:embed="rId7">
                <a:alphaModFix/>
              </a:blip>
              <a:srcRect t="29" b="27"/>
              <a:stretch/>
            </p:blipFill>
            <p:spPr>
              <a:xfrm>
                <a:off x="0" y="0"/>
                <a:ext cx="444501" cy="444240"/>
              </a:xfrm>
              <a:prstGeom prst="rect">
                <a:avLst/>
              </a:prstGeom>
              <a:noFill/>
              <a:ln>
                <a:noFill/>
              </a:ln>
            </p:spPr>
          </p:pic>
          <p:sp>
            <p:nvSpPr>
              <p:cNvPr id="530" name="Google Shape;530;p23"/>
              <p:cNvSpPr txBox="1"/>
              <p:nvPr/>
            </p:nvSpPr>
            <p:spPr>
              <a:xfrm>
                <a:off x="518250" y="8889"/>
                <a:ext cx="34785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500"/>
                  <a:buFont typeface="Arial"/>
                  <a:buNone/>
                </a:pPr>
                <a:r>
                  <a:rPr lang="en-US" sz="1500">
                    <a:solidFill>
                      <a:srgbClr val="FFFFFF"/>
                    </a:solidFill>
                    <a:latin typeface="Gilroy" pitchFamily="2" charset="77"/>
                  </a:rPr>
                  <a:t>Made with </a:t>
                </a:r>
                <a:r>
                  <a:rPr lang="en-US" sz="1500" b="0" i="0" u="none" strike="noStrike" cap="none">
                    <a:solidFill>
                      <a:srgbClr val="FFFFFF"/>
                    </a:solidFill>
                    <a:latin typeface="Gilroy" pitchFamily="2" charset="77"/>
                    <a:sym typeface="Arial"/>
                  </a:rPr>
                  <a:t>ConCor</a:t>
                </a:r>
                <a:r>
                  <a:rPr lang="en-US" sz="1500">
                    <a:solidFill>
                      <a:srgbClr val="FFFFFF"/>
                    </a:solidFill>
                    <a:latin typeface="Gilroy" pitchFamily="2" charset="77"/>
                  </a:rPr>
                  <a:t>dix®  techno</a:t>
                </a:r>
                <a:r>
                  <a:rPr lang="en-US" sz="1500" b="0" i="0" u="none" strike="noStrike" cap="none">
                    <a:solidFill>
                      <a:srgbClr val="FFFFFF"/>
                    </a:solidFill>
                    <a:latin typeface="Gilroy" pitchFamily="2" charset="77"/>
                    <a:sym typeface="Arial"/>
                  </a:rPr>
                  <a:t>logy</a:t>
                </a:r>
                <a:br>
                  <a:rPr lang="en-US" sz="1500" b="0" i="0" u="none" strike="noStrike" cap="none">
                    <a:solidFill>
                      <a:srgbClr val="FFFFFF"/>
                    </a:solidFill>
                    <a:latin typeface="Gilroy" pitchFamily="2" charset="77"/>
                    <a:sym typeface="Arial"/>
                  </a:rPr>
                </a:br>
                <a:r>
                  <a:rPr lang="en-US" sz="1500" b="0" i="0" u="none" strike="noStrike" cap="none">
                    <a:solidFill>
                      <a:srgbClr val="FFFFFF"/>
                    </a:solidFill>
                    <a:latin typeface="Gilroy" pitchFamily="2" charset="77"/>
                    <a:sym typeface="Arial"/>
                  </a:rPr>
                  <a:t>for maximum bioavailability</a:t>
                </a:r>
                <a:endParaRPr sz="1400" b="0" i="0" u="none" strike="noStrike" cap="none">
                  <a:solidFill>
                    <a:srgbClr val="000000"/>
                  </a:solidFill>
                  <a:latin typeface="Gilroy" pitchFamily="2" charset="77"/>
                  <a:ea typeface="Helvetica Neue"/>
                  <a:cs typeface="Helvetica Neue"/>
                  <a:sym typeface="Helvetica Neue"/>
                </a:endParaRPr>
              </a:p>
            </p:txBody>
          </p:sp>
        </p:grpSp>
      </p:grpSp>
      <p:sp>
        <p:nvSpPr>
          <p:cNvPr id="531" name="Google Shape;531;p23"/>
          <p:cNvSpPr txBox="1"/>
          <p:nvPr/>
        </p:nvSpPr>
        <p:spPr>
          <a:xfrm>
            <a:off x="2722350" y="4652600"/>
            <a:ext cx="3699300" cy="301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50">
                <a:solidFill>
                  <a:schemeClr val="lt1"/>
                </a:solidFill>
                <a:latin typeface="Gilroy" pitchFamily="2" charset="77"/>
                <a:ea typeface="Roboto"/>
                <a:cs typeface="Roboto"/>
                <a:sym typeface="Roboto"/>
              </a:rPr>
              <a:t>These statements have not been evaluated by the Food and Drug Administration. This product is not intended to diagnose, treat, cure, or prevent any disease.</a:t>
            </a:r>
            <a:endParaRPr sz="1100">
              <a:solidFill>
                <a:schemeClr val="lt1"/>
              </a:solidFill>
              <a:latin typeface="Gilroy" pitchFamily="2" charset="77"/>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Shape 535"/>
        <p:cNvGrpSpPr/>
        <p:nvPr/>
      </p:nvGrpSpPr>
      <p:grpSpPr>
        <a:xfrm>
          <a:off x="0" y="0"/>
          <a:ext cx="0" cy="0"/>
          <a:chOff x="0" y="0"/>
          <a:chExt cx="0" cy="0"/>
        </a:xfrm>
      </p:grpSpPr>
      <p:pic>
        <p:nvPicPr>
          <p:cNvPr id="536" name="Google Shape;536;p24" descr="shutterstock_2122618271.jpg"/>
          <p:cNvPicPr preferRelativeResize="0"/>
          <p:nvPr/>
        </p:nvPicPr>
        <p:blipFill rotWithShape="1">
          <a:blip r:embed="rId3">
            <a:alphaModFix/>
          </a:blip>
          <a:srcRect l="16278" t="8139" b="8138"/>
          <a:stretch/>
        </p:blipFill>
        <p:spPr>
          <a:xfrm>
            <a:off x="0" y="0"/>
            <a:ext cx="9144000" cy="5143501"/>
          </a:xfrm>
          <a:prstGeom prst="rect">
            <a:avLst/>
          </a:prstGeom>
          <a:noFill/>
          <a:ln>
            <a:noFill/>
          </a:ln>
        </p:spPr>
      </p:pic>
      <p:pic>
        <p:nvPicPr>
          <p:cNvPr id="537" name="Google Shape;537;p24" descr="CCI_logo_new_Монтажная область 1.png"/>
          <p:cNvPicPr preferRelativeResize="0"/>
          <p:nvPr/>
        </p:nvPicPr>
        <p:blipFill rotWithShape="1">
          <a:blip r:embed="rId4">
            <a:alphaModFix/>
          </a:blip>
          <a:srcRect/>
          <a:stretch/>
        </p:blipFill>
        <p:spPr>
          <a:xfrm>
            <a:off x="393700" y="451832"/>
            <a:ext cx="1053673" cy="264165"/>
          </a:xfrm>
          <a:prstGeom prst="rect">
            <a:avLst/>
          </a:prstGeom>
          <a:noFill/>
          <a:ln>
            <a:noFill/>
          </a:ln>
        </p:spPr>
      </p:pic>
      <p:sp>
        <p:nvSpPr>
          <p:cNvPr id="538" name="Google Shape;538;p24"/>
          <p:cNvSpPr txBox="1">
            <a:spLocks noGrp="1"/>
          </p:cNvSpPr>
          <p:nvPr>
            <p:ph type="ctrTitle" idx="4294967295"/>
          </p:nvPr>
        </p:nvSpPr>
        <p:spPr>
          <a:xfrm>
            <a:off x="330200" y="2198521"/>
            <a:ext cx="5339620" cy="1532376"/>
          </a:xfrm>
          <a:prstGeom prst="rect">
            <a:avLst/>
          </a:prstGeom>
          <a:noFill/>
          <a:ln>
            <a:noFill/>
          </a:ln>
        </p:spPr>
        <p:txBody>
          <a:bodyPr spcFirstLastPara="1" wrap="square" lIns="91400" tIns="91400" rIns="91400" bIns="91400" anchor="t" anchorCtr="0">
            <a:normAutofit/>
          </a:bodyPr>
          <a:lstStyle/>
          <a:p>
            <a:pPr marL="0" marR="0" lvl="0" indent="0" algn="l" rtl="0">
              <a:lnSpc>
                <a:spcPct val="80000"/>
              </a:lnSpc>
              <a:spcBef>
                <a:spcPts val="0"/>
              </a:spcBef>
              <a:spcAft>
                <a:spcPts val="0"/>
              </a:spcAft>
              <a:buClr>
                <a:srgbClr val="FFFFFF"/>
              </a:buClr>
              <a:buSzPts val="2700"/>
              <a:buFont typeface="Arial"/>
              <a:buNone/>
            </a:pPr>
            <a:r>
              <a:rPr lang="en-US" sz="2700">
                <a:solidFill>
                  <a:srgbClr val="FFFFFF"/>
                </a:solidFill>
                <a:latin typeface="Gilroy" pitchFamily="2" charset="77"/>
              </a:rPr>
              <a:t>Get the rhythm you deserve</a:t>
            </a:r>
            <a:endParaRPr sz="2700" b="0" i="0" u="none" strike="noStrike" cap="none">
              <a:solidFill>
                <a:srgbClr val="FFFFFF"/>
              </a:solidFill>
              <a:latin typeface="Gilroy" pitchFamily="2" charset="77"/>
              <a:sym typeface="Arial"/>
            </a:endParaRPr>
          </a:p>
        </p:txBody>
      </p:sp>
      <p:sp>
        <p:nvSpPr>
          <p:cNvPr id="539" name="Google Shape;539;p24"/>
          <p:cNvSpPr txBox="1"/>
          <p:nvPr/>
        </p:nvSpPr>
        <p:spPr>
          <a:xfrm>
            <a:off x="406399" y="1016000"/>
            <a:ext cx="3583649" cy="78944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FFFFFF"/>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a:p>
            <a:pPr marL="0" marR="0" lvl="0" indent="0" algn="l" rtl="0">
              <a:lnSpc>
                <a:spcPct val="90000"/>
              </a:lnSpc>
              <a:spcBef>
                <a:spcPts val="0"/>
              </a:spcBef>
              <a:spcAft>
                <a:spcPts val="0"/>
              </a:spcAft>
              <a:buClr>
                <a:srgbClr val="FFFFFF"/>
              </a:buClr>
              <a:buSzPts val="4300"/>
              <a:buFont typeface="Arial"/>
              <a:buNone/>
            </a:pPr>
            <a:r>
              <a:rPr lang="en-US" sz="4300" b="1" i="0" u="none" strike="noStrike" cap="none">
                <a:solidFill>
                  <a:srgbClr val="FFFFFF"/>
                </a:solidFill>
                <a:latin typeface="Gilroy" pitchFamily="2" charset="77"/>
                <a:sym typeface="Arial"/>
              </a:rPr>
              <a:t>O!Mega-3 TG </a:t>
            </a:r>
            <a:endParaRPr>
              <a:latin typeface="Gilroy" pitchFamily="2" charset="77"/>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25" descr="Slide 16_9 - 6.jp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545" name="Google Shape;545;p25"/>
          <p:cNvSpPr txBox="1"/>
          <p:nvPr/>
        </p:nvSpPr>
        <p:spPr>
          <a:xfrm>
            <a:off x="406399" y="406400"/>
            <a:ext cx="3828000" cy="3738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F67"/>
              </a:buClr>
              <a:buSzPts val="2700"/>
              <a:buFont typeface="Arial"/>
              <a:buNone/>
            </a:pPr>
            <a:r>
              <a:rPr lang="en-US" sz="2700" b="0" i="0" u="none" strike="noStrike" cap="none">
                <a:solidFill>
                  <a:srgbClr val="001F67"/>
                </a:solidFill>
                <a:latin typeface="Gilroy" pitchFamily="2" charset="77"/>
                <a:sym typeface="Arial"/>
              </a:rPr>
              <a:t>Research and Literature</a:t>
            </a:r>
            <a:endParaRPr sz="2700" b="0" i="0" u="none" strike="noStrike" cap="none">
              <a:solidFill>
                <a:srgbClr val="001F67"/>
              </a:solidFill>
              <a:latin typeface="Gilroy" pitchFamily="2" charset="77"/>
              <a:sym typeface="Arial"/>
            </a:endParaRPr>
          </a:p>
        </p:txBody>
      </p:sp>
      <p:sp>
        <p:nvSpPr>
          <p:cNvPr id="546" name="Google Shape;546;p25"/>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1F67"/>
              </a:buClr>
              <a:buSzPts val="1200"/>
              <a:buFont typeface="Arial"/>
              <a:buNone/>
            </a:pPr>
            <a:r>
              <a:rPr lang="en-US" sz="1200" b="1" i="0" u="none" strike="noStrike" cap="none">
                <a:solidFill>
                  <a:srgbClr val="001F67"/>
                </a:solidFill>
                <a:latin typeface="Gilroy" pitchFamily="2" charset="77"/>
                <a:sym typeface="Arial"/>
              </a:rPr>
              <a:t>O!Mega-3 TG</a:t>
            </a:r>
            <a:endParaRPr>
              <a:latin typeface="Gilroy" pitchFamily="2" charset="77"/>
            </a:endParaRPr>
          </a:p>
        </p:txBody>
      </p:sp>
      <p:pic>
        <p:nvPicPr>
          <p:cNvPr id="547" name="Google Shape;547;p25" descr="Безымянный-1-44.png"/>
          <p:cNvPicPr preferRelativeResize="0"/>
          <p:nvPr/>
        </p:nvPicPr>
        <p:blipFill rotWithShape="1">
          <a:blip r:embed="rId4">
            <a:alphaModFix/>
          </a:blip>
          <a:srcRect/>
          <a:stretch/>
        </p:blipFill>
        <p:spPr>
          <a:xfrm>
            <a:off x="8026400" y="4815530"/>
            <a:ext cx="787400" cy="138265"/>
          </a:xfrm>
          <a:prstGeom prst="rect">
            <a:avLst/>
          </a:prstGeom>
          <a:noFill/>
          <a:ln>
            <a:noFill/>
          </a:ln>
        </p:spPr>
      </p:pic>
      <p:grpSp>
        <p:nvGrpSpPr>
          <p:cNvPr id="548" name="Google Shape;548;p25"/>
          <p:cNvGrpSpPr/>
          <p:nvPr/>
        </p:nvGrpSpPr>
        <p:grpSpPr>
          <a:xfrm>
            <a:off x="406400" y="1092200"/>
            <a:ext cx="1496544" cy="1270000"/>
            <a:chOff x="0" y="0"/>
            <a:chExt cx="1496543" cy="1270000"/>
          </a:xfrm>
        </p:grpSpPr>
        <p:cxnSp>
          <p:nvCxnSpPr>
            <p:cNvPr id="549" name="Google Shape;549;p25"/>
            <p:cNvCxnSpPr/>
            <p:nvPr/>
          </p:nvCxnSpPr>
          <p:spPr>
            <a:xfrm>
              <a:off x="226542" y="0"/>
              <a:ext cx="1270001" cy="1270000"/>
            </a:xfrm>
            <a:prstGeom prst="straightConnector1">
              <a:avLst/>
            </a:prstGeom>
            <a:noFill/>
            <a:ln>
              <a:noFill/>
            </a:ln>
          </p:spPr>
        </p:cxnSp>
        <p:cxnSp>
          <p:nvCxnSpPr>
            <p:cNvPr id="550" name="Google Shape;550;p25"/>
            <p:cNvCxnSpPr/>
            <p:nvPr/>
          </p:nvCxnSpPr>
          <p:spPr>
            <a:xfrm>
              <a:off x="0" y="0"/>
              <a:ext cx="1270000" cy="1270000"/>
            </a:xfrm>
            <a:prstGeom prst="straightConnector1">
              <a:avLst/>
            </a:prstGeom>
            <a:noFill/>
            <a:ln>
              <a:noFill/>
            </a:ln>
          </p:spPr>
        </p:cxnSp>
      </p:grpSp>
      <p:grpSp>
        <p:nvGrpSpPr>
          <p:cNvPr id="551" name="Google Shape;551;p25"/>
          <p:cNvGrpSpPr/>
          <p:nvPr/>
        </p:nvGrpSpPr>
        <p:grpSpPr>
          <a:xfrm>
            <a:off x="406397" y="1457323"/>
            <a:ext cx="8336260" cy="3161875"/>
            <a:chOff x="-1" y="-1"/>
            <a:chExt cx="8336258" cy="3161873"/>
          </a:xfrm>
        </p:grpSpPr>
        <p:grpSp>
          <p:nvGrpSpPr>
            <p:cNvPr id="552" name="Google Shape;552;p25"/>
            <p:cNvGrpSpPr/>
            <p:nvPr/>
          </p:nvGrpSpPr>
          <p:grpSpPr>
            <a:xfrm>
              <a:off x="0" y="-1"/>
              <a:ext cx="8091770" cy="553998"/>
              <a:chOff x="0" y="0"/>
              <a:chExt cx="8091769" cy="553995"/>
            </a:xfrm>
          </p:grpSpPr>
          <p:sp>
            <p:nvSpPr>
              <p:cNvPr id="553" name="Google Shape;553;p25"/>
              <p:cNvSpPr txBox="1"/>
              <p:nvPr/>
            </p:nvSpPr>
            <p:spPr>
              <a:xfrm>
                <a:off x="226543" y="0"/>
                <a:ext cx="7865226" cy="5539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F67"/>
                  </a:buClr>
                  <a:buSzPts val="900"/>
                  <a:buFont typeface="Arial"/>
                  <a:buNone/>
                </a:pPr>
                <a:r>
                  <a:rPr lang="en-US" sz="900" b="0" i="0" u="none" strike="noStrike" cap="none">
                    <a:solidFill>
                      <a:srgbClr val="001F67"/>
                    </a:solidFill>
                    <a:latin typeface="Gilroy" pitchFamily="2" charset="77"/>
                    <a:sym typeface="Arial"/>
                  </a:rPr>
                  <a:t>Lee JB, Notay K, Klingel SL, Chabowski A, Mutch DM, Millar PJ. Docosahexaenoic acid reduces resting blood pressure but increases muscle sympathetic </a:t>
                </a:r>
                <a:br>
                  <a:rPr lang="en-US" sz="900" b="0" i="0" u="none" strike="noStrike" cap="none">
                    <a:solidFill>
                      <a:srgbClr val="001F67"/>
                    </a:solidFill>
                    <a:latin typeface="Gilroy" pitchFamily="2" charset="77"/>
                    <a:sym typeface="Arial"/>
                  </a:rPr>
                </a:br>
                <a:r>
                  <a:rPr lang="en-US" sz="900" b="0" i="0" u="none" strike="noStrike" cap="none">
                    <a:solidFill>
                      <a:srgbClr val="001F67"/>
                    </a:solidFill>
                    <a:latin typeface="Gilroy" pitchFamily="2" charset="77"/>
                    <a:sym typeface="Arial"/>
                  </a:rPr>
                  <a:t>outflow compared with eicosapentaenoic acid in healthy men and women. Am J Physiol Heart Circ Physiol. 2019;316(4):H873-H881. </a:t>
                </a:r>
                <a:br>
                  <a:rPr lang="en-US" sz="900" b="0" i="0" u="none" strike="noStrike" cap="none">
                    <a:solidFill>
                      <a:srgbClr val="001F67"/>
                    </a:solidFill>
                    <a:latin typeface="Gilroy" pitchFamily="2" charset="77"/>
                    <a:sym typeface="Arial"/>
                  </a:rPr>
                </a:br>
                <a:r>
                  <a:rPr lang="en-US" sz="900" b="0" i="0" u="sng" strike="noStrike" cap="none">
                    <a:solidFill>
                      <a:srgbClr val="0000FF"/>
                    </a:solidFill>
                    <a:latin typeface="Gilroy" pitchFamily="2" charset="77"/>
                    <a:sym typeface="Arial"/>
                    <a:hlinkClick r:id="rId5">
                      <a:extLst>
                        <a:ext uri="{A12FA001-AC4F-418D-AE19-62706E023703}">
                          <ahyp:hlinkClr xmlns:ahyp="http://schemas.microsoft.com/office/drawing/2018/hyperlinkcolor" val="tx"/>
                        </a:ext>
                      </a:extLst>
                    </a:hlinkClick>
                  </a:rPr>
                  <a:t>https://doi.org/10.1152/ajpheart.00677.2018</a:t>
                </a:r>
                <a:r>
                  <a:rPr lang="en-US" sz="900" b="0" i="0" u="none" strike="noStrike" cap="none">
                    <a:solidFill>
                      <a:srgbClr val="001F67"/>
                    </a:solidFill>
                    <a:latin typeface="Gilroy" pitchFamily="2" charset="77"/>
                    <a:sym typeface="Arial"/>
                  </a:rPr>
                  <a:t> </a:t>
                </a:r>
                <a:endParaRPr>
                  <a:latin typeface="Gilroy" pitchFamily="2" charset="77"/>
                </a:endParaRPr>
              </a:p>
            </p:txBody>
          </p:sp>
          <p:sp>
            <p:nvSpPr>
              <p:cNvPr id="554" name="Google Shape;554;p25"/>
              <p:cNvSpPr txBox="1"/>
              <p:nvPr/>
            </p:nvSpPr>
            <p:spPr>
              <a:xfrm>
                <a:off x="0" y="0"/>
                <a:ext cx="134400" cy="166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F67"/>
                  </a:buClr>
                  <a:buSzPts val="1200"/>
                  <a:buFont typeface="Arial"/>
                  <a:buNone/>
                </a:pPr>
                <a:r>
                  <a:rPr lang="en-US" sz="1200">
                    <a:solidFill>
                      <a:srgbClr val="001F67"/>
                    </a:solidFill>
                    <a:latin typeface="Gilroy" pitchFamily="2" charset="77"/>
                  </a:rPr>
                  <a:t>1</a:t>
                </a:r>
                <a:endParaRPr>
                  <a:latin typeface="Gilroy" pitchFamily="2" charset="77"/>
                </a:endParaRPr>
              </a:p>
            </p:txBody>
          </p:sp>
        </p:grpSp>
        <p:grpSp>
          <p:nvGrpSpPr>
            <p:cNvPr id="555" name="Google Shape;555;p25"/>
            <p:cNvGrpSpPr/>
            <p:nvPr/>
          </p:nvGrpSpPr>
          <p:grpSpPr>
            <a:xfrm>
              <a:off x="0" y="517524"/>
              <a:ext cx="8176809" cy="415498"/>
              <a:chOff x="0" y="0"/>
              <a:chExt cx="8176808" cy="415495"/>
            </a:xfrm>
          </p:grpSpPr>
          <p:sp>
            <p:nvSpPr>
              <p:cNvPr id="556" name="Google Shape;556;p25"/>
              <p:cNvSpPr txBox="1"/>
              <p:nvPr/>
            </p:nvSpPr>
            <p:spPr>
              <a:xfrm>
                <a:off x="226543" y="0"/>
                <a:ext cx="7950265" cy="4154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F67"/>
                  </a:buClr>
                  <a:buSzPts val="900"/>
                  <a:buFont typeface="Arial"/>
                  <a:buNone/>
                </a:pPr>
                <a:r>
                  <a:rPr lang="en-US" sz="900" b="0" i="0" u="none" strike="noStrike" cap="none">
                    <a:solidFill>
                      <a:srgbClr val="001F67"/>
                    </a:solidFill>
                    <a:latin typeface="Gilroy" pitchFamily="2" charset="77"/>
                    <a:sym typeface="Arial"/>
                  </a:rPr>
                  <a:t>Saccà SC, Cutolo CA, Ferrari D, Corazza P, Traverso CE. The Eye, Oxidative Damage and Polyunsaturated Fatty Acids. Nutrients. 2018;10(6):668. Published </a:t>
                </a:r>
                <a:br>
                  <a:rPr lang="en-US" sz="900" b="0" i="0" u="none" strike="noStrike" cap="none">
                    <a:solidFill>
                      <a:srgbClr val="001F67"/>
                    </a:solidFill>
                    <a:latin typeface="Gilroy" pitchFamily="2" charset="77"/>
                    <a:sym typeface="Arial"/>
                  </a:rPr>
                </a:br>
                <a:r>
                  <a:rPr lang="en-US" sz="900" b="0" i="0" u="none" strike="noStrike" cap="none">
                    <a:solidFill>
                      <a:srgbClr val="001F67"/>
                    </a:solidFill>
                    <a:latin typeface="Gilroy" pitchFamily="2" charset="77"/>
                    <a:sym typeface="Arial"/>
                  </a:rPr>
                  <a:t>2018 May 24. </a:t>
                </a:r>
                <a:r>
                  <a:rPr lang="en-US" sz="900" b="0" i="0" u="sng" strike="noStrike" cap="none">
                    <a:solidFill>
                      <a:srgbClr val="0000FF"/>
                    </a:solidFill>
                    <a:latin typeface="Gilroy" pitchFamily="2" charset="77"/>
                    <a:sym typeface="Arial"/>
                    <a:hlinkClick r:id="rId6">
                      <a:extLst>
                        <a:ext uri="{A12FA001-AC4F-418D-AE19-62706E023703}">
                          <ahyp:hlinkClr xmlns:ahyp="http://schemas.microsoft.com/office/drawing/2018/hyperlinkcolor" val="tx"/>
                        </a:ext>
                      </a:extLst>
                    </a:hlinkClick>
                  </a:rPr>
                  <a:t>https://doi.org/10.3390/nu10060668</a:t>
                </a:r>
                <a:r>
                  <a:rPr lang="en-US" sz="900" b="0" i="0" u="none" strike="noStrike" cap="none">
                    <a:solidFill>
                      <a:srgbClr val="001F67"/>
                    </a:solidFill>
                    <a:latin typeface="Gilroy" pitchFamily="2" charset="77"/>
                    <a:sym typeface="Arial"/>
                  </a:rPr>
                  <a:t> </a:t>
                </a:r>
                <a:endParaRPr>
                  <a:latin typeface="Gilroy" pitchFamily="2" charset="77"/>
                </a:endParaRPr>
              </a:p>
            </p:txBody>
          </p:sp>
          <p:sp>
            <p:nvSpPr>
              <p:cNvPr id="557" name="Google Shape;557;p25"/>
              <p:cNvSpPr txBox="1"/>
              <p:nvPr/>
            </p:nvSpPr>
            <p:spPr>
              <a:xfrm>
                <a:off x="0" y="0"/>
                <a:ext cx="133500" cy="166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F67"/>
                  </a:buClr>
                  <a:buSzPts val="1200"/>
                  <a:buFont typeface="Arial"/>
                  <a:buNone/>
                </a:pPr>
                <a:r>
                  <a:rPr lang="en-US" sz="1200" b="0" i="0" u="none" strike="noStrike" cap="none">
                    <a:solidFill>
                      <a:srgbClr val="001F67"/>
                    </a:solidFill>
                    <a:latin typeface="Gilroy" pitchFamily="2" charset="77"/>
                    <a:sym typeface="Arial"/>
                  </a:rPr>
                  <a:t>2</a:t>
                </a:r>
                <a:endParaRPr>
                  <a:latin typeface="Gilroy" pitchFamily="2" charset="77"/>
                </a:endParaRPr>
              </a:p>
            </p:txBody>
          </p:sp>
        </p:grpSp>
        <p:grpSp>
          <p:nvGrpSpPr>
            <p:cNvPr id="558" name="Google Shape;558;p25"/>
            <p:cNvGrpSpPr/>
            <p:nvPr/>
          </p:nvGrpSpPr>
          <p:grpSpPr>
            <a:xfrm>
              <a:off x="1" y="888999"/>
              <a:ext cx="6759945" cy="415498"/>
              <a:chOff x="0" y="0"/>
              <a:chExt cx="6759944" cy="415495"/>
            </a:xfrm>
          </p:grpSpPr>
          <p:sp>
            <p:nvSpPr>
              <p:cNvPr id="559" name="Google Shape;559;p25"/>
              <p:cNvSpPr txBox="1"/>
              <p:nvPr/>
            </p:nvSpPr>
            <p:spPr>
              <a:xfrm>
                <a:off x="226542" y="0"/>
                <a:ext cx="6533402" cy="4154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F67"/>
                  </a:buClr>
                  <a:buSzPts val="900"/>
                  <a:buFont typeface="Arial"/>
                  <a:buNone/>
                </a:pPr>
                <a:r>
                  <a:rPr lang="en-US" sz="900" b="0" i="0" u="none" strike="noStrike" cap="none">
                    <a:solidFill>
                      <a:srgbClr val="001F67"/>
                    </a:solidFill>
                    <a:latin typeface="Gilroy" pitchFamily="2" charset="77"/>
                    <a:sym typeface="Arial"/>
                  </a:rPr>
                  <a:t>Giles GE, Mahoney CR, Urry HL, Brunyé TT, Taylor HA, Kanarek RB. Omega-3 fatty acids and stress-induced changes to mood </a:t>
                </a:r>
                <a:br>
                  <a:rPr lang="en-US" sz="900" b="0" i="0" u="none" strike="noStrike" cap="none">
                    <a:solidFill>
                      <a:srgbClr val="001F67"/>
                    </a:solidFill>
                    <a:latin typeface="Gilroy" pitchFamily="2" charset="77"/>
                    <a:sym typeface="Arial"/>
                  </a:rPr>
                </a:br>
                <a:r>
                  <a:rPr lang="en-US" sz="900" b="0" i="0" u="none" strike="noStrike" cap="none">
                    <a:solidFill>
                      <a:srgbClr val="001F67"/>
                    </a:solidFill>
                    <a:latin typeface="Gilroy" pitchFamily="2" charset="77"/>
                    <a:sym typeface="Arial"/>
                  </a:rPr>
                  <a:t>and cognition in healthy individuals. Pharmacol Biochem Behav. 2015;132:10-19. </a:t>
                </a:r>
                <a:r>
                  <a:rPr lang="en-US" sz="900" b="0" i="0" u="sng" strike="noStrike" cap="none">
                    <a:solidFill>
                      <a:srgbClr val="0000FF"/>
                    </a:solidFill>
                    <a:latin typeface="Gilroy" pitchFamily="2" charset="77"/>
                    <a:sym typeface="Arial"/>
                    <a:hlinkClick r:id="rId7">
                      <a:extLst>
                        <a:ext uri="{A12FA001-AC4F-418D-AE19-62706E023703}">
                          <ahyp:hlinkClr xmlns:ahyp="http://schemas.microsoft.com/office/drawing/2018/hyperlinkcolor" val="tx"/>
                        </a:ext>
                      </a:extLst>
                    </a:hlinkClick>
                  </a:rPr>
                  <a:t>https://doi.org/10.1016/j.pbb.2015.02.018</a:t>
                </a:r>
                <a:r>
                  <a:rPr lang="en-US" sz="900" b="0" i="0" u="none" strike="noStrike" cap="none">
                    <a:solidFill>
                      <a:srgbClr val="001F67"/>
                    </a:solidFill>
                    <a:latin typeface="Gilroy" pitchFamily="2" charset="77"/>
                    <a:sym typeface="Arial"/>
                  </a:rPr>
                  <a:t> </a:t>
                </a:r>
                <a:endParaRPr>
                  <a:latin typeface="Gilroy" pitchFamily="2" charset="77"/>
                </a:endParaRPr>
              </a:p>
            </p:txBody>
          </p:sp>
          <p:sp>
            <p:nvSpPr>
              <p:cNvPr id="560" name="Google Shape;560;p25"/>
              <p:cNvSpPr txBox="1"/>
              <p:nvPr/>
            </p:nvSpPr>
            <p:spPr>
              <a:xfrm>
                <a:off x="0" y="0"/>
                <a:ext cx="141900" cy="166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F67"/>
                  </a:buClr>
                  <a:buSzPts val="1200"/>
                  <a:buFont typeface="Arial"/>
                  <a:buNone/>
                </a:pPr>
                <a:r>
                  <a:rPr lang="en-US" sz="1200">
                    <a:solidFill>
                      <a:srgbClr val="001F67"/>
                    </a:solidFill>
                    <a:latin typeface="Gilroy" pitchFamily="2" charset="77"/>
                  </a:rPr>
                  <a:t>3</a:t>
                </a:r>
                <a:endParaRPr>
                  <a:latin typeface="Gilroy" pitchFamily="2" charset="77"/>
                </a:endParaRPr>
              </a:p>
            </p:txBody>
          </p:sp>
        </p:grpSp>
        <p:grpSp>
          <p:nvGrpSpPr>
            <p:cNvPr id="561" name="Google Shape;561;p25"/>
            <p:cNvGrpSpPr/>
            <p:nvPr/>
          </p:nvGrpSpPr>
          <p:grpSpPr>
            <a:xfrm>
              <a:off x="0" y="1260474"/>
              <a:ext cx="8080454" cy="415498"/>
              <a:chOff x="0" y="0"/>
              <a:chExt cx="8080453" cy="415495"/>
            </a:xfrm>
          </p:grpSpPr>
          <p:sp>
            <p:nvSpPr>
              <p:cNvPr id="562" name="Google Shape;562;p25"/>
              <p:cNvSpPr txBox="1"/>
              <p:nvPr/>
            </p:nvSpPr>
            <p:spPr>
              <a:xfrm>
                <a:off x="226543" y="0"/>
                <a:ext cx="7853910" cy="4154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F67"/>
                  </a:buClr>
                  <a:buSzPts val="900"/>
                  <a:buFont typeface="Arial"/>
                  <a:buNone/>
                </a:pPr>
                <a:r>
                  <a:rPr lang="en-US" sz="900" b="0" i="0" u="none" strike="noStrike" cap="none">
                    <a:solidFill>
                      <a:srgbClr val="001F67"/>
                    </a:solidFill>
                    <a:latin typeface="Gilroy" pitchFamily="2" charset="77"/>
                    <a:sym typeface="Arial"/>
                  </a:rPr>
                  <a:t>Al-Khalaifah H. Modulatory Effect of Dietary Polyunsaturated Fatty Acids on Immunity, Represented by Phagocytic Activity. Front Vet Sci. 2020;7:569939. </a:t>
                </a:r>
                <a:br>
                  <a:rPr lang="en-US" sz="900" b="0" i="0" u="none" strike="noStrike" cap="none">
                    <a:solidFill>
                      <a:srgbClr val="001F67"/>
                    </a:solidFill>
                    <a:latin typeface="Gilroy" pitchFamily="2" charset="77"/>
                    <a:sym typeface="Arial"/>
                  </a:rPr>
                </a:br>
                <a:r>
                  <a:rPr lang="en-US" sz="900" b="0" i="0" u="none" strike="noStrike" cap="none">
                    <a:solidFill>
                      <a:srgbClr val="001F67"/>
                    </a:solidFill>
                    <a:latin typeface="Gilroy" pitchFamily="2" charset="77"/>
                    <a:sym typeface="Arial"/>
                  </a:rPr>
                  <a:t>Published 2020 Sep 22. </a:t>
                </a:r>
                <a:r>
                  <a:rPr lang="en-US" sz="900" b="0" i="0" u="sng" strike="noStrike" cap="none">
                    <a:solidFill>
                      <a:srgbClr val="0000FF"/>
                    </a:solidFill>
                    <a:latin typeface="Gilroy" pitchFamily="2" charset="77"/>
                    <a:sym typeface="Arial"/>
                    <a:hlinkClick r:id="rId8">
                      <a:extLst>
                        <a:ext uri="{A12FA001-AC4F-418D-AE19-62706E023703}">
                          <ahyp:hlinkClr xmlns:ahyp="http://schemas.microsoft.com/office/drawing/2018/hyperlinkcolor" val="tx"/>
                        </a:ext>
                      </a:extLst>
                    </a:hlinkClick>
                  </a:rPr>
                  <a:t>https://doi.org/10.3389/fvets.2020.569939</a:t>
                </a:r>
                <a:r>
                  <a:rPr lang="en-US" sz="900" b="0" i="0" u="none" strike="noStrike" cap="none">
                    <a:solidFill>
                      <a:srgbClr val="001F67"/>
                    </a:solidFill>
                    <a:latin typeface="Gilroy" pitchFamily="2" charset="77"/>
                    <a:sym typeface="Arial"/>
                  </a:rPr>
                  <a:t> </a:t>
                </a:r>
                <a:endParaRPr>
                  <a:latin typeface="Gilroy" pitchFamily="2" charset="77"/>
                </a:endParaRPr>
              </a:p>
            </p:txBody>
          </p:sp>
          <p:sp>
            <p:nvSpPr>
              <p:cNvPr id="563" name="Google Shape;563;p25"/>
              <p:cNvSpPr txBox="1"/>
              <p:nvPr/>
            </p:nvSpPr>
            <p:spPr>
              <a:xfrm>
                <a:off x="0" y="0"/>
                <a:ext cx="134100" cy="166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F67"/>
                  </a:buClr>
                  <a:buSzPts val="1200"/>
                  <a:buFont typeface="Arial"/>
                  <a:buNone/>
                </a:pPr>
                <a:r>
                  <a:rPr lang="en-US" sz="1200">
                    <a:solidFill>
                      <a:srgbClr val="001F67"/>
                    </a:solidFill>
                    <a:latin typeface="Gilroy" pitchFamily="2" charset="77"/>
                  </a:rPr>
                  <a:t>4</a:t>
                </a:r>
                <a:endParaRPr>
                  <a:latin typeface="Gilroy" pitchFamily="2" charset="77"/>
                </a:endParaRPr>
              </a:p>
            </p:txBody>
          </p:sp>
        </p:grpSp>
        <p:grpSp>
          <p:nvGrpSpPr>
            <p:cNvPr id="564" name="Google Shape;564;p25"/>
            <p:cNvGrpSpPr/>
            <p:nvPr/>
          </p:nvGrpSpPr>
          <p:grpSpPr>
            <a:xfrm>
              <a:off x="-1" y="1631949"/>
              <a:ext cx="8006731" cy="415498"/>
              <a:chOff x="0" y="0"/>
              <a:chExt cx="8006729" cy="415495"/>
            </a:xfrm>
          </p:grpSpPr>
          <p:sp>
            <p:nvSpPr>
              <p:cNvPr id="565" name="Google Shape;565;p25"/>
              <p:cNvSpPr txBox="1"/>
              <p:nvPr/>
            </p:nvSpPr>
            <p:spPr>
              <a:xfrm>
                <a:off x="226543" y="0"/>
                <a:ext cx="7780186" cy="4154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F67"/>
                  </a:buClr>
                  <a:buSzPts val="900"/>
                  <a:buFont typeface="Arial"/>
                  <a:buNone/>
                </a:pPr>
                <a:r>
                  <a:rPr lang="en-US" sz="900" b="0" i="0" u="none" strike="noStrike" cap="none">
                    <a:solidFill>
                      <a:srgbClr val="001F67"/>
                    </a:solidFill>
                    <a:latin typeface="Gilroy" pitchFamily="2" charset="77"/>
                    <a:sym typeface="Arial"/>
                  </a:rPr>
                  <a:t>Vaid M, Singh T, Prasad R, Katiyar SK. Intake of high-fat diet stimulates the risk of ultraviolet radiation-induced skin tumors and malignant progression </a:t>
                </a:r>
                <a:br>
                  <a:rPr lang="en-US" sz="900" b="0" i="0" u="none" strike="noStrike" cap="none">
                    <a:solidFill>
                      <a:srgbClr val="001F67"/>
                    </a:solidFill>
                    <a:latin typeface="Gilroy" pitchFamily="2" charset="77"/>
                    <a:sym typeface="Arial"/>
                  </a:rPr>
                </a:br>
                <a:r>
                  <a:rPr lang="en-US" sz="900" b="0" i="0" u="none" strike="noStrike" cap="none">
                    <a:solidFill>
                      <a:srgbClr val="001F67"/>
                    </a:solidFill>
                    <a:latin typeface="Gilroy" pitchFamily="2" charset="77"/>
                    <a:sym typeface="Arial"/>
                  </a:rPr>
                  <a:t>of papillomas to carcinoma in SKH-1 hairless mice. Toxicol Appl Pharmacol. 2014;274(1):147-155. </a:t>
                </a:r>
                <a:r>
                  <a:rPr lang="en-US" sz="900" b="0" i="0" u="sng" strike="noStrike" cap="none">
                    <a:solidFill>
                      <a:srgbClr val="0000FF"/>
                    </a:solidFill>
                    <a:latin typeface="Gilroy" pitchFamily="2" charset="77"/>
                    <a:sym typeface="Arial"/>
                    <a:hlinkClick r:id="rId9">
                      <a:extLst>
                        <a:ext uri="{A12FA001-AC4F-418D-AE19-62706E023703}">
                          <ahyp:hlinkClr xmlns:ahyp="http://schemas.microsoft.com/office/drawing/2018/hyperlinkcolor" val="tx"/>
                        </a:ext>
                      </a:extLst>
                    </a:hlinkClick>
                  </a:rPr>
                  <a:t>https://doi.org/10.1016/j.taap.2013.10.030</a:t>
                </a:r>
                <a:endParaRPr>
                  <a:latin typeface="Gilroy" pitchFamily="2" charset="77"/>
                </a:endParaRPr>
              </a:p>
            </p:txBody>
          </p:sp>
          <p:sp>
            <p:nvSpPr>
              <p:cNvPr id="566" name="Google Shape;566;p25"/>
              <p:cNvSpPr txBox="1"/>
              <p:nvPr/>
            </p:nvSpPr>
            <p:spPr>
              <a:xfrm>
                <a:off x="0" y="0"/>
                <a:ext cx="134700" cy="166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F67"/>
                  </a:buClr>
                  <a:buSzPts val="1200"/>
                  <a:buFont typeface="Arial"/>
                  <a:buNone/>
                </a:pPr>
                <a:r>
                  <a:rPr lang="en-US" sz="1200" b="0" i="0" u="none" strike="noStrike" cap="none">
                    <a:solidFill>
                      <a:srgbClr val="001F67"/>
                    </a:solidFill>
                    <a:latin typeface="Gilroy" pitchFamily="2" charset="77"/>
                    <a:sym typeface="Arial"/>
                  </a:rPr>
                  <a:t>5</a:t>
                </a:r>
                <a:endParaRPr>
                  <a:latin typeface="Gilroy" pitchFamily="2" charset="77"/>
                </a:endParaRPr>
              </a:p>
            </p:txBody>
          </p:sp>
        </p:grpSp>
        <p:grpSp>
          <p:nvGrpSpPr>
            <p:cNvPr id="567" name="Google Shape;567;p25"/>
            <p:cNvGrpSpPr/>
            <p:nvPr/>
          </p:nvGrpSpPr>
          <p:grpSpPr>
            <a:xfrm>
              <a:off x="1" y="2003424"/>
              <a:ext cx="8336256" cy="415498"/>
              <a:chOff x="0" y="0"/>
              <a:chExt cx="8336255" cy="415495"/>
            </a:xfrm>
          </p:grpSpPr>
          <p:sp>
            <p:nvSpPr>
              <p:cNvPr id="568" name="Google Shape;568;p25"/>
              <p:cNvSpPr txBox="1"/>
              <p:nvPr/>
            </p:nvSpPr>
            <p:spPr>
              <a:xfrm>
                <a:off x="226542" y="0"/>
                <a:ext cx="8109713" cy="4154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F67"/>
                  </a:buClr>
                  <a:buSzPts val="900"/>
                  <a:buFont typeface="Arial"/>
                  <a:buNone/>
                </a:pPr>
                <a:r>
                  <a:rPr lang="en-US" sz="900" b="0" i="0" u="none" strike="noStrike" cap="none">
                    <a:solidFill>
                      <a:srgbClr val="001F67"/>
                    </a:solidFill>
                    <a:latin typeface="Gilroy" pitchFamily="2" charset="77"/>
                    <a:sym typeface="Arial"/>
                  </a:rPr>
                  <a:t>Stark KD, Van Elswyk ME, Higgins MR, Weatherford CA, Salem N Jr. Global survey of the omega-3 fatty acids, docosahexaenoic acid and eicosapentaenoic </a:t>
                </a:r>
                <a:br>
                  <a:rPr lang="en-US" sz="900" b="0" i="0" u="none" strike="noStrike" cap="none">
                    <a:solidFill>
                      <a:srgbClr val="001F67"/>
                    </a:solidFill>
                    <a:latin typeface="Gilroy" pitchFamily="2" charset="77"/>
                    <a:sym typeface="Arial"/>
                  </a:rPr>
                </a:br>
                <a:r>
                  <a:rPr lang="en-US" sz="900" b="0" i="0" u="none" strike="noStrike" cap="none">
                    <a:solidFill>
                      <a:srgbClr val="001F67"/>
                    </a:solidFill>
                    <a:latin typeface="Gilroy" pitchFamily="2" charset="77"/>
                    <a:sym typeface="Arial"/>
                  </a:rPr>
                  <a:t>acid in the blood stream of healthy adults. Prog Lipid Res. 2016;63:132-152. </a:t>
                </a:r>
                <a:r>
                  <a:rPr lang="en-US" sz="900" b="0" i="0" u="sng" strike="noStrike" cap="none">
                    <a:solidFill>
                      <a:srgbClr val="0000FF"/>
                    </a:solidFill>
                    <a:latin typeface="Gilroy" pitchFamily="2" charset="77"/>
                    <a:sym typeface="Arial"/>
                    <a:hlinkClick r:id="rId10">
                      <a:extLst>
                        <a:ext uri="{A12FA001-AC4F-418D-AE19-62706E023703}">
                          <ahyp:hlinkClr xmlns:ahyp="http://schemas.microsoft.com/office/drawing/2018/hyperlinkcolor" val="tx"/>
                        </a:ext>
                      </a:extLst>
                    </a:hlinkClick>
                  </a:rPr>
                  <a:t>https://doi.org/10.1016/j.plipres.2016.05.001</a:t>
                </a:r>
                <a:r>
                  <a:rPr lang="en-US" sz="900" b="0" i="0" u="none" strike="noStrike" cap="none">
                    <a:solidFill>
                      <a:srgbClr val="001F67"/>
                    </a:solidFill>
                    <a:latin typeface="Gilroy" pitchFamily="2" charset="77"/>
                    <a:sym typeface="Arial"/>
                  </a:rPr>
                  <a:t> </a:t>
                </a:r>
                <a:endParaRPr>
                  <a:latin typeface="Gilroy" pitchFamily="2" charset="77"/>
                </a:endParaRPr>
              </a:p>
            </p:txBody>
          </p:sp>
          <p:sp>
            <p:nvSpPr>
              <p:cNvPr id="569" name="Google Shape;569;p25"/>
              <p:cNvSpPr txBox="1"/>
              <p:nvPr/>
            </p:nvSpPr>
            <p:spPr>
              <a:xfrm>
                <a:off x="0" y="0"/>
                <a:ext cx="126900" cy="166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F67"/>
                  </a:buClr>
                  <a:buSzPts val="1200"/>
                  <a:buFont typeface="Arial"/>
                  <a:buNone/>
                </a:pPr>
                <a:r>
                  <a:rPr lang="en-US" sz="1200" b="0" i="0" u="none" strike="noStrike" cap="none">
                    <a:solidFill>
                      <a:srgbClr val="001F67"/>
                    </a:solidFill>
                    <a:latin typeface="Gilroy" pitchFamily="2" charset="77"/>
                    <a:sym typeface="Arial"/>
                  </a:rPr>
                  <a:t>6</a:t>
                </a:r>
                <a:endParaRPr>
                  <a:latin typeface="Gilroy" pitchFamily="2" charset="77"/>
                </a:endParaRPr>
              </a:p>
            </p:txBody>
          </p:sp>
        </p:grpSp>
        <p:grpSp>
          <p:nvGrpSpPr>
            <p:cNvPr id="570" name="Google Shape;570;p25"/>
            <p:cNvGrpSpPr/>
            <p:nvPr/>
          </p:nvGrpSpPr>
          <p:grpSpPr>
            <a:xfrm>
              <a:off x="1" y="2746374"/>
              <a:ext cx="8122972" cy="415498"/>
              <a:chOff x="0" y="0"/>
              <a:chExt cx="8122972" cy="415495"/>
            </a:xfrm>
          </p:grpSpPr>
          <p:sp>
            <p:nvSpPr>
              <p:cNvPr id="571" name="Google Shape;571;p25"/>
              <p:cNvSpPr txBox="1"/>
              <p:nvPr/>
            </p:nvSpPr>
            <p:spPr>
              <a:xfrm>
                <a:off x="0" y="0"/>
                <a:ext cx="126900" cy="166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F67"/>
                  </a:buClr>
                  <a:buSzPts val="1200"/>
                  <a:buFont typeface="Arial"/>
                  <a:buNone/>
                </a:pPr>
                <a:r>
                  <a:rPr lang="en-US" sz="1200" b="0" i="0" u="none" strike="noStrike" cap="none">
                    <a:solidFill>
                      <a:srgbClr val="001F67"/>
                    </a:solidFill>
                    <a:latin typeface="Gilroy" pitchFamily="2" charset="77"/>
                    <a:sym typeface="Arial"/>
                  </a:rPr>
                  <a:t>8</a:t>
                </a:r>
                <a:endParaRPr>
                  <a:latin typeface="Gilroy" pitchFamily="2" charset="77"/>
                </a:endParaRPr>
              </a:p>
            </p:txBody>
          </p:sp>
          <p:sp>
            <p:nvSpPr>
              <p:cNvPr id="572" name="Google Shape;572;p25"/>
              <p:cNvSpPr txBox="1"/>
              <p:nvPr/>
            </p:nvSpPr>
            <p:spPr>
              <a:xfrm>
                <a:off x="226542" y="0"/>
                <a:ext cx="7896430" cy="4154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F67"/>
                  </a:buClr>
                  <a:buSzPts val="900"/>
                  <a:buFont typeface="Arial"/>
                  <a:buNone/>
                </a:pPr>
                <a:r>
                  <a:rPr lang="en-US" sz="900" b="0" i="0" u="none" strike="noStrike" cap="none">
                    <a:solidFill>
                      <a:srgbClr val="001F67"/>
                    </a:solidFill>
                    <a:latin typeface="Gilroy" pitchFamily="2" charset="77"/>
                    <a:sym typeface="Arial"/>
                  </a:rPr>
                  <a:t>Neubronner, J., Schuchardt, J. P., Kressel, G., Merkel, M., von Schacky, C., &amp; Hahn, A. Enhanced increase of omega-3 index in response to long-term </a:t>
                </a:r>
                <a:br>
                  <a:rPr lang="en-US" sz="900" b="0" i="0" u="none" strike="noStrike" cap="none">
                    <a:solidFill>
                      <a:srgbClr val="001F67"/>
                    </a:solidFill>
                    <a:latin typeface="Gilroy" pitchFamily="2" charset="77"/>
                    <a:sym typeface="Arial"/>
                  </a:rPr>
                </a:br>
                <a:r>
                  <a:rPr lang="en-US" sz="900" b="0" i="0" u="none" strike="noStrike" cap="none">
                    <a:solidFill>
                      <a:srgbClr val="001F67"/>
                    </a:solidFill>
                    <a:latin typeface="Gilroy" pitchFamily="2" charset="77"/>
                    <a:sym typeface="Arial"/>
                  </a:rPr>
                  <a:t>n-3 fatty acid supplementation from triacylglycerides versus ethyl esters. European Journal of Clinical Nutrition, 65(2), 247–254. doi:10.1038/ejcn.2010.239</a:t>
                </a:r>
                <a:endParaRPr>
                  <a:latin typeface="Gilroy" pitchFamily="2" charset="77"/>
                </a:endParaRPr>
              </a:p>
            </p:txBody>
          </p:sp>
        </p:grpSp>
        <p:grpSp>
          <p:nvGrpSpPr>
            <p:cNvPr id="573" name="Google Shape;573;p25"/>
            <p:cNvGrpSpPr/>
            <p:nvPr/>
          </p:nvGrpSpPr>
          <p:grpSpPr>
            <a:xfrm>
              <a:off x="1" y="2374899"/>
              <a:ext cx="8209497" cy="415498"/>
              <a:chOff x="0" y="0"/>
              <a:chExt cx="8209497" cy="415495"/>
            </a:xfrm>
          </p:grpSpPr>
          <p:sp>
            <p:nvSpPr>
              <p:cNvPr id="574" name="Google Shape;574;p25"/>
              <p:cNvSpPr txBox="1"/>
              <p:nvPr/>
            </p:nvSpPr>
            <p:spPr>
              <a:xfrm>
                <a:off x="226542" y="0"/>
                <a:ext cx="7982955" cy="4154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F67"/>
                  </a:buClr>
                  <a:buSzPts val="900"/>
                  <a:buFont typeface="Arial"/>
                  <a:buNone/>
                </a:pPr>
                <a:r>
                  <a:rPr lang="en-US" sz="900" b="0" i="0" u="none" strike="noStrike" cap="none">
                    <a:solidFill>
                      <a:srgbClr val="001F67"/>
                    </a:solidFill>
                    <a:latin typeface="Gilroy" pitchFamily="2" charset="77"/>
                    <a:sym typeface="Arial"/>
                  </a:rPr>
                  <a:t>Dyerberg J, Madsen P, Møller JM, Aardestrup I, Schmidt EB. Bioavailability of marine n-3 fatty acid formulations. Prostaglandins Leukot Essent Fatty Acids. </a:t>
                </a:r>
                <a:br>
                  <a:rPr lang="en-US" sz="900" b="0" i="0" u="none" strike="noStrike" cap="none">
                    <a:solidFill>
                      <a:srgbClr val="001F67"/>
                    </a:solidFill>
                    <a:latin typeface="Gilroy" pitchFamily="2" charset="77"/>
                    <a:sym typeface="Arial"/>
                  </a:rPr>
                </a:br>
                <a:r>
                  <a:rPr lang="en-US" sz="900" b="0" i="0" u="none" strike="noStrike" cap="none">
                    <a:solidFill>
                      <a:srgbClr val="001F67"/>
                    </a:solidFill>
                    <a:latin typeface="Gilroy" pitchFamily="2" charset="77"/>
                    <a:sym typeface="Arial"/>
                  </a:rPr>
                  <a:t>2010;83(3):137-141. </a:t>
                </a:r>
                <a:r>
                  <a:rPr lang="en-US" sz="900" b="0" i="0" u="sng" strike="noStrike" cap="none">
                    <a:solidFill>
                      <a:srgbClr val="0000FF"/>
                    </a:solidFill>
                    <a:latin typeface="Gilroy" pitchFamily="2" charset="77"/>
                    <a:sym typeface="Arial"/>
                    <a:hlinkClick r:id="rId11">
                      <a:extLst>
                        <a:ext uri="{A12FA001-AC4F-418D-AE19-62706E023703}">
                          <ahyp:hlinkClr xmlns:ahyp="http://schemas.microsoft.com/office/drawing/2018/hyperlinkcolor" val="tx"/>
                        </a:ext>
                      </a:extLst>
                    </a:hlinkClick>
                  </a:rPr>
                  <a:t>https://doi.org/10.1016/j.plefa.2010.06.007</a:t>
                </a:r>
                <a:r>
                  <a:rPr lang="en-US" sz="900" b="0" i="0" u="none" strike="noStrike" cap="none">
                    <a:solidFill>
                      <a:srgbClr val="001F67"/>
                    </a:solidFill>
                    <a:latin typeface="Gilroy" pitchFamily="2" charset="77"/>
                    <a:sym typeface="Arial"/>
                  </a:rPr>
                  <a:t> </a:t>
                </a:r>
                <a:endParaRPr>
                  <a:latin typeface="Gilroy" pitchFamily="2" charset="77"/>
                </a:endParaRPr>
              </a:p>
            </p:txBody>
          </p:sp>
          <p:sp>
            <p:nvSpPr>
              <p:cNvPr id="575" name="Google Shape;575;p25"/>
              <p:cNvSpPr txBox="1"/>
              <p:nvPr/>
            </p:nvSpPr>
            <p:spPr>
              <a:xfrm>
                <a:off x="0" y="0"/>
                <a:ext cx="140100" cy="166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F67"/>
                  </a:buClr>
                  <a:buSzPts val="1200"/>
                  <a:buFont typeface="Arial"/>
                  <a:buNone/>
                </a:pPr>
                <a:r>
                  <a:rPr lang="en-US" sz="1200">
                    <a:solidFill>
                      <a:srgbClr val="001F67"/>
                    </a:solidFill>
                    <a:latin typeface="Gilroy" pitchFamily="2" charset="77"/>
                  </a:rPr>
                  <a:t>7</a:t>
                </a:r>
                <a:endParaRPr>
                  <a:latin typeface="Gilroy" pitchFamily="2" charset="77"/>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Shape 100"/>
        <p:cNvGrpSpPr/>
        <p:nvPr/>
      </p:nvGrpSpPr>
      <p:grpSpPr>
        <a:xfrm>
          <a:off x="0" y="0"/>
          <a:ext cx="0" cy="0"/>
          <a:chOff x="0" y="0"/>
          <a:chExt cx="0" cy="0"/>
        </a:xfrm>
      </p:grpSpPr>
      <p:pic>
        <p:nvPicPr>
          <p:cNvPr id="101" name="Google Shape;101;p4" descr="shutterstock_1148454926.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02" name="Google Shape;102;p4" descr="CCI_logo_new_Монтажная область 1.png"/>
          <p:cNvPicPr preferRelativeResize="0"/>
          <p:nvPr/>
        </p:nvPicPr>
        <p:blipFill rotWithShape="1">
          <a:blip r:embed="rId4">
            <a:alphaModFix/>
          </a:blip>
          <a:srcRect/>
          <a:stretch/>
        </p:blipFill>
        <p:spPr>
          <a:xfrm>
            <a:off x="8013700" y="4782532"/>
            <a:ext cx="812800" cy="203778"/>
          </a:xfrm>
          <a:prstGeom prst="rect">
            <a:avLst/>
          </a:prstGeom>
          <a:noFill/>
          <a:ln>
            <a:noFill/>
          </a:ln>
        </p:spPr>
      </p:pic>
      <p:sp>
        <p:nvSpPr>
          <p:cNvPr id="103" name="Google Shape;103;p4"/>
          <p:cNvSpPr txBox="1"/>
          <p:nvPr/>
        </p:nvSpPr>
        <p:spPr>
          <a:xfrm>
            <a:off x="406400" y="406400"/>
            <a:ext cx="2999100" cy="748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445"/>
              </a:buClr>
              <a:buSzPts val="2700"/>
              <a:buFont typeface="Arial"/>
              <a:buNone/>
            </a:pPr>
            <a:r>
              <a:rPr lang="en-US" sz="2700" b="0" i="0" u="none" strike="noStrike" cap="none">
                <a:solidFill>
                  <a:srgbClr val="001445"/>
                </a:solidFill>
                <a:latin typeface="Gilroy" pitchFamily="2" charset="77"/>
                <a:sym typeface="Arial"/>
              </a:rPr>
              <a:t>EPA and DHA</a:t>
            </a:r>
            <a:br>
              <a:rPr lang="en-US" sz="2700" b="0" i="0" u="none" strike="noStrike" cap="none">
                <a:solidFill>
                  <a:srgbClr val="001445"/>
                </a:solidFill>
                <a:latin typeface="Gilroy" pitchFamily="2" charset="77"/>
                <a:sym typeface="Arial"/>
              </a:rPr>
            </a:br>
            <a:r>
              <a:rPr lang="en-US" sz="2700">
                <a:solidFill>
                  <a:srgbClr val="001445"/>
                </a:solidFill>
                <a:latin typeface="Gilroy" pitchFamily="2" charset="77"/>
              </a:rPr>
              <a:t>O</a:t>
            </a:r>
            <a:r>
              <a:rPr lang="en-US" sz="2700" b="0" i="0" u="none" strike="noStrike" cap="none">
                <a:solidFill>
                  <a:srgbClr val="001445"/>
                </a:solidFill>
                <a:latin typeface="Gilroy" pitchFamily="2" charset="77"/>
                <a:sym typeface="Arial"/>
              </a:rPr>
              <a:t>mega-3: </a:t>
            </a:r>
            <a:endParaRPr sz="1400" b="0" i="0" u="none" strike="noStrike" cap="none">
              <a:solidFill>
                <a:srgbClr val="000000"/>
              </a:solidFill>
              <a:latin typeface="Gilroy" pitchFamily="2" charset="77"/>
              <a:ea typeface="Helvetica Neue"/>
              <a:cs typeface="Helvetica Neue"/>
              <a:sym typeface="Helvetica Neue"/>
            </a:endParaRPr>
          </a:p>
        </p:txBody>
      </p:sp>
      <p:pic>
        <p:nvPicPr>
          <p:cNvPr id="104" name="Google Shape;104;p4" descr="Безымянный-1-06.png"/>
          <p:cNvPicPr preferRelativeResize="0"/>
          <p:nvPr/>
        </p:nvPicPr>
        <p:blipFill rotWithShape="1">
          <a:blip r:embed="rId5">
            <a:alphaModFix/>
          </a:blip>
          <a:srcRect/>
          <a:stretch/>
        </p:blipFill>
        <p:spPr>
          <a:xfrm>
            <a:off x="406400" y="1337081"/>
            <a:ext cx="444500" cy="444338"/>
          </a:xfrm>
          <a:prstGeom prst="rect">
            <a:avLst/>
          </a:prstGeom>
          <a:noFill/>
          <a:ln>
            <a:noFill/>
          </a:ln>
        </p:spPr>
      </p:pic>
      <p:sp>
        <p:nvSpPr>
          <p:cNvPr id="105" name="Google Shape;105;p4"/>
          <p:cNvSpPr txBox="1"/>
          <p:nvPr/>
        </p:nvSpPr>
        <p:spPr>
          <a:xfrm>
            <a:off x="924650" y="1432455"/>
            <a:ext cx="46635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May help stabilize </a:t>
            </a:r>
            <a:r>
              <a:rPr lang="en-US" sz="1500" b="0" i="0" u="none" strike="noStrike" cap="none">
                <a:solidFill>
                  <a:srgbClr val="001445"/>
                </a:solidFill>
                <a:latin typeface="Gilroy" pitchFamily="2" charset="77"/>
                <a:sym typeface="Arial"/>
              </a:rPr>
              <a:t>blood pressure</a:t>
            </a:r>
            <a:endParaRPr sz="1500" b="0" i="0" u="none" strike="noStrike" cap="none">
              <a:solidFill>
                <a:srgbClr val="001445"/>
              </a:solidFill>
              <a:latin typeface="Gilroy" pitchFamily="2" charset="77"/>
              <a:sym typeface="Arial"/>
            </a:endParaRPr>
          </a:p>
        </p:txBody>
      </p:sp>
      <p:sp>
        <p:nvSpPr>
          <p:cNvPr id="106" name="Google Shape;106;p4"/>
          <p:cNvSpPr txBox="1"/>
          <p:nvPr/>
        </p:nvSpPr>
        <p:spPr>
          <a:xfrm>
            <a:off x="3772880" y="1337075"/>
            <a:ext cx="3834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000"/>
              <a:buFont typeface="Helvetica Neue"/>
              <a:buNone/>
            </a:pPr>
            <a:r>
              <a:rPr lang="en-US" sz="1000" b="0" i="0" u="none" strike="noStrike" cap="none">
                <a:solidFill>
                  <a:srgbClr val="001445"/>
                </a:solidFill>
                <a:latin typeface="Gilroy" pitchFamily="2" charset="77"/>
                <a:ea typeface="Helvetica Neue"/>
                <a:cs typeface="Helvetica Neue"/>
                <a:sym typeface="Helvetica Neue"/>
              </a:rPr>
              <a:t>[1,2]</a:t>
            </a:r>
            <a:endParaRPr>
              <a:latin typeface="Gilroy" pitchFamily="2" charset="77"/>
            </a:endParaRPr>
          </a:p>
        </p:txBody>
      </p:sp>
      <p:pic>
        <p:nvPicPr>
          <p:cNvPr id="107" name="Google Shape;107;p4" descr="Безымянный-1-07.png"/>
          <p:cNvPicPr preferRelativeResize="0"/>
          <p:nvPr/>
        </p:nvPicPr>
        <p:blipFill rotWithShape="1">
          <a:blip r:embed="rId6">
            <a:alphaModFix/>
          </a:blip>
          <a:srcRect/>
          <a:stretch/>
        </p:blipFill>
        <p:spPr>
          <a:xfrm>
            <a:off x="406400" y="1891940"/>
            <a:ext cx="444500" cy="445557"/>
          </a:xfrm>
          <a:prstGeom prst="rect">
            <a:avLst/>
          </a:prstGeom>
          <a:noFill/>
          <a:ln>
            <a:noFill/>
          </a:ln>
        </p:spPr>
      </p:pic>
      <p:sp>
        <p:nvSpPr>
          <p:cNvPr id="108" name="Google Shape;108;p4"/>
          <p:cNvSpPr txBox="1"/>
          <p:nvPr/>
        </p:nvSpPr>
        <p:spPr>
          <a:xfrm>
            <a:off x="924655" y="1987556"/>
            <a:ext cx="44139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Promote visual organ performance</a:t>
            </a:r>
            <a:endParaRPr sz="1500" b="0" i="0" u="none" strike="noStrike" cap="none">
              <a:solidFill>
                <a:srgbClr val="001445"/>
              </a:solidFill>
              <a:latin typeface="Gilroy" pitchFamily="2" charset="77"/>
              <a:sym typeface="Arial"/>
            </a:endParaRPr>
          </a:p>
        </p:txBody>
      </p:sp>
      <p:sp>
        <p:nvSpPr>
          <p:cNvPr id="109" name="Google Shape;109;p4"/>
          <p:cNvSpPr txBox="1"/>
          <p:nvPr/>
        </p:nvSpPr>
        <p:spPr>
          <a:xfrm>
            <a:off x="4572000" y="1891940"/>
            <a:ext cx="149098" cy="15388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000"/>
              <a:buFont typeface="Helvetica Neue"/>
              <a:buNone/>
            </a:pPr>
            <a:r>
              <a:rPr lang="en-US" sz="1000" b="0" i="0" u="none" strike="noStrike" cap="none">
                <a:solidFill>
                  <a:srgbClr val="001445"/>
                </a:solidFill>
                <a:latin typeface="Gilroy" pitchFamily="2" charset="77"/>
                <a:ea typeface="Helvetica Neue"/>
                <a:cs typeface="Helvetica Neue"/>
                <a:sym typeface="Helvetica Neue"/>
              </a:rPr>
              <a:t>[3]</a:t>
            </a:r>
            <a:endParaRPr>
              <a:latin typeface="Gilroy" pitchFamily="2" charset="77"/>
            </a:endParaRPr>
          </a:p>
        </p:txBody>
      </p:sp>
      <p:pic>
        <p:nvPicPr>
          <p:cNvPr id="110" name="Google Shape;110;p4" descr="Безымянный-1-04.png"/>
          <p:cNvPicPr preferRelativeResize="0"/>
          <p:nvPr/>
        </p:nvPicPr>
        <p:blipFill rotWithShape="1">
          <a:blip r:embed="rId7">
            <a:alphaModFix/>
          </a:blip>
          <a:srcRect/>
          <a:stretch/>
        </p:blipFill>
        <p:spPr>
          <a:xfrm>
            <a:off x="406400" y="2448068"/>
            <a:ext cx="444500" cy="444239"/>
          </a:xfrm>
          <a:prstGeom prst="rect">
            <a:avLst/>
          </a:prstGeom>
          <a:noFill/>
          <a:ln>
            <a:noFill/>
          </a:ln>
        </p:spPr>
      </p:pic>
      <p:sp>
        <p:nvSpPr>
          <p:cNvPr id="111" name="Google Shape;111;p4"/>
          <p:cNvSpPr txBox="1"/>
          <p:nvPr/>
        </p:nvSpPr>
        <p:spPr>
          <a:xfrm>
            <a:off x="924800" y="2543443"/>
            <a:ext cx="35064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Support i</a:t>
            </a:r>
            <a:r>
              <a:rPr lang="en-US" sz="1500" b="0" i="0" u="none" strike="noStrike" cap="none">
                <a:solidFill>
                  <a:srgbClr val="001445"/>
                </a:solidFill>
                <a:latin typeface="Gilroy" pitchFamily="2" charset="77"/>
                <a:sym typeface="Arial"/>
              </a:rPr>
              <a:t>ntellectual development</a:t>
            </a:r>
            <a:endParaRPr sz="1500" b="0" i="0" u="none" strike="noStrike" cap="none">
              <a:solidFill>
                <a:srgbClr val="001445"/>
              </a:solidFill>
              <a:latin typeface="Gilroy" pitchFamily="2" charset="77"/>
              <a:sym typeface="Arial"/>
            </a:endParaRPr>
          </a:p>
        </p:txBody>
      </p:sp>
      <p:sp>
        <p:nvSpPr>
          <p:cNvPr id="112" name="Google Shape;112;p4"/>
          <p:cNvSpPr txBox="1"/>
          <p:nvPr/>
        </p:nvSpPr>
        <p:spPr>
          <a:xfrm>
            <a:off x="3831289" y="2448075"/>
            <a:ext cx="3834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000"/>
              <a:buFont typeface="Helvetica Neue"/>
              <a:buNone/>
            </a:pPr>
            <a:r>
              <a:rPr lang="en-US" sz="1000" b="0" i="0" u="none" strike="noStrike" cap="none">
                <a:solidFill>
                  <a:srgbClr val="001445"/>
                </a:solidFill>
                <a:latin typeface="Gilroy" pitchFamily="2" charset="77"/>
                <a:ea typeface="Helvetica Neue"/>
                <a:cs typeface="Helvetica Neue"/>
                <a:sym typeface="Helvetica Neue"/>
              </a:rPr>
              <a:t>[4]</a:t>
            </a:r>
            <a:endParaRPr>
              <a:latin typeface="Gilroy" pitchFamily="2" charset="77"/>
            </a:endParaRPr>
          </a:p>
        </p:txBody>
      </p:sp>
      <p:pic>
        <p:nvPicPr>
          <p:cNvPr id="113" name="Google Shape;113;p4" descr="Безымянный-1-05.png"/>
          <p:cNvPicPr preferRelativeResize="0"/>
          <p:nvPr/>
        </p:nvPicPr>
        <p:blipFill rotWithShape="1">
          <a:blip r:embed="rId8">
            <a:alphaModFix/>
          </a:blip>
          <a:srcRect/>
          <a:stretch/>
        </p:blipFill>
        <p:spPr>
          <a:xfrm>
            <a:off x="406400" y="3003524"/>
            <a:ext cx="444500" cy="444266"/>
          </a:xfrm>
          <a:prstGeom prst="rect">
            <a:avLst/>
          </a:prstGeom>
          <a:noFill/>
          <a:ln>
            <a:noFill/>
          </a:ln>
        </p:spPr>
      </p:pic>
      <p:sp>
        <p:nvSpPr>
          <p:cNvPr id="114" name="Google Shape;114;p4"/>
          <p:cNvSpPr txBox="1"/>
          <p:nvPr/>
        </p:nvSpPr>
        <p:spPr>
          <a:xfrm>
            <a:off x="924747" y="3098898"/>
            <a:ext cx="36927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Normalize e</a:t>
            </a:r>
            <a:r>
              <a:rPr lang="en-US" sz="1500" b="0" i="0" u="none" strike="noStrike" cap="none">
                <a:solidFill>
                  <a:srgbClr val="001445"/>
                </a:solidFill>
                <a:latin typeface="Gilroy" pitchFamily="2" charset="77"/>
                <a:sym typeface="Arial"/>
              </a:rPr>
              <a:t>motional stability</a:t>
            </a:r>
            <a:endParaRPr sz="1500" b="0" i="0" u="none" strike="noStrike" cap="none">
              <a:solidFill>
                <a:srgbClr val="001445"/>
              </a:solidFill>
              <a:latin typeface="Gilroy" pitchFamily="2" charset="77"/>
              <a:sym typeface="Arial"/>
            </a:endParaRPr>
          </a:p>
        </p:txBody>
      </p:sp>
      <p:sp>
        <p:nvSpPr>
          <p:cNvPr id="115" name="Google Shape;115;p4"/>
          <p:cNvSpPr txBox="1"/>
          <p:nvPr/>
        </p:nvSpPr>
        <p:spPr>
          <a:xfrm>
            <a:off x="3469588" y="3003525"/>
            <a:ext cx="7644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000"/>
              <a:buFont typeface="Helvetica Neue"/>
              <a:buNone/>
            </a:pPr>
            <a:r>
              <a:rPr lang="en-US" sz="1000" b="0" i="0" u="none" strike="noStrike" cap="none">
                <a:solidFill>
                  <a:srgbClr val="001445"/>
                </a:solidFill>
                <a:latin typeface="Gilroy" pitchFamily="2" charset="77"/>
                <a:ea typeface="Helvetica Neue"/>
                <a:cs typeface="Helvetica Neue"/>
                <a:sym typeface="Helvetica Neue"/>
              </a:rPr>
              <a:t>[4]</a:t>
            </a:r>
            <a:endParaRPr>
              <a:latin typeface="Gilroy" pitchFamily="2" charset="77"/>
            </a:endParaRPr>
          </a:p>
        </p:txBody>
      </p:sp>
      <p:pic>
        <p:nvPicPr>
          <p:cNvPr id="116" name="Google Shape;116;p4" descr="Безымянный-1-03.png"/>
          <p:cNvPicPr preferRelativeResize="0"/>
          <p:nvPr/>
        </p:nvPicPr>
        <p:blipFill rotWithShape="1">
          <a:blip r:embed="rId9">
            <a:alphaModFix/>
          </a:blip>
          <a:srcRect/>
          <a:stretch/>
        </p:blipFill>
        <p:spPr>
          <a:xfrm>
            <a:off x="406400" y="3559038"/>
            <a:ext cx="444500" cy="444176"/>
          </a:xfrm>
          <a:prstGeom prst="rect">
            <a:avLst/>
          </a:prstGeom>
          <a:noFill/>
          <a:ln>
            <a:noFill/>
          </a:ln>
        </p:spPr>
      </p:pic>
      <p:sp>
        <p:nvSpPr>
          <p:cNvPr id="117" name="Google Shape;117;p4"/>
          <p:cNvSpPr txBox="1"/>
          <p:nvPr/>
        </p:nvSpPr>
        <p:spPr>
          <a:xfrm>
            <a:off x="924875" y="3654400"/>
            <a:ext cx="36471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Promote a</a:t>
            </a:r>
            <a:r>
              <a:rPr lang="en-US" sz="1500" b="0" i="0" u="none" strike="noStrike" cap="none">
                <a:solidFill>
                  <a:srgbClr val="001445"/>
                </a:solidFill>
                <a:latin typeface="Gilroy" pitchFamily="2" charset="77"/>
                <a:sym typeface="Arial"/>
              </a:rPr>
              <a:t> stronger immunity system</a:t>
            </a:r>
            <a:endParaRPr sz="1500" b="0" i="0" u="none" strike="noStrike" cap="none">
              <a:solidFill>
                <a:srgbClr val="001445"/>
              </a:solidFill>
              <a:latin typeface="Gilroy" pitchFamily="2" charset="77"/>
              <a:sym typeface="Arial"/>
            </a:endParaRPr>
          </a:p>
        </p:txBody>
      </p:sp>
      <p:sp>
        <p:nvSpPr>
          <p:cNvPr id="118" name="Google Shape;118;p4"/>
          <p:cNvSpPr txBox="1"/>
          <p:nvPr/>
        </p:nvSpPr>
        <p:spPr>
          <a:xfrm>
            <a:off x="4112388" y="3558975"/>
            <a:ext cx="6087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000"/>
              <a:buFont typeface="Helvetica Neue"/>
              <a:buNone/>
            </a:pPr>
            <a:r>
              <a:rPr lang="en-US" sz="1000" b="0" i="0" u="none" strike="noStrike" cap="none">
                <a:solidFill>
                  <a:srgbClr val="001445"/>
                </a:solidFill>
                <a:latin typeface="Gilroy" pitchFamily="2" charset="77"/>
                <a:ea typeface="Helvetica Neue"/>
                <a:cs typeface="Helvetica Neue"/>
                <a:sym typeface="Helvetica Neue"/>
              </a:rPr>
              <a:t>[5]</a:t>
            </a:r>
            <a:endParaRPr>
              <a:latin typeface="Gilroy" pitchFamily="2" charset="77"/>
            </a:endParaRPr>
          </a:p>
        </p:txBody>
      </p:sp>
      <p:pic>
        <p:nvPicPr>
          <p:cNvPr id="119" name="Google Shape;119;p4" descr="Безымянный-1-02.png"/>
          <p:cNvPicPr preferRelativeResize="0"/>
          <p:nvPr/>
        </p:nvPicPr>
        <p:blipFill rotWithShape="1">
          <a:blip r:embed="rId10">
            <a:alphaModFix/>
          </a:blip>
          <a:srcRect/>
          <a:stretch/>
        </p:blipFill>
        <p:spPr>
          <a:xfrm>
            <a:off x="406400" y="4113815"/>
            <a:ext cx="444500" cy="445557"/>
          </a:xfrm>
          <a:prstGeom prst="rect">
            <a:avLst/>
          </a:prstGeom>
          <a:noFill/>
          <a:ln>
            <a:noFill/>
          </a:ln>
        </p:spPr>
      </p:pic>
      <p:sp>
        <p:nvSpPr>
          <p:cNvPr id="120" name="Google Shape;120;p4"/>
          <p:cNvSpPr txBox="1"/>
          <p:nvPr/>
        </p:nvSpPr>
        <p:spPr>
          <a:xfrm>
            <a:off x="924648" y="4209425"/>
            <a:ext cx="2544900" cy="231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Help support your </a:t>
            </a:r>
            <a:r>
              <a:rPr lang="en-US" sz="1500" b="0" i="0" u="none" strike="noStrike" cap="none">
                <a:solidFill>
                  <a:srgbClr val="001445"/>
                </a:solidFill>
                <a:latin typeface="Gilroy" pitchFamily="2" charset="77"/>
                <a:sym typeface="Arial"/>
              </a:rPr>
              <a:t>skin</a:t>
            </a:r>
            <a:endParaRPr sz="1500" b="0" i="0" u="none" strike="noStrike" cap="none">
              <a:solidFill>
                <a:srgbClr val="001445"/>
              </a:solidFill>
              <a:latin typeface="Gilroy" pitchFamily="2" charset="77"/>
              <a:sym typeface="Arial"/>
            </a:endParaRPr>
          </a:p>
        </p:txBody>
      </p:sp>
      <p:sp>
        <p:nvSpPr>
          <p:cNvPr id="121" name="Google Shape;121;p4"/>
          <p:cNvSpPr txBox="1"/>
          <p:nvPr/>
        </p:nvSpPr>
        <p:spPr>
          <a:xfrm>
            <a:off x="2957362" y="4163300"/>
            <a:ext cx="9141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000"/>
              <a:buFont typeface="Helvetica Neue"/>
              <a:buNone/>
            </a:pPr>
            <a:r>
              <a:rPr lang="en-US" sz="1000" b="0" i="0" u="none" strike="noStrike" cap="none">
                <a:solidFill>
                  <a:srgbClr val="001445"/>
                </a:solidFill>
                <a:latin typeface="Gilroy" pitchFamily="2" charset="77"/>
                <a:ea typeface="Helvetica Neue"/>
                <a:cs typeface="Helvetica Neue"/>
                <a:sym typeface="Helvetica Neue"/>
              </a:rPr>
              <a:t>[6]</a:t>
            </a:r>
            <a:endParaRPr>
              <a:latin typeface="Gilroy" pitchFamily="2" charset="77"/>
            </a:endParaRPr>
          </a:p>
        </p:txBody>
      </p:sp>
      <p:sp>
        <p:nvSpPr>
          <p:cNvPr id="122" name="Google Shape;122;p4"/>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1445"/>
              </a:buClr>
              <a:buSzPts val="1200"/>
              <a:buFont typeface="Arial"/>
              <a:buNone/>
            </a:pPr>
            <a:r>
              <a:rPr lang="en-US" sz="1200" b="1" i="0" u="none" strike="noStrike" cap="none">
                <a:solidFill>
                  <a:srgbClr val="001445"/>
                </a:solidFill>
                <a:latin typeface="Gilroy" pitchFamily="2" charset="77"/>
                <a:sym typeface="Arial"/>
              </a:rPr>
              <a:t>O!Mega-3 TG</a:t>
            </a:r>
            <a:endParaRPr>
              <a:latin typeface="Gilroy" pitchFamily="2" charset="77"/>
            </a:endParaRPr>
          </a:p>
        </p:txBody>
      </p:sp>
      <p:sp>
        <p:nvSpPr>
          <p:cNvPr id="123" name="Google Shape;123;p4"/>
          <p:cNvSpPr txBox="1"/>
          <p:nvPr/>
        </p:nvSpPr>
        <p:spPr>
          <a:xfrm>
            <a:off x="2722349" y="4652600"/>
            <a:ext cx="3829279" cy="301200"/>
          </a:xfrm>
          <a:prstGeom prst="rect">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50">
                <a:solidFill>
                  <a:srgbClr val="666666"/>
                </a:solidFill>
                <a:latin typeface="Gilroy" pitchFamily="2" charset="77"/>
                <a:ea typeface="Roboto"/>
                <a:cs typeface="Roboto"/>
                <a:sym typeface="Roboto"/>
              </a:rPr>
              <a:t>These statements have not been evaluated by the Food and Drug Administration. This product is not intended to diagnose, treat, cure, or prevent any disease.</a:t>
            </a:r>
            <a:endParaRPr sz="1100">
              <a:solidFill>
                <a:srgbClr val="666666"/>
              </a:solidFill>
              <a:latin typeface="Gilroy" pitchFamily="2" charset="77"/>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Shape 127"/>
        <p:cNvGrpSpPr/>
        <p:nvPr/>
      </p:nvGrpSpPr>
      <p:grpSpPr>
        <a:xfrm>
          <a:off x="0" y="0"/>
          <a:ext cx="0" cy="0"/>
          <a:chOff x="0" y="0"/>
          <a:chExt cx="0" cy="0"/>
        </a:xfrm>
      </p:grpSpPr>
      <p:pic>
        <p:nvPicPr>
          <p:cNvPr id="128" name="Google Shape;128;p5" descr="Slide 16_9 - 8 (1).jpg"/>
          <p:cNvPicPr preferRelativeResize="0"/>
          <p:nvPr/>
        </p:nvPicPr>
        <p:blipFill rotWithShape="1">
          <a:blip r:embed="rId3">
            <a:alphaModFix/>
          </a:blip>
          <a:srcRect t="11455" r="11543" b="88"/>
          <a:stretch/>
        </p:blipFill>
        <p:spPr>
          <a:xfrm>
            <a:off x="0" y="0"/>
            <a:ext cx="9143999" cy="5143503"/>
          </a:xfrm>
          <a:prstGeom prst="rect">
            <a:avLst/>
          </a:prstGeom>
          <a:noFill/>
          <a:ln>
            <a:noFill/>
          </a:ln>
        </p:spPr>
      </p:pic>
      <p:sp>
        <p:nvSpPr>
          <p:cNvPr id="129" name="Google Shape;129;p5"/>
          <p:cNvSpPr txBox="1"/>
          <p:nvPr/>
        </p:nvSpPr>
        <p:spPr>
          <a:xfrm>
            <a:off x="406400" y="406400"/>
            <a:ext cx="7051500" cy="7482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445"/>
              </a:buClr>
              <a:buSzPts val="2700"/>
              <a:buFont typeface="Arial"/>
              <a:buNone/>
            </a:pPr>
            <a:r>
              <a:rPr lang="en-US" sz="2700" b="0" i="0" u="none" strike="noStrike" cap="none">
                <a:solidFill>
                  <a:srgbClr val="001445"/>
                </a:solidFill>
                <a:latin typeface="Gilroy" pitchFamily="2" charset="77"/>
                <a:sym typeface="Arial"/>
              </a:rPr>
              <a:t>In most countries</a:t>
            </a:r>
            <a:r>
              <a:rPr lang="en-US" sz="2700">
                <a:solidFill>
                  <a:srgbClr val="001445"/>
                </a:solidFill>
                <a:latin typeface="Gilroy" pitchFamily="2" charset="77"/>
              </a:rPr>
              <a:t> </a:t>
            </a:r>
            <a:r>
              <a:rPr lang="en-US" sz="2700" b="0" i="0" u="none" strike="noStrike" cap="none">
                <a:solidFill>
                  <a:srgbClr val="001445"/>
                </a:solidFill>
                <a:latin typeface="Gilroy" pitchFamily="2" charset="77"/>
                <a:sym typeface="Arial"/>
              </a:rPr>
              <a:t>people don't consume enough EPA and DHA</a:t>
            </a:r>
            <a:endParaRPr sz="2700" b="0" i="0" u="none" strike="noStrike" cap="none">
              <a:solidFill>
                <a:srgbClr val="001445"/>
              </a:solidFill>
              <a:latin typeface="Gilroy" pitchFamily="2" charset="77"/>
              <a:sym typeface="Arial"/>
            </a:endParaRPr>
          </a:p>
        </p:txBody>
      </p:sp>
      <p:sp>
        <p:nvSpPr>
          <p:cNvPr id="130" name="Google Shape;130;p5"/>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1445"/>
              </a:buClr>
              <a:buSzPts val="1200"/>
              <a:buFont typeface="Arial"/>
              <a:buNone/>
            </a:pPr>
            <a:r>
              <a:rPr lang="en-US" sz="1200" b="1" i="0" u="none" strike="noStrike" cap="none">
                <a:solidFill>
                  <a:srgbClr val="001445"/>
                </a:solidFill>
                <a:latin typeface="Gilroy" pitchFamily="2" charset="77"/>
                <a:sym typeface="Arial"/>
              </a:rPr>
              <a:t>O!Mega-3 TG</a:t>
            </a:r>
            <a:endParaRPr>
              <a:latin typeface="Gilroy" pitchFamily="2" charset="77"/>
            </a:endParaRPr>
          </a:p>
        </p:txBody>
      </p:sp>
      <p:sp>
        <p:nvSpPr>
          <p:cNvPr id="131" name="Google Shape;131;p5"/>
          <p:cNvSpPr txBox="1"/>
          <p:nvPr/>
        </p:nvSpPr>
        <p:spPr>
          <a:xfrm>
            <a:off x="416724" y="1285530"/>
            <a:ext cx="46635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Studies support that deficiency of EPA and DHA can lead to:</a:t>
            </a:r>
            <a:endParaRPr sz="1500" b="0" i="0" u="none" strike="noStrike" cap="none">
              <a:solidFill>
                <a:srgbClr val="001445"/>
              </a:solidFill>
              <a:latin typeface="Gilroy" pitchFamily="2" charset="77"/>
              <a:sym typeface="Arial"/>
            </a:endParaRPr>
          </a:p>
        </p:txBody>
      </p:sp>
      <p:grpSp>
        <p:nvGrpSpPr>
          <p:cNvPr id="132" name="Google Shape;132;p5"/>
          <p:cNvGrpSpPr/>
          <p:nvPr/>
        </p:nvGrpSpPr>
        <p:grpSpPr>
          <a:xfrm>
            <a:off x="406400" y="1855300"/>
            <a:ext cx="3477451" cy="407057"/>
            <a:chOff x="0" y="12831"/>
            <a:chExt cx="3477451" cy="444240"/>
          </a:xfrm>
        </p:grpSpPr>
        <p:sp>
          <p:nvSpPr>
            <p:cNvPr id="133" name="Google Shape;133;p5"/>
            <p:cNvSpPr txBox="1"/>
            <p:nvPr/>
          </p:nvSpPr>
          <p:spPr>
            <a:xfrm>
              <a:off x="518251" y="38093"/>
              <a:ext cx="2959200" cy="252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Impaired vision and dry eyes</a:t>
              </a:r>
              <a:endParaRPr sz="1500" b="0" i="0" u="none" strike="noStrike" cap="none">
                <a:solidFill>
                  <a:srgbClr val="001445"/>
                </a:solidFill>
                <a:latin typeface="Gilroy" pitchFamily="2" charset="77"/>
                <a:sym typeface="Arial"/>
              </a:endParaRPr>
            </a:p>
          </p:txBody>
        </p:sp>
        <p:pic>
          <p:nvPicPr>
            <p:cNvPr id="134" name="Google Shape;134;p5" descr="Безымянный-1-19.png"/>
            <p:cNvPicPr preferRelativeResize="0"/>
            <p:nvPr/>
          </p:nvPicPr>
          <p:blipFill rotWithShape="1">
            <a:blip r:embed="rId4">
              <a:alphaModFix/>
            </a:blip>
            <a:srcRect t="29" b="27"/>
            <a:stretch/>
          </p:blipFill>
          <p:spPr>
            <a:xfrm>
              <a:off x="0" y="12831"/>
              <a:ext cx="444501" cy="444240"/>
            </a:xfrm>
            <a:prstGeom prst="rect">
              <a:avLst/>
            </a:prstGeom>
            <a:noFill/>
            <a:ln>
              <a:noFill/>
            </a:ln>
          </p:spPr>
        </p:pic>
      </p:grpSp>
      <p:grpSp>
        <p:nvGrpSpPr>
          <p:cNvPr id="135" name="Google Shape;135;p5"/>
          <p:cNvGrpSpPr/>
          <p:nvPr/>
        </p:nvGrpSpPr>
        <p:grpSpPr>
          <a:xfrm>
            <a:off x="406399" y="2416875"/>
            <a:ext cx="3477451" cy="461700"/>
            <a:chOff x="0" y="-564427"/>
            <a:chExt cx="3477451" cy="461700"/>
          </a:xfrm>
        </p:grpSpPr>
        <p:sp>
          <p:nvSpPr>
            <p:cNvPr id="136" name="Google Shape;136;p5"/>
            <p:cNvSpPr txBox="1"/>
            <p:nvPr/>
          </p:nvSpPr>
          <p:spPr>
            <a:xfrm>
              <a:off x="518251" y="-564427"/>
              <a:ext cx="29592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Lack of cognitive support and focus</a:t>
              </a:r>
              <a:endParaRPr sz="1400" b="0" i="0" u="none" strike="noStrike" cap="none">
                <a:solidFill>
                  <a:srgbClr val="000000"/>
                </a:solidFill>
                <a:latin typeface="Gilroy" pitchFamily="2" charset="77"/>
                <a:ea typeface="Helvetica Neue"/>
                <a:cs typeface="Helvetica Neue"/>
                <a:sym typeface="Helvetica Neue"/>
              </a:endParaRPr>
            </a:p>
          </p:txBody>
        </p:sp>
        <p:pic>
          <p:nvPicPr>
            <p:cNvPr id="137" name="Google Shape;137;p5" descr="Безымянный-1-17.png"/>
            <p:cNvPicPr preferRelativeResize="0"/>
            <p:nvPr/>
          </p:nvPicPr>
          <p:blipFill rotWithShape="1">
            <a:blip r:embed="rId5">
              <a:alphaModFix/>
            </a:blip>
            <a:srcRect t="36" b="35"/>
            <a:stretch/>
          </p:blipFill>
          <p:spPr>
            <a:xfrm>
              <a:off x="0" y="-551574"/>
              <a:ext cx="444500" cy="444176"/>
            </a:xfrm>
            <a:prstGeom prst="rect">
              <a:avLst/>
            </a:prstGeom>
            <a:noFill/>
            <a:ln>
              <a:noFill/>
            </a:ln>
          </p:spPr>
        </p:pic>
      </p:grpSp>
      <p:grpSp>
        <p:nvGrpSpPr>
          <p:cNvPr id="138" name="Google Shape;138;p5"/>
          <p:cNvGrpSpPr/>
          <p:nvPr/>
        </p:nvGrpSpPr>
        <p:grpSpPr>
          <a:xfrm>
            <a:off x="406399" y="3043512"/>
            <a:ext cx="3594451" cy="464189"/>
            <a:chOff x="0" y="-510456"/>
            <a:chExt cx="3594450" cy="464188"/>
          </a:xfrm>
        </p:grpSpPr>
        <p:pic>
          <p:nvPicPr>
            <p:cNvPr id="139" name="Google Shape;139;p5" descr="Безымянный-1-15.png"/>
            <p:cNvPicPr preferRelativeResize="0"/>
            <p:nvPr/>
          </p:nvPicPr>
          <p:blipFill rotWithShape="1">
            <a:blip r:embed="rId6">
              <a:alphaModFix/>
            </a:blip>
            <a:srcRect l="118" r="116"/>
            <a:stretch/>
          </p:blipFill>
          <p:spPr>
            <a:xfrm>
              <a:off x="0" y="-491825"/>
              <a:ext cx="444500" cy="445557"/>
            </a:xfrm>
            <a:prstGeom prst="rect">
              <a:avLst/>
            </a:prstGeom>
            <a:noFill/>
            <a:ln>
              <a:noFill/>
            </a:ln>
          </p:spPr>
        </p:pic>
        <p:sp>
          <p:nvSpPr>
            <p:cNvPr id="140" name="Google Shape;140;p5"/>
            <p:cNvSpPr txBox="1"/>
            <p:nvPr/>
          </p:nvSpPr>
          <p:spPr>
            <a:xfrm>
              <a:off x="518250" y="-510456"/>
              <a:ext cx="30762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Some weakening of immune system functions</a:t>
              </a:r>
              <a:endParaRPr sz="1400" b="0" i="0" u="none" strike="noStrike" cap="none">
                <a:solidFill>
                  <a:srgbClr val="000000"/>
                </a:solidFill>
                <a:latin typeface="Gilroy" pitchFamily="2" charset="77"/>
                <a:ea typeface="Helvetica Neue"/>
                <a:cs typeface="Helvetica Neue"/>
                <a:sym typeface="Helvetica Neue"/>
              </a:endParaRPr>
            </a:p>
          </p:txBody>
        </p:sp>
      </p:grpSp>
      <p:pic>
        <p:nvPicPr>
          <p:cNvPr id="141" name="Google Shape;141;p5" descr="Безымянный-1-44.png"/>
          <p:cNvPicPr preferRelativeResize="0"/>
          <p:nvPr/>
        </p:nvPicPr>
        <p:blipFill rotWithShape="1">
          <a:blip r:embed="rId7">
            <a:alphaModFix/>
          </a:blip>
          <a:srcRect/>
          <a:stretch/>
        </p:blipFill>
        <p:spPr>
          <a:xfrm>
            <a:off x="8026400" y="4815530"/>
            <a:ext cx="787400" cy="138265"/>
          </a:xfrm>
          <a:prstGeom prst="rect">
            <a:avLst/>
          </a:prstGeom>
          <a:noFill/>
          <a:ln>
            <a:noFill/>
          </a:ln>
        </p:spPr>
      </p:pic>
      <p:sp>
        <p:nvSpPr>
          <p:cNvPr id="142" name="Google Shape;142;p5"/>
          <p:cNvSpPr txBox="1"/>
          <p:nvPr/>
        </p:nvSpPr>
        <p:spPr>
          <a:xfrm>
            <a:off x="7345932" y="682367"/>
            <a:ext cx="224155" cy="20774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445"/>
              </a:buClr>
              <a:buSzPts val="1500"/>
              <a:buFont typeface="Arial"/>
              <a:buNone/>
            </a:pPr>
            <a:r>
              <a:rPr lang="en-US" sz="1500" b="0" i="0" u="none" strike="noStrike" cap="none">
                <a:solidFill>
                  <a:srgbClr val="001445"/>
                </a:solidFill>
                <a:latin typeface="Gilroy" pitchFamily="2" charset="77"/>
                <a:sym typeface="Arial"/>
              </a:rPr>
              <a:t>[7]</a:t>
            </a:r>
            <a:endParaRPr>
              <a:latin typeface="Gilroy" pitchFamily="2" charset="77"/>
            </a:endParaRPr>
          </a:p>
        </p:txBody>
      </p:sp>
      <p:sp>
        <p:nvSpPr>
          <p:cNvPr id="143" name="Google Shape;143;p5"/>
          <p:cNvSpPr/>
          <p:nvPr/>
        </p:nvSpPr>
        <p:spPr>
          <a:xfrm>
            <a:off x="1460500" y="4762500"/>
            <a:ext cx="971144" cy="187249"/>
          </a:xfrm>
          <a:prstGeom prst="roundRect">
            <a:avLst>
              <a:gd name="adj" fmla="val 22222"/>
            </a:avLst>
          </a:prstGeom>
          <a:solidFill>
            <a:srgbClr val="FFFFFF">
              <a:alpha val="81960"/>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p:txBody>
      </p:sp>
      <p:sp>
        <p:nvSpPr>
          <p:cNvPr id="144" name="Google Shape;144;p5"/>
          <p:cNvSpPr txBox="1"/>
          <p:nvPr/>
        </p:nvSpPr>
        <p:spPr>
          <a:xfrm>
            <a:off x="1608639" y="4801519"/>
            <a:ext cx="674865" cy="124008"/>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FF"/>
              </a:buClr>
              <a:buSzPts val="1000"/>
              <a:buFont typeface="Arial"/>
              <a:buNone/>
            </a:pPr>
            <a:r>
              <a:rPr lang="en-US" sz="1000" b="0" i="0" u="sng" strike="noStrike" cap="none">
                <a:solidFill>
                  <a:srgbClr val="0000FF"/>
                </a:solidFill>
                <a:latin typeface="Gilroy" pitchFamily="2" charset="77"/>
                <a:sym typeface="Arial"/>
                <a:hlinkClick r:id="rId8">
                  <a:extLst>
                    <a:ext uri="{A12FA001-AC4F-418D-AE19-62706E023703}">
                      <ahyp:hlinkClr xmlns:ahyp="http://schemas.microsoft.com/office/drawing/2018/hyperlinkcolor" val="tx"/>
                    </a:ext>
                  </a:extLst>
                </a:hlinkClick>
              </a:rPr>
              <a:t>See </a:t>
            </a:r>
            <a:r>
              <a:rPr lang="en-US" sz="1000" b="0" i="0" u="sng" strike="noStrike" cap="none">
                <a:solidFill>
                  <a:srgbClr val="0000FF"/>
                </a:solidFill>
                <a:latin typeface="Gilroy" pitchFamily="2" charset="77"/>
                <a:sym typeface="Arial"/>
                <a:hlinkClick r:id="rId8">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studies</a:t>
            </a:r>
            <a:endParaRPr sz="1000" b="0" i="0" u="sng" strike="noStrike" cap="none">
              <a:solidFill>
                <a:srgbClr val="0000FF"/>
              </a:solidFill>
              <a:latin typeface="Gilroy" pitchFamily="2" charset="77"/>
              <a:sym typeface="Arial"/>
              <a:hlinkClick r:id="rId8">
                <a:extLst>
                  <a:ext uri="{A12FA001-AC4F-418D-AE19-62706E023703}">
                    <ahyp:hlinkClr xmlns:ahyp="http://schemas.microsoft.com/office/drawing/2018/hyperlinkcolor" val="tx"/>
                  </a:ext>
                </a:extLst>
              </a:hlinkClick>
            </a:endParaRPr>
          </a:p>
        </p:txBody>
      </p:sp>
      <p:grpSp>
        <p:nvGrpSpPr>
          <p:cNvPr id="145" name="Google Shape;145;p5"/>
          <p:cNvGrpSpPr/>
          <p:nvPr/>
        </p:nvGrpSpPr>
        <p:grpSpPr>
          <a:xfrm>
            <a:off x="406399" y="3672643"/>
            <a:ext cx="3846152" cy="461707"/>
            <a:chOff x="0" y="-500187"/>
            <a:chExt cx="3846152" cy="461706"/>
          </a:xfrm>
        </p:grpSpPr>
        <p:pic>
          <p:nvPicPr>
            <p:cNvPr id="146" name="Google Shape;146;p5" descr="Безымянный-1 (1)-51.png"/>
            <p:cNvPicPr preferRelativeResize="0"/>
            <p:nvPr/>
          </p:nvPicPr>
          <p:blipFill rotWithShape="1">
            <a:blip r:embed="rId9">
              <a:alphaModFix/>
            </a:blip>
            <a:srcRect t="26" b="25"/>
            <a:stretch/>
          </p:blipFill>
          <p:spPr>
            <a:xfrm>
              <a:off x="0" y="-500187"/>
              <a:ext cx="444500" cy="444266"/>
            </a:xfrm>
            <a:prstGeom prst="rect">
              <a:avLst/>
            </a:prstGeom>
            <a:noFill/>
            <a:ln>
              <a:noFill/>
            </a:ln>
          </p:spPr>
        </p:pic>
        <p:sp>
          <p:nvSpPr>
            <p:cNvPr id="147" name="Google Shape;147;p5"/>
            <p:cNvSpPr txBox="1"/>
            <p:nvPr/>
          </p:nvSpPr>
          <p:spPr>
            <a:xfrm>
              <a:off x="518252" y="-500181"/>
              <a:ext cx="33279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445"/>
                </a:buClr>
                <a:buSzPts val="1500"/>
                <a:buFont typeface="Arial"/>
                <a:buNone/>
              </a:pPr>
              <a:r>
                <a:rPr lang="en-US" sz="1500">
                  <a:solidFill>
                    <a:srgbClr val="001445"/>
                  </a:solidFill>
                  <a:latin typeface="Gilroy" pitchFamily="2" charset="77"/>
                </a:rPr>
                <a:t>Skin issues and premature aging appearance</a:t>
              </a:r>
              <a:endParaRPr sz="1500" b="0" i="0" u="none" strike="noStrike" cap="none">
                <a:solidFill>
                  <a:srgbClr val="001445"/>
                </a:solidFill>
                <a:latin typeface="Gilroy" pitchFamily="2" charset="77"/>
                <a:sym typeface="Arial"/>
              </a:endParaRPr>
            </a:p>
          </p:txBody>
        </p:sp>
      </p:grpSp>
      <p:sp>
        <p:nvSpPr>
          <p:cNvPr id="148" name="Google Shape;148;p5"/>
          <p:cNvSpPr txBox="1"/>
          <p:nvPr/>
        </p:nvSpPr>
        <p:spPr>
          <a:xfrm>
            <a:off x="2722350" y="4652600"/>
            <a:ext cx="3699300" cy="301200"/>
          </a:xfrm>
          <a:prstGeom prst="rect">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750">
                <a:solidFill>
                  <a:srgbClr val="666666"/>
                </a:solidFill>
                <a:latin typeface="Gilroy" pitchFamily="2" charset="77"/>
                <a:ea typeface="Roboto"/>
                <a:cs typeface="Roboto"/>
                <a:sym typeface="Roboto"/>
              </a:rPr>
              <a:t>These statements have not been evaluated by the Food and Drug Administration. This product is not intended to diagnose, treat, cure, or prevent any disease.</a:t>
            </a:r>
            <a:endParaRPr sz="1100">
              <a:solidFill>
                <a:srgbClr val="666666"/>
              </a:solidFill>
              <a:latin typeface="Gilroy" pitchFamily="2" charset="7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6" descr="Slide 16_9 - 6.jpg"/>
          <p:cNvPicPr preferRelativeResize="0"/>
          <p:nvPr/>
        </p:nvPicPr>
        <p:blipFill rotWithShape="1">
          <a:blip r:embed="rId3">
            <a:alphaModFix/>
          </a:blip>
          <a:srcRect/>
          <a:stretch/>
        </p:blipFill>
        <p:spPr>
          <a:xfrm>
            <a:off x="0" y="0"/>
            <a:ext cx="9143999" cy="5143499"/>
          </a:xfrm>
          <a:prstGeom prst="rect">
            <a:avLst/>
          </a:prstGeom>
          <a:noFill/>
          <a:ln>
            <a:noFill/>
          </a:ln>
        </p:spPr>
      </p:pic>
      <p:cxnSp>
        <p:nvCxnSpPr>
          <p:cNvPr id="154" name="Google Shape;154;p6"/>
          <p:cNvCxnSpPr/>
          <p:nvPr/>
        </p:nvCxnSpPr>
        <p:spPr>
          <a:xfrm rot="10800000" flipH="1">
            <a:off x="412750" y="1395824"/>
            <a:ext cx="8318501" cy="3370"/>
          </a:xfrm>
          <a:prstGeom prst="straightConnector1">
            <a:avLst/>
          </a:prstGeom>
          <a:noFill/>
          <a:ln w="19050" cap="flat" cmpd="sng">
            <a:solidFill>
              <a:srgbClr val="001F67"/>
            </a:solidFill>
            <a:prstDash val="solid"/>
            <a:round/>
            <a:headEnd type="none" w="sm" len="sm"/>
            <a:tailEnd type="none" w="sm" len="sm"/>
          </a:ln>
        </p:spPr>
      </p:cxnSp>
      <p:sp>
        <p:nvSpPr>
          <p:cNvPr id="155" name="Google Shape;155;p6"/>
          <p:cNvSpPr txBox="1"/>
          <p:nvPr/>
        </p:nvSpPr>
        <p:spPr>
          <a:xfrm>
            <a:off x="412800" y="144375"/>
            <a:ext cx="8318400" cy="11637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F67"/>
              </a:buClr>
              <a:buSzPts val="2700"/>
              <a:buFont typeface="Arial"/>
              <a:buNone/>
            </a:pPr>
            <a:r>
              <a:rPr lang="en-US" sz="2100">
                <a:solidFill>
                  <a:srgbClr val="001F67"/>
                </a:solidFill>
                <a:latin typeface="Gilroy" pitchFamily="2" charset="77"/>
              </a:rPr>
              <a:t>Most Western diets lack sufficient amounts of EPA and DHA, which are vital to our health. </a:t>
            </a:r>
            <a:br>
              <a:rPr lang="en-US" sz="2100">
                <a:solidFill>
                  <a:srgbClr val="001F67"/>
                </a:solidFill>
                <a:latin typeface="Gilroy" pitchFamily="2" charset="77"/>
              </a:rPr>
            </a:br>
            <a:r>
              <a:rPr lang="en-US" sz="2100">
                <a:solidFill>
                  <a:srgbClr val="001F67"/>
                </a:solidFill>
                <a:latin typeface="Gilroy" pitchFamily="2" charset="77"/>
              </a:rPr>
              <a:t>This deficiency is concerning, as we may not even be aware of it, because we consume food that is: </a:t>
            </a:r>
            <a:endParaRPr sz="2100">
              <a:solidFill>
                <a:srgbClr val="001F67"/>
              </a:solidFill>
              <a:latin typeface="Gilroy" pitchFamily="2" charset="77"/>
            </a:endParaRPr>
          </a:p>
        </p:txBody>
      </p:sp>
      <p:sp>
        <p:nvSpPr>
          <p:cNvPr id="156" name="Google Shape;156;p6"/>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1F67"/>
              </a:buClr>
              <a:buSzPts val="1200"/>
              <a:buFont typeface="Arial"/>
              <a:buNone/>
            </a:pPr>
            <a:r>
              <a:rPr lang="en-US" sz="1200" b="1" i="0" u="none" strike="noStrike" cap="none">
                <a:solidFill>
                  <a:srgbClr val="001F67"/>
                </a:solidFill>
                <a:latin typeface="Gilroy" pitchFamily="2" charset="77"/>
                <a:sym typeface="Arial"/>
              </a:rPr>
              <a:t>O!Mega-3 TG</a:t>
            </a:r>
            <a:endParaRPr>
              <a:latin typeface="Gilroy" pitchFamily="2" charset="77"/>
            </a:endParaRPr>
          </a:p>
        </p:txBody>
      </p:sp>
      <p:sp>
        <p:nvSpPr>
          <p:cNvPr id="157" name="Google Shape;157;p6"/>
          <p:cNvSpPr txBox="1"/>
          <p:nvPr/>
        </p:nvSpPr>
        <p:spPr>
          <a:xfrm>
            <a:off x="4932142" y="3721100"/>
            <a:ext cx="1468500" cy="231000"/>
          </a:xfrm>
          <a:prstGeom prst="rect">
            <a:avLst/>
          </a:prstGeom>
          <a:noFill/>
          <a:ln>
            <a:noFill/>
          </a:ln>
        </p:spPr>
        <p:txBody>
          <a:bodyPr spcFirstLastPara="1" wrap="square" lIns="0" tIns="0" rIns="0" bIns="0" anchor="t" anchorCtr="0">
            <a:spAutoFit/>
          </a:bodyPr>
          <a:lstStyle/>
          <a:p>
            <a:pPr marL="457200" marR="0" lvl="0" indent="-323850" algn="ctr" rtl="0">
              <a:lnSpc>
                <a:spcPct val="100000"/>
              </a:lnSpc>
              <a:spcBef>
                <a:spcPts val="0"/>
              </a:spcBef>
              <a:spcAft>
                <a:spcPts val="0"/>
              </a:spcAft>
              <a:buClr>
                <a:srgbClr val="001F67"/>
              </a:buClr>
              <a:buSzPts val="1500"/>
              <a:buChar char="-"/>
            </a:pPr>
            <a:r>
              <a:rPr lang="en-US" sz="1500">
                <a:solidFill>
                  <a:srgbClr val="001F67"/>
                </a:solidFill>
                <a:latin typeface="Gilroy" pitchFamily="2" charset="77"/>
              </a:rPr>
              <a:t>p</a:t>
            </a:r>
            <a:r>
              <a:rPr lang="en-US" sz="1500" b="0" i="0" u="none" strike="noStrike" cap="none">
                <a:solidFill>
                  <a:srgbClr val="001F67"/>
                </a:solidFill>
                <a:latin typeface="Gilroy" pitchFamily="2" charset="77"/>
                <a:sym typeface="Arial"/>
              </a:rPr>
              <a:t>rocessed</a:t>
            </a:r>
            <a:endParaRPr sz="1400" b="0" i="0" u="none" strike="noStrike" cap="none">
              <a:solidFill>
                <a:srgbClr val="000000"/>
              </a:solidFill>
              <a:latin typeface="Gilroy" pitchFamily="2" charset="77"/>
              <a:ea typeface="Helvetica Neue"/>
              <a:cs typeface="Helvetica Neue"/>
              <a:sym typeface="Helvetica Neue"/>
            </a:endParaRPr>
          </a:p>
        </p:txBody>
      </p:sp>
      <p:pic>
        <p:nvPicPr>
          <p:cNvPr id="158" name="Google Shape;158;p6" descr="Безымянный-1-03.png"/>
          <p:cNvPicPr preferRelativeResize="0"/>
          <p:nvPr/>
        </p:nvPicPr>
        <p:blipFill rotWithShape="1">
          <a:blip r:embed="rId4">
            <a:alphaModFix/>
          </a:blip>
          <a:srcRect/>
          <a:stretch/>
        </p:blipFill>
        <p:spPr>
          <a:xfrm>
            <a:off x="4790016" y="1765300"/>
            <a:ext cx="1752602" cy="1752600"/>
          </a:xfrm>
          <a:prstGeom prst="rect">
            <a:avLst/>
          </a:prstGeom>
          <a:noFill/>
          <a:ln>
            <a:noFill/>
          </a:ln>
        </p:spPr>
      </p:pic>
      <p:sp>
        <p:nvSpPr>
          <p:cNvPr id="159" name="Google Shape;159;p6"/>
          <p:cNvSpPr txBox="1"/>
          <p:nvPr/>
        </p:nvSpPr>
        <p:spPr>
          <a:xfrm>
            <a:off x="250300" y="3721100"/>
            <a:ext cx="2077500" cy="692700"/>
          </a:xfrm>
          <a:prstGeom prst="rect">
            <a:avLst/>
          </a:prstGeom>
          <a:noFill/>
          <a:ln>
            <a:noFill/>
          </a:ln>
        </p:spPr>
        <p:txBody>
          <a:bodyPr spcFirstLastPara="1" wrap="square" lIns="0" tIns="0" rIns="0" bIns="0" anchor="t" anchorCtr="0">
            <a:spAutoFit/>
          </a:bodyPr>
          <a:lstStyle/>
          <a:p>
            <a:pPr marL="457200" marR="0" lvl="0" indent="-323850" algn="l" rtl="0">
              <a:lnSpc>
                <a:spcPct val="100000"/>
              </a:lnSpc>
              <a:spcBef>
                <a:spcPts val="0"/>
              </a:spcBef>
              <a:spcAft>
                <a:spcPts val="0"/>
              </a:spcAft>
              <a:buClr>
                <a:srgbClr val="001F67"/>
              </a:buClr>
              <a:buSzPts val="1500"/>
              <a:buChar char="-"/>
            </a:pPr>
            <a:r>
              <a:rPr lang="en-US" sz="1500">
                <a:solidFill>
                  <a:srgbClr val="001F67"/>
                </a:solidFill>
                <a:latin typeface="Gilroy" pitchFamily="2" charset="77"/>
              </a:rPr>
              <a:t>overabundant in saturated animal fats</a:t>
            </a:r>
            <a:endParaRPr sz="1400" b="0" i="0" u="none" strike="noStrike" cap="none">
              <a:solidFill>
                <a:srgbClr val="000000"/>
              </a:solidFill>
              <a:latin typeface="Gilroy" pitchFamily="2" charset="77"/>
              <a:ea typeface="Helvetica Neue"/>
              <a:cs typeface="Helvetica Neue"/>
              <a:sym typeface="Helvetica Neue"/>
            </a:endParaRPr>
          </a:p>
        </p:txBody>
      </p:sp>
      <p:pic>
        <p:nvPicPr>
          <p:cNvPr id="160" name="Google Shape;160;p6" descr="Безымянный-1-07.png"/>
          <p:cNvPicPr preferRelativeResize="0"/>
          <p:nvPr/>
        </p:nvPicPr>
        <p:blipFill rotWithShape="1">
          <a:blip r:embed="rId5">
            <a:alphaModFix/>
          </a:blip>
          <a:srcRect/>
          <a:stretch/>
        </p:blipFill>
        <p:spPr>
          <a:xfrm>
            <a:off x="412745" y="1765300"/>
            <a:ext cx="1752602" cy="1752600"/>
          </a:xfrm>
          <a:prstGeom prst="rect">
            <a:avLst/>
          </a:prstGeom>
          <a:noFill/>
          <a:ln>
            <a:noFill/>
          </a:ln>
        </p:spPr>
      </p:pic>
      <p:sp>
        <p:nvSpPr>
          <p:cNvPr id="161" name="Google Shape;161;p6"/>
          <p:cNvSpPr txBox="1"/>
          <p:nvPr/>
        </p:nvSpPr>
        <p:spPr>
          <a:xfrm>
            <a:off x="2601375" y="3721100"/>
            <a:ext cx="1878600" cy="461665"/>
          </a:xfrm>
          <a:prstGeom prst="rect">
            <a:avLst/>
          </a:prstGeom>
          <a:noFill/>
          <a:ln>
            <a:noFill/>
          </a:ln>
        </p:spPr>
        <p:txBody>
          <a:bodyPr spcFirstLastPara="1" wrap="square" lIns="0" tIns="0" rIns="0" bIns="0" anchor="t" anchorCtr="0">
            <a:spAutoFit/>
          </a:bodyPr>
          <a:lstStyle/>
          <a:p>
            <a:pPr marL="457200" marR="0" lvl="0" indent="-323850" algn="l" rtl="0">
              <a:lnSpc>
                <a:spcPct val="100000"/>
              </a:lnSpc>
              <a:spcBef>
                <a:spcPts val="0"/>
              </a:spcBef>
              <a:spcAft>
                <a:spcPts val="0"/>
              </a:spcAft>
              <a:buClr>
                <a:srgbClr val="001F67"/>
              </a:buClr>
              <a:buSzPts val="1500"/>
              <a:buChar char="-"/>
            </a:pPr>
            <a:r>
              <a:rPr lang="en-US" sz="1500">
                <a:solidFill>
                  <a:srgbClr val="001F67"/>
                </a:solidFill>
                <a:latin typeface="Gilroy" pitchFamily="2" charset="77"/>
              </a:rPr>
              <a:t>high in </a:t>
            </a:r>
            <a:r>
              <a:rPr lang="en-US" sz="1500" b="0" i="0" u="none" strike="noStrike" cap="none">
                <a:solidFill>
                  <a:srgbClr val="001F67"/>
                </a:solidFill>
                <a:latin typeface="Gilroy" pitchFamily="2" charset="77"/>
                <a:sym typeface="Arial"/>
              </a:rPr>
              <a:t>trans fats</a:t>
            </a:r>
            <a:endParaRPr sz="1400" b="0" i="0" u="none" strike="noStrike" cap="none">
              <a:solidFill>
                <a:srgbClr val="000000"/>
              </a:solidFill>
              <a:latin typeface="Gilroy" pitchFamily="2" charset="77"/>
              <a:ea typeface="Helvetica Neue"/>
              <a:cs typeface="Helvetica Neue"/>
              <a:sym typeface="Helvetica Neue"/>
            </a:endParaRPr>
          </a:p>
        </p:txBody>
      </p:sp>
      <p:pic>
        <p:nvPicPr>
          <p:cNvPr id="162" name="Google Shape;162;p6" descr="Безымянный-1-08.png"/>
          <p:cNvPicPr preferRelativeResize="0"/>
          <p:nvPr/>
        </p:nvPicPr>
        <p:blipFill rotWithShape="1">
          <a:blip r:embed="rId6">
            <a:alphaModFix/>
          </a:blip>
          <a:srcRect/>
          <a:stretch/>
        </p:blipFill>
        <p:spPr>
          <a:xfrm>
            <a:off x="2601381" y="1765300"/>
            <a:ext cx="1752602" cy="1752600"/>
          </a:xfrm>
          <a:prstGeom prst="rect">
            <a:avLst/>
          </a:prstGeom>
          <a:noFill/>
          <a:ln>
            <a:noFill/>
          </a:ln>
        </p:spPr>
      </p:pic>
      <p:pic>
        <p:nvPicPr>
          <p:cNvPr id="163" name="Google Shape;163;p6" descr="Безымянный-1-05.png"/>
          <p:cNvPicPr preferRelativeResize="0"/>
          <p:nvPr/>
        </p:nvPicPr>
        <p:blipFill rotWithShape="1">
          <a:blip r:embed="rId7">
            <a:alphaModFix/>
          </a:blip>
          <a:srcRect/>
          <a:stretch/>
        </p:blipFill>
        <p:spPr>
          <a:xfrm>
            <a:off x="6978653" y="1765300"/>
            <a:ext cx="1752602" cy="1752600"/>
          </a:xfrm>
          <a:prstGeom prst="rect">
            <a:avLst/>
          </a:prstGeom>
          <a:noFill/>
          <a:ln>
            <a:noFill/>
          </a:ln>
        </p:spPr>
      </p:pic>
      <p:sp>
        <p:nvSpPr>
          <p:cNvPr id="164" name="Google Shape;164;p6"/>
          <p:cNvSpPr txBox="1"/>
          <p:nvPr/>
        </p:nvSpPr>
        <p:spPr>
          <a:xfrm>
            <a:off x="7116000" y="3721100"/>
            <a:ext cx="1563300" cy="231000"/>
          </a:xfrm>
          <a:prstGeom prst="rect">
            <a:avLst/>
          </a:prstGeom>
          <a:noFill/>
          <a:ln>
            <a:noFill/>
          </a:ln>
        </p:spPr>
        <p:txBody>
          <a:bodyPr spcFirstLastPara="1" wrap="square" lIns="0" tIns="0" rIns="0" bIns="0" anchor="t" anchorCtr="0">
            <a:spAutoFit/>
          </a:bodyPr>
          <a:lstStyle/>
          <a:p>
            <a:pPr marL="457200" marR="0" lvl="0" indent="-323850" algn="l" rtl="0">
              <a:lnSpc>
                <a:spcPct val="100000"/>
              </a:lnSpc>
              <a:spcBef>
                <a:spcPts val="0"/>
              </a:spcBef>
              <a:spcAft>
                <a:spcPts val="0"/>
              </a:spcAft>
              <a:buClr>
                <a:srgbClr val="001F67"/>
              </a:buClr>
              <a:buSzPts val="1500"/>
              <a:buChar char="-"/>
            </a:pPr>
            <a:r>
              <a:rPr lang="en-US" sz="1500">
                <a:solidFill>
                  <a:srgbClr val="001F67"/>
                </a:solidFill>
                <a:latin typeface="Gilroy" pitchFamily="2" charset="77"/>
              </a:rPr>
              <a:t>full of s</a:t>
            </a:r>
            <a:r>
              <a:rPr lang="en-US" sz="1500" b="0" i="0" u="none" strike="noStrike" cap="none">
                <a:solidFill>
                  <a:srgbClr val="001F67"/>
                </a:solidFill>
                <a:latin typeface="Gilroy" pitchFamily="2" charset="77"/>
                <a:sym typeface="Arial"/>
              </a:rPr>
              <a:t>ugar</a:t>
            </a:r>
            <a:endParaRPr sz="1500" b="0" i="0" u="none" strike="noStrike" cap="none">
              <a:solidFill>
                <a:srgbClr val="001F67"/>
              </a:solidFill>
              <a:latin typeface="Gilroy" pitchFamily="2" charset="77"/>
              <a:sym typeface="Arial"/>
            </a:endParaRPr>
          </a:p>
        </p:txBody>
      </p:sp>
      <p:pic>
        <p:nvPicPr>
          <p:cNvPr id="165" name="Google Shape;165;p6" descr="Безымянный-1-44.png"/>
          <p:cNvPicPr preferRelativeResize="0"/>
          <p:nvPr/>
        </p:nvPicPr>
        <p:blipFill rotWithShape="1">
          <a:blip r:embed="rId8">
            <a:alphaModFix/>
          </a:blip>
          <a:srcRect/>
          <a:stretch/>
        </p:blipFill>
        <p:spPr>
          <a:xfrm>
            <a:off x="8026400" y="4815530"/>
            <a:ext cx="787400" cy="1382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7" descr="Slide 16_9 - 6.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71" name="Google Shape;171;p7" descr="pexels-damir-mijailovic-8052735.jpg"/>
          <p:cNvPicPr preferRelativeResize="0"/>
          <p:nvPr/>
        </p:nvPicPr>
        <p:blipFill rotWithShape="1">
          <a:blip r:embed="rId4">
            <a:alphaModFix/>
          </a:blip>
          <a:srcRect/>
          <a:stretch/>
        </p:blipFill>
        <p:spPr>
          <a:xfrm>
            <a:off x="5715000" y="0"/>
            <a:ext cx="3429000" cy="5143500"/>
          </a:xfrm>
          <a:prstGeom prst="rect">
            <a:avLst/>
          </a:prstGeom>
          <a:noFill/>
          <a:ln>
            <a:noFill/>
          </a:ln>
        </p:spPr>
      </p:pic>
      <p:pic>
        <p:nvPicPr>
          <p:cNvPr id="172" name="Google Shape;172;p7" descr="CCI_logo_new_Монтажная область 1.png"/>
          <p:cNvPicPr preferRelativeResize="0"/>
          <p:nvPr/>
        </p:nvPicPr>
        <p:blipFill rotWithShape="1">
          <a:blip r:embed="rId5">
            <a:alphaModFix/>
          </a:blip>
          <a:srcRect/>
          <a:stretch/>
        </p:blipFill>
        <p:spPr>
          <a:xfrm>
            <a:off x="8013700" y="4782532"/>
            <a:ext cx="812800" cy="203778"/>
          </a:xfrm>
          <a:prstGeom prst="rect">
            <a:avLst/>
          </a:prstGeom>
          <a:noFill/>
          <a:ln>
            <a:noFill/>
          </a:ln>
        </p:spPr>
      </p:pic>
      <p:sp>
        <p:nvSpPr>
          <p:cNvPr id="173" name="Google Shape;173;p7"/>
          <p:cNvSpPr txBox="1"/>
          <p:nvPr/>
        </p:nvSpPr>
        <p:spPr>
          <a:xfrm>
            <a:off x="406400" y="406399"/>
            <a:ext cx="3985126" cy="1121846"/>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1F67"/>
              </a:buClr>
              <a:buSzPts val="2700"/>
              <a:buFont typeface="Arial"/>
              <a:buNone/>
            </a:pPr>
            <a:r>
              <a:rPr lang="en-US" sz="2700" b="0" i="0" u="none" strike="noStrike" cap="none">
                <a:solidFill>
                  <a:srgbClr val="001F67"/>
                </a:solidFill>
                <a:latin typeface="Gilroy" pitchFamily="2" charset="77"/>
                <a:sym typeface="Arial"/>
              </a:rPr>
              <a:t>Even those who eat fish regularly may be deficient in EPA and DHA</a:t>
            </a:r>
            <a:endParaRPr sz="1400" b="0" i="0" u="none" strike="noStrike" cap="none">
              <a:solidFill>
                <a:srgbClr val="000000"/>
              </a:solidFill>
              <a:latin typeface="Gilroy" pitchFamily="2" charset="77"/>
              <a:ea typeface="Helvetica Neue"/>
              <a:cs typeface="Helvetica Neue"/>
              <a:sym typeface="Helvetica Neue"/>
            </a:endParaRPr>
          </a:p>
        </p:txBody>
      </p:sp>
      <p:sp>
        <p:nvSpPr>
          <p:cNvPr id="174" name="Google Shape;174;p7"/>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1F67"/>
              </a:buClr>
              <a:buSzPts val="1200"/>
              <a:buFont typeface="Arial"/>
              <a:buNone/>
            </a:pPr>
            <a:r>
              <a:rPr lang="en-US" sz="1200" b="1" i="0" u="none" strike="noStrike" cap="none">
                <a:solidFill>
                  <a:srgbClr val="001F67"/>
                </a:solidFill>
                <a:latin typeface="Gilroy" pitchFamily="2" charset="77"/>
                <a:sym typeface="Arial"/>
              </a:rPr>
              <a:t>O!Mega-3 TG</a:t>
            </a:r>
            <a:endParaRPr>
              <a:latin typeface="Gilroy" pitchFamily="2" charset="77"/>
            </a:endParaRPr>
          </a:p>
        </p:txBody>
      </p:sp>
      <p:grpSp>
        <p:nvGrpSpPr>
          <p:cNvPr id="175" name="Google Shape;175;p7"/>
          <p:cNvGrpSpPr/>
          <p:nvPr/>
        </p:nvGrpSpPr>
        <p:grpSpPr>
          <a:xfrm>
            <a:off x="3143249" y="2095499"/>
            <a:ext cx="2024702" cy="2002901"/>
            <a:chOff x="0" y="0"/>
            <a:chExt cx="2024700" cy="2002900"/>
          </a:xfrm>
        </p:grpSpPr>
        <p:sp>
          <p:nvSpPr>
            <p:cNvPr id="176" name="Google Shape;176;p7"/>
            <p:cNvSpPr txBox="1"/>
            <p:nvPr/>
          </p:nvSpPr>
          <p:spPr>
            <a:xfrm>
              <a:off x="0" y="1079500"/>
              <a:ext cx="20247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F67"/>
                </a:buClr>
                <a:buSzPts val="1200"/>
                <a:buFont typeface="Arial"/>
                <a:buNone/>
              </a:pPr>
              <a:r>
                <a:rPr lang="en-US" sz="1200">
                  <a:solidFill>
                    <a:srgbClr val="001F67"/>
                  </a:solidFill>
                  <a:latin typeface="Gilroy" pitchFamily="2" charset="77"/>
                </a:rPr>
                <a:t>Artificially farmed fish typically contain low levels of EPA and DHA due to inadequate amounts of omega-3 in industrial feeds.</a:t>
              </a:r>
              <a:endParaRPr sz="1400" b="0" i="0" u="none" strike="noStrike" cap="none">
                <a:solidFill>
                  <a:srgbClr val="000000"/>
                </a:solidFill>
                <a:latin typeface="Gilroy" pitchFamily="2" charset="77"/>
                <a:ea typeface="Helvetica Neue"/>
                <a:cs typeface="Helvetica Neue"/>
                <a:sym typeface="Helvetica Neue"/>
              </a:endParaRPr>
            </a:p>
          </p:txBody>
        </p:sp>
        <p:pic>
          <p:nvPicPr>
            <p:cNvPr id="177" name="Google Shape;177;p7" descr="Безымянный-1-48.png"/>
            <p:cNvPicPr preferRelativeResize="0"/>
            <p:nvPr/>
          </p:nvPicPr>
          <p:blipFill rotWithShape="1">
            <a:blip r:embed="rId6">
              <a:alphaModFix/>
            </a:blip>
            <a:srcRect/>
            <a:stretch/>
          </p:blipFill>
          <p:spPr>
            <a:xfrm>
              <a:off x="0" y="0"/>
              <a:ext cx="889000" cy="889000"/>
            </a:xfrm>
            <a:prstGeom prst="rect">
              <a:avLst/>
            </a:prstGeom>
            <a:noFill/>
            <a:ln>
              <a:noFill/>
            </a:ln>
          </p:spPr>
        </p:pic>
      </p:grpSp>
      <p:grpSp>
        <p:nvGrpSpPr>
          <p:cNvPr id="178" name="Google Shape;178;p7"/>
          <p:cNvGrpSpPr/>
          <p:nvPr/>
        </p:nvGrpSpPr>
        <p:grpSpPr>
          <a:xfrm>
            <a:off x="406399" y="2095499"/>
            <a:ext cx="2144818" cy="2252202"/>
            <a:chOff x="0" y="0"/>
            <a:chExt cx="2144816" cy="2252200"/>
          </a:xfrm>
        </p:grpSpPr>
        <p:pic>
          <p:nvPicPr>
            <p:cNvPr id="179" name="Google Shape;179;p7" descr="Безымянный-1-47.png"/>
            <p:cNvPicPr preferRelativeResize="0"/>
            <p:nvPr/>
          </p:nvPicPr>
          <p:blipFill rotWithShape="1">
            <a:blip r:embed="rId7">
              <a:alphaModFix/>
            </a:blip>
            <a:srcRect/>
            <a:stretch/>
          </p:blipFill>
          <p:spPr>
            <a:xfrm>
              <a:off x="31749" y="0"/>
              <a:ext cx="889001" cy="889000"/>
            </a:xfrm>
            <a:prstGeom prst="rect">
              <a:avLst/>
            </a:prstGeom>
            <a:noFill/>
            <a:ln>
              <a:noFill/>
            </a:ln>
          </p:spPr>
        </p:pic>
        <p:sp>
          <p:nvSpPr>
            <p:cNvPr id="180" name="Google Shape;180;p7"/>
            <p:cNvSpPr txBox="1"/>
            <p:nvPr/>
          </p:nvSpPr>
          <p:spPr>
            <a:xfrm>
              <a:off x="0" y="1079500"/>
              <a:ext cx="2144816"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1F67"/>
                </a:buClr>
                <a:buSzPts val="1200"/>
                <a:buFont typeface="Arial"/>
                <a:buNone/>
              </a:pPr>
              <a:r>
                <a:rPr lang="en-US" sz="1200" b="0" i="0" u="none" strike="noStrike" cap="none">
                  <a:solidFill>
                    <a:srgbClr val="001F67"/>
                  </a:solidFill>
                  <a:latin typeface="Gilroy" pitchFamily="2" charset="77"/>
                  <a:sym typeface="Arial"/>
                </a:rPr>
                <a:t>Only cold-water saltwater fish</a:t>
              </a:r>
              <a:br>
                <a:rPr lang="en-US" sz="1200" b="0" i="0" u="none" strike="noStrike" cap="none">
                  <a:solidFill>
                    <a:srgbClr val="001F67"/>
                  </a:solidFill>
                  <a:latin typeface="Gilroy" pitchFamily="2" charset="77"/>
                  <a:sym typeface="Arial"/>
                </a:rPr>
              </a:br>
              <a:r>
                <a:rPr lang="en-US" sz="1200">
                  <a:solidFill>
                    <a:srgbClr val="001F67"/>
                  </a:solidFill>
                  <a:latin typeface="Gilroy" pitchFamily="2" charset="77"/>
                </a:rPr>
                <a:t>is</a:t>
              </a:r>
              <a:r>
                <a:rPr lang="en-US" sz="1200" b="0" i="0" u="none" strike="noStrike" cap="none">
                  <a:solidFill>
                    <a:srgbClr val="001F67"/>
                  </a:solidFill>
                  <a:latin typeface="Gilroy" pitchFamily="2" charset="77"/>
                  <a:sym typeface="Arial"/>
                </a:rPr>
                <a:t> rich in EPA and DHA</a:t>
              </a:r>
              <a:endParaRPr sz="1400" b="0" i="0" u="none" strike="noStrike" cap="none">
                <a:solidFill>
                  <a:srgbClr val="000000"/>
                </a:solidFill>
                <a:latin typeface="Gilroy" pitchFamily="2" charset="77"/>
                <a:ea typeface="Helvetica Neue"/>
                <a:cs typeface="Helvetica Neue"/>
                <a:sym typeface="Helvetica Neue"/>
              </a:endParaRPr>
            </a:p>
          </p:txBody>
        </p:sp>
        <p:sp>
          <p:nvSpPr>
            <p:cNvPr id="181" name="Google Shape;181;p7"/>
            <p:cNvSpPr txBox="1"/>
            <p:nvPr/>
          </p:nvSpPr>
          <p:spPr>
            <a:xfrm>
              <a:off x="0" y="1574800"/>
              <a:ext cx="706200" cy="677400"/>
            </a:xfrm>
            <a:prstGeom prst="rect">
              <a:avLst/>
            </a:prstGeom>
            <a:noFill/>
            <a:ln>
              <a:noFill/>
            </a:ln>
          </p:spPr>
          <p:txBody>
            <a:bodyPr spcFirstLastPara="1" wrap="square" lIns="0" tIns="0" rIns="0" bIns="0" anchor="t" anchorCtr="0">
              <a:spAutoFit/>
            </a:bodyPr>
            <a:lstStyle/>
            <a:p>
              <a:pPr marL="110289" marR="0" lvl="0" indent="-110289" algn="l" rtl="0">
                <a:lnSpc>
                  <a:spcPct val="100000"/>
                </a:lnSpc>
                <a:spcBef>
                  <a:spcPts val="0"/>
                </a:spcBef>
                <a:spcAft>
                  <a:spcPts val="0"/>
                </a:spcAft>
                <a:buClr>
                  <a:srgbClr val="001F67"/>
                </a:buClr>
                <a:buSzPts val="1100"/>
                <a:buFont typeface="Arial"/>
                <a:buChar char="•"/>
              </a:pPr>
              <a:r>
                <a:rPr lang="en-US" sz="1100">
                  <a:solidFill>
                    <a:srgbClr val="001F67"/>
                  </a:solidFill>
                  <a:latin typeface="Gilroy" pitchFamily="2" charset="77"/>
                </a:rPr>
                <a:t>h</a:t>
              </a:r>
              <a:r>
                <a:rPr lang="en-US" sz="1100" b="0" i="0" u="none" strike="noStrike" cap="none">
                  <a:solidFill>
                    <a:srgbClr val="001F67"/>
                  </a:solidFill>
                  <a:latin typeface="Gilroy" pitchFamily="2" charset="77"/>
                  <a:sym typeface="Arial"/>
                </a:rPr>
                <a:t>erring</a:t>
              </a:r>
              <a:endParaRPr sz="1100">
                <a:solidFill>
                  <a:srgbClr val="001F67"/>
                </a:solidFill>
                <a:latin typeface="Gilroy" pitchFamily="2" charset="77"/>
              </a:endParaRPr>
            </a:p>
            <a:p>
              <a:pPr marL="110289" marR="0" lvl="0" indent="-110289" algn="l" rtl="0">
                <a:lnSpc>
                  <a:spcPct val="100000"/>
                </a:lnSpc>
                <a:spcBef>
                  <a:spcPts val="0"/>
                </a:spcBef>
                <a:spcAft>
                  <a:spcPts val="0"/>
                </a:spcAft>
                <a:buClr>
                  <a:srgbClr val="001F67"/>
                </a:buClr>
                <a:buSzPts val="1100"/>
                <a:buFont typeface="Arial"/>
                <a:buChar char="•"/>
              </a:pPr>
              <a:r>
                <a:rPr lang="en-US" sz="1100" b="0" i="0" u="none" strike="noStrike" cap="none">
                  <a:solidFill>
                    <a:srgbClr val="001F67"/>
                  </a:solidFill>
                  <a:latin typeface="Gilroy" pitchFamily="2" charset="77"/>
                  <a:sym typeface="Arial"/>
                </a:rPr>
                <a:t>salmon</a:t>
              </a:r>
              <a:endParaRPr sz="1100">
                <a:solidFill>
                  <a:srgbClr val="001F67"/>
                </a:solidFill>
                <a:latin typeface="Gilroy" pitchFamily="2" charset="77"/>
              </a:endParaRPr>
            </a:p>
            <a:p>
              <a:pPr marL="110289" marR="0" lvl="0" indent="-110289" algn="l" rtl="0">
                <a:lnSpc>
                  <a:spcPct val="100000"/>
                </a:lnSpc>
                <a:spcBef>
                  <a:spcPts val="0"/>
                </a:spcBef>
                <a:spcAft>
                  <a:spcPts val="0"/>
                </a:spcAft>
                <a:buClr>
                  <a:srgbClr val="001F67"/>
                </a:buClr>
                <a:buSzPts val="1100"/>
                <a:buFont typeface="Arial"/>
                <a:buChar char="•"/>
              </a:pPr>
              <a:r>
                <a:rPr lang="en-US" sz="1100" b="0" i="0" u="none" strike="noStrike" cap="none">
                  <a:solidFill>
                    <a:srgbClr val="001F67"/>
                  </a:solidFill>
                  <a:latin typeface="Gilroy" pitchFamily="2" charset="77"/>
                  <a:sym typeface="Arial"/>
                </a:rPr>
                <a:t>cod</a:t>
              </a:r>
              <a:endParaRPr sz="1100">
                <a:solidFill>
                  <a:srgbClr val="001F67"/>
                </a:solidFill>
                <a:latin typeface="Gilroy" pitchFamily="2" charset="77"/>
              </a:endParaRPr>
            </a:p>
            <a:p>
              <a:pPr marL="110289" marR="0" lvl="0" indent="-110289" algn="l" rtl="0">
                <a:lnSpc>
                  <a:spcPct val="100000"/>
                </a:lnSpc>
                <a:spcBef>
                  <a:spcPts val="0"/>
                </a:spcBef>
                <a:spcAft>
                  <a:spcPts val="0"/>
                </a:spcAft>
                <a:buClr>
                  <a:srgbClr val="001F67"/>
                </a:buClr>
                <a:buSzPts val="1100"/>
                <a:buFont typeface="Arial"/>
                <a:buChar char="•"/>
              </a:pPr>
              <a:r>
                <a:rPr lang="en-US" sz="1100" b="0" i="0" u="none" strike="noStrike" cap="none">
                  <a:solidFill>
                    <a:srgbClr val="001F67"/>
                  </a:solidFill>
                  <a:latin typeface="Gilroy" pitchFamily="2" charset="77"/>
                  <a:sym typeface="Arial"/>
                </a:rPr>
                <a:t>mackerel</a:t>
              </a:r>
              <a:endParaRPr sz="1400" b="0" i="0" u="none" strike="noStrike" cap="none">
                <a:solidFill>
                  <a:srgbClr val="000000"/>
                </a:solidFill>
                <a:latin typeface="Gilroy" pitchFamily="2" charset="77"/>
                <a:ea typeface="Helvetica Neue"/>
                <a:cs typeface="Helvetica Neue"/>
                <a:sym typeface="Helvetica Neue"/>
              </a:endParaRPr>
            </a:p>
          </p:txBody>
        </p:sp>
        <p:sp>
          <p:nvSpPr>
            <p:cNvPr id="182" name="Google Shape;182;p7"/>
            <p:cNvSpPr txBox="1"/>
            <p:nvPr/>
          </p:nvSpPr>
          <p:spPr>
            <a:xfrm>
              <a:off x="952500" y="1574800"/>
              <a:ext cx="768799" cy="507831"/>
            </a:xfrm>
            <a:prstGeom prst="rect">
              <a:avLst/>
            </a:prstGeom>
            <a:noFill/>
            <a:ln>
              <a:noFill/>
            </a:ln>
          </p:spPr>
          <p:txBody>
            <a:bodyPr spcFirstLastPara="1" wrap="square" lIns="0" tIns="0" rIns="0" bIns="0" anchor="t" anchorCtr="0">
              <a:spAutoFit/>
            </a:bodyPr>
            <a:lstStyle/>
            <a:p>
              <a:pPr marL="110289" marR="0" lvl="0" indent="-110289" algn="l" rtl="0">
                <a:lnSpc>
                  <a:spcPct val="100000"/>
                </a:lnSpc>
                <a:spcBef>
                  <a:spcPts val="0"/>
                </a:spcBef>
                <a:spcAft>
                  <a:spcPts val="0"/>
                </a:spcAft>
                <a:buClr>
                  <a:srgbClr val="001F67"/>
                </a:buClr>
                <a:buSzPts val="1100"/>
                <a:buFont typeface="Arial"/>
                <a:buChar char="•"/>
              </a:pPr>
              <a:r>
                <a:rPr lang="en-US" sz="1100" b="0" i="0" u="none" strike="noStrike" cap="none">
                  <a:solidFill>
                    <a:srgbClr val="001F67"/>
                  </a:solidFill>
                  <a:latin typeface="Gilroy" pitchFamily="2" charset="77"/>
                  <a:sym typeface="Arial"/>
                </a:rPr>
                <a:t>tuna</a:t>
              </a:r>
              <a:endParaRPr sz="1400" b="0" i="0" u="none" strike="noStrike" cap="none">
                <a:solidFill>
                  <a:srgbClr val="000000"/>
                </a:solidFill>
                <a:latin typeface="Gilroy" pitchFamily="2" charset="77"/>
                <a:ea typeface="Helvetica Neue"/>
                <a:cs typeface="Helvetica Neue"/>
                <a:sym typeface="Helvetica Neue"/>
              </a:endParaRPr>
            </a:p>
            <a:p>
              <a:pPr marL="110289" marR="0" lvl="0" indent="-110289" algn="l" rtl="0">
                <a:lnSpc>
                  <a:spcPct val="100000"/>
                </a:lnSpc>
                <a:spcBef>
                  <a:spcPts val="0"/>
                </a:spcBef>
                <a:spcAft>
                  <a:spcPts val="0"/>
                </a:spcAft>
                <a:buClr>
                  <a:srgbClr val="001F67"/>
                </a:buClr>
                <a:buSzPts val="1100"/>
                <a:buFont typeface="Arial"/>
                <a:buChar char="•"/>
              </a:pPr>
              <a:r>
                <a:rPr lang="en-US" sz="1100" b="0" i="0" u="none" strike="noStrike" cap="none">
                  <a:solidFill>
                    <a:srgbClr val="001F67"/>
                  </a:solidFill>
                  <a:latin typeface="Gilroy" pitchFamily="2" charset="77"/>
                  <a:sym typeface="Arial"/>
                </a:rPr>
                <a:t>sardines </a:t>
              </a:r>
              <a:endParaRPr>
                <a:latin typeface="Gilroy" pitchFamily="2" charset="77"/>
              </a:endParaRPr>
            </a:p>
            <a:p>
              <a:pPr marL="110289" marR="0" lvl="0" indent="-110289" algn="l" rtl="0">
                <a:lnSpc>
                  <a:spcPct val="100000"/>
                </a:lnSpc>
                <a:spcBef>
                  <a:spcPts val="0"/>
                </a:spcBef>
                <a:spcAft>
                  <a:spcPts val="0"/>
                </a:spcAft>
                <a:buClr>
                  <a:srgbClr val="001F67"/>
                </a:buClr>
                <a:buSzPts val="1100"/>
                <a:buFont typeface="Arial"/>
                <a:buChar char="•"/>
              </a:pPr>
              <a:r>
                <a:rPr lang="en-US" sz="1100" b="0" i="0" u="none" strike="noStrike" cap="none">
                  <a:solidFill>
                    <a:srgbClr val="001F67"/>
                  </a:solidFill>
                  <a:latin typeface="Gilroy" pitchFamily="2" charset="77"/>
                  <a:sym typeface="Arial"/>
                </a:rPr>
                <a:t>anchovies</a:t>
              </a:r>
              <a:endParaRPr sz="1400" b="0" i="0" u="none" strike="noStrike" cap="none">
                <a:solidFill>
                  <a:srgbClr val="000000"/>
                </a:solidFill>
                <a:latin typeface="Gilroy" pitchFamily="2" charset="77"/>
                <a:ea typeface="Helvetica Neue"/>
                <a:cs typeface="Helvetica Neue"/>
                <a:sym typeface="Helvetica Neue"/>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6"/>
        <p:cNvGrpSpPr/>
        <p:nvPr/>
      </p:nvGrpSpPr>
      <p:grpSpPr>
        <a:xfrm>
          <a:off x="0" y="0"/>
          <a:ext cx="0" cy="0"/>
          <a:chOff x="0" y="0"/>
          <a:chExt cx="0" cy="0"/>
        </a:xfrm>
      </p:grpSpPr>
      <p:pic>
        <p:nvPicPr>
          <p:cNvPr id="187" name="Google Shape;187;p8" descr="shutterstock_1929654863.jpg"/>
          <p:cNvPicPr preferRelativeResize="0"/>
          <p:nvPr/>
        </p:nvPicPr>
        <p:blipFill rotWithShape="1">
          <a:blip r:embed="rId3">
            <a:alphaModFix/>
          </a:blip>
          <a:srcRect t="7986" b="7985"/>
          <a:stretch/>
        </p:blipFill>
        <p:spPr>
          <a:xfrm>
            <a:off x="3175" y="-6351"/>
            <a:ext cx="9144000" cy="5143501"/>
          </a:xfrm>
          <a:prstGeom prst="rect">
            <a:avLst/>
          </a:prstGeom>
          <a:noFill/>
          <a:ln>
            <a:noFill/>
          </a:ln>
        </p:spPr>
      </p:pic>
      <p:sp>
        <p:nvSpPr>
          <p:cNvPr id="188" name="Google Shape;188;p8"/>
          <p:cNvSpPr/>
          <p:nvPr/>
        </p:nvSpPr>
        <p:spPr>
          <a:xfrm>
            <a:off x="-279400" y="-266700"/>
            <a:ext cx="9690100" cy="5651500"/>
          </a:xfrm>
          <a:prstGeom prst="rect">
            <a:avLst/>
          </a:prstGeom>
          <a:solidFill>
            <a:srgbClr val="000000">
              <a:alpha val="1490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roy" pitchFamily="2" charset="77"/>
              <a:ea typeface="Helvetica Neue"/>
              <a:cs typeface="Helvetica Neue"/>
              <a:sym typeface="Helvetica Neue"/>
            </a:endParaRPr>
          </a:p>
        </p:txBody>
      </p:sp>
      <p:pic>
        <p:nvPicPr>
          <p:cNvPr id="189" name="Google Shape;189;p8" descr="CCI_logo_new_Монтажная область 1.png"/>
          <p:cNvPicPr preferRelativeResize="0"/>
          <p:nvPr/>
        </p:nvPicPr>
        <p:blipFill rotWithShape="1">
          <a:blip r:embed="rId4">
            <a:alphaModFix/>
          </a:blip>
          <a:srcRect/>
          <a:stretch/>
        </p:blipFill>
        <p:spPr>
          <a:xfrm>
            <a:off x="8013700" y="4782532"/>
            <a:ext cx="812800" cy="203778"/>
          </a:xfrm>
          <a:prstGeom prst="rect">
            <a:avLst/>
          </a:prstGeom>
          <a:noFill/>
          <a:ln>
            <a:noFill/>
          </a:ln>
        </p:spPr>
      </p:pic>
      <p:sp>
        <p:nvSpPr>
          <p:cNvPr id="190" name="Google Shape;190;p8"/>
          <p:cNvSpPr txBox="1"/>
          <p:nvPr/>
        </p:nvSpPr>
        <p:spPr>
          <a:xfrm>
            <a:off x="406399" y="406400"/>
            <a:ext cx="7090200" cy="3324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2700"/>
              <a:buFont typeface="Arial"/>
              <a:buNone/>
            </a:pPr>
            <a:r>
              <a:rPr lang="en-US" sz="2700" b="0" i="0" u="none" strike="noStrike" cap="none">
                <a:solidFill>
                  <a:srgbClr val="FFFFFF"/>
                </a:solidFill>
                <a:latin typeface="Gilroy" pitchFamily="2" charset="77"/>
                <a:sym typeface="Arial"/>
              </a:rPr>
              <a:t>A plunge into the deep world of the </a:t>
            </a:r>
            <a:r>
              <a:rPr lang="en-US" sz="2700">
                <a:solidFill>
                  <a:srgbClr val="FFFFFF"/>
                </a:solidFill>
                <a:latin typeface="Gilroy" pitchFamily="2" charset="77"/>
              </a:rPr>
              <a:t>O</a:t>
            </a:r>
            <a:r>
              <a:rPr lang="en-US" sz="2700" b="0" i="0" u="none" strike="noStrike" cap="none">
                <a:solidFill>
                  <a:srgbClr val="FFFFFF"/>
                </a:solidFill>
                <a:latin typeface="Gilroy" pitchFamily="2" charset="77"/>
                <a:sym typeface="Arial"/>
              </a:rPr>
              <a:t>mega...</a:t>
            </a:r>
            <a:endParaRPr sz="2700" b="0" i="0" u="none" strike="noStrike" cap="none">
              <a:solidFill>
                <a:srgbClr val="FFFFFF"/>
              </a:solidFill>
              <a:latin typeface="Gilroy" pitchFamily="2" charset="77"/>
              <a:sym typeface="Arial"/>
            </a:endParaRPr>
          </a:p>
        </p:txBody>
      </p:sp>
      <p:sp>
        <p:nvSpPr>
          <p:cNvPr id="191" name="Google Shape;191;p8"/>
          <p:cNvSpPr txBox="1"/>
          <p:nvPr/>
        </p:nvSpPr>
        <p:spPr>
          <a:xfrm>
            <a:off x="406400" y="1178455"/>
            <a:ext cx="7090200" cy="153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2500"/>
              <a:buFont typeface="Arial"/>
              <a:buNone/>
            </a:pPr>
            <a:r>
              <a:rPr lang="en-US" sz="2500">
                <a:solidFill>
                  <a:srgbClr val="FFFFFF"/>
                </a:solidFill>
                <a:latin typeface="Gilroy" pitchFamily="2" charset="77"/>
              </a:rPr>
              <a:t>In order to maximize the benefits of EPA and DHA, a few methods have been developed to enhance the CONCENTRATION of omega-3 PUFAs.</a:t>
            </a:r>
            <a:endParaRPr sz="1400" b="0" i="0" u="none" strike="noStrike" cap="none">
              <a:solidFill>
                <a:srgbClr val="000000"/>
              </a:solidFill>
              <a:latin typeface="Gilroy" pitchFamily="2" charset="77"/>
              <a:ea typeface="Helvetica Neue"/>
              <a:cs typeface="Helvetica Neue"/>
              <a:sym typeface="Helvetica Neue"/>
            </a:endParaRPr>
          </a:p>
        </p:txBody>
      </p:sp>
      <p:sp>
        <p:nvSpPr>
          <p:cNvPr id="192" name="Google Shape;192;p8"/>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1200"/>
              <a:buFont typeface="Arial"/>
              <a:buNone/>
            </a:pPr>
            <a:r>
              <a:rPr lang="en-US" sz="1200" b="1" i="0" u="none" strike="noStrike" cap="none">
                <a:solidFill>
                  <a:srgbClr val="FFFFFF"/>
                </a:solidFill>
                <a:latin typeface="Gilroy" pitchFamily="2" charset="77"/>
                <a:sym typeface="Arial"/>
              </a:rPr>
              <a:t>O!Mega-3 TG</a:t>
            </a:r>
            <a:endParaRPr>
              <a:latin typeface="Gilroy" pitchFamily="2" charset="77"/>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9" descr="Безымянный-1_Монтажная область 1 копия.png"/>
          <p:cNvPicPr preferRelativeResize="0"/>
          <p:nvPr/>
        </p:nvPicPr>
        <p:blipFill rotWithShape="1">
          <a:blip r:embed="rId3">
            <a:alphaModFix/>
          </a:blip>
          <a:srcRect t="4" b="3"/>
          <a:stretch/>
        </p:blipFill>
        <p:spPr>
          <a:xfrm>
            <a:off x="0" y="0"/>
            <a:ext cx="9144001" cy="5143501"/>
          </a:xfrm>
          <a:prstGeom prst="rect">
            <a:avLst/>
          </a:prstGeom>
          <a:noFill/>
          <a:ln>
            <a:noFill/>
          </a:ln>
        </p:spPr>
      </p:pic>
      <p:pic>
        <p:nvPicPr>
          <p:cNvPr id="198" name="Google Shape;198;p9" descr="CCI_logo_new_Монтажная область 1.png"/>
          <p:cNvPicPr preferRelativeResize="0"/>
          <p:nvPr/>
        </p:nvPicPr>
        <p:blipFill rotWithShape="1">
          <a:blip r:embed="rId4">
            <a:alphaModFix/>
          </a:blip>
          <a:srcRect/>
          <a:stretch/>
        </p:blipFill>
        <p:spPr>
          <a:xfrm>
            <a:off x="8013700" y="4782532"/>
            <a:ext cx="812800" cy="203778"/>
          </a:xfrm>
          <a:prstGeom prst="rect">
            <a:avLst/>
          </a:prstGeom>
          <a:noFill/>
          <a:ln>
            <a:noFill/>
          </a:ln>
        </p:spPr>
      </p:pic>
      <p:sp>
        <p:nvSpPr>
          <p:cNvPr id="199" name="Google Shape;199;p9"/>
          <p:cNvSpPr txBox="1"/>
          <p:nvPr/>
        </p:nvSpPr>
        <p:spPr>
          <a:xfrm>
            <a:off x="406399" y="406400"/>
            <a:ext cx="8313173" cy="37394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FFFFFF"/>
              </a:buClr>
              <a:buSzPts val="2700"/>
              <a:buFont typeface="Arial"/>
              <a:buNone/>
            </a:pPr>
            <a:r>
              <a:rPr lang="en-US" sz="2700" b="0" i="0" u="none" strike="noStrike" cap="none">
                <a:solidFill>
                  <a:srgbClr val="FFFFFF"/>
                </a:solidFill>
                <a:latin typeface="Gilroy" pitchFamily="2" charset="77"/>
                <a:sym typeface="Arial"/>
              </a:rPr>
              <a:t>How to obtain high concentrations of EPA and DHA</a:t>
            </a:r>
            <a:endParaRPr sz="2700" b="0" i="0" u="none" strike="noStrike" cap="none">
              <a:solidFill>
                <a:srgbClr val="FFFFFF"/>
              </a:solidFill>
              <a:latin typeface="Gilroy" pitchFamily="2" charset="77"/>
              <a:sym typeface="Arial"/>
            </a:endParaRPr>
          </a:p>
        </p:txBody>
      </p:sp>
      <p:sp>
        <p:nvSpPr>
          <p:cNvPr id="200" name="Google Shape;200;p9"/>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1200"/>
              <a:buFont typeface="Arial"/>
              <a:buNone/>
            </a:pPr>
            <a:r>
              <a:rPr lang="en-US" sz="1200" b="1" i="0" u="none" strike="noStrike" cap="none">
                <a:solidFill>
                  <a:srgbClr val="FFFFFF"/>
                </a:solidFill>
                <a:latin typeface="Gilroy" pitchFamily="2" charset="77"/>
                <a:sym typeface="Arial"/>
              </a:rPr>
              <a:t>O!Mega-3 TG</a:t>
            </a:r>
            <a:endParaRPr>
              <a:latin typeface="Gilroy" pitchFamily="2" charset="77"/>
            </a:endParaRPr>
          </a:p>
        </p:txBody>
      </p:sp>
      <p:grpSp>
        <p:nvGrpSpPr>
          <p:cNvPr id="201" name="Google Shape;201;p9"/>
          <p:cNvGrpSpPr/>
          <p:nvPr/>
        </p:nvGrpSpPr>
        <p:grpSpPr>
          <a:xfrm>
            <a:off x="2781300" y="2997200"/>
            <a:ext cx="2159000" cy="1172409"/>
            <a:chOff x="0" y="0"/>
            <a:chExt cx="2159000" cy="1172407"/>
          </a:xfrm>
        </p:grpSpPr>
        <p:sp>
          <p:nvSpPr>
            <p:cNvPr id="202" name="Google Shape;202;p9"/>
            <p:cNvSpPr txBox="1"/>
            <p:nvPr/>
          </p:nvSpPr>
          <p:spPr>
            <a:xfrm>
              <a:off x="0" y="0"/>
              <a:ext cx="2006600" cy="36933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E6AF"/>
                </a:buClr>
                <a:buSzPts val="1200"/>
                <a:buFont typeface="Arial"/>
                <a:buNone/>
              </a:pPr>
              <a:r>
                <a:rPr lang="en-US" sz="1200" b="0" i="0" u="none" strike="noStrike" cap="none">
                  <a:solidFill>
                    <a:srgbClr val="FEE6AF"/>
                  </a:solidFill>
                  <a:latin typeface="Gilroy" pitchFamily="2" charset="77"/>
                  <a:sym typeface="Arial"/>
                </a:rPr>
                <a:t>The transesterification process</a:t>
              </a:r>
              <a:endParaRPr sz="1200" b="0" i="0" u="none" strike="noStrike" cap="none">
                <a:solidFill>
                  <a:srgbClr val="FEE6AF"/>
                </a:solidFill>
                <a:latin typeface="Gilroy" pitchFamily="2" charset="77"/>
                <a:sym typeface="Arial"/>
              </a:endParaRPr>
            </a:p>
          </p:txBody>
        </p:sp>
        <p:sp>
          <p:nvSpPr>
            <p:cNvPr id="203" name="Google Shape;203;p9"/>
            <p:cNvSpPr txBox="1"/>
            <p:nvPr/>
          </p:nvSpPr>
          <p:spPr>
            <a:xfrm>
              <a:off x="0" y="495300"/>
              <a:ext cx="2159000" cy="67710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100"/>
                <a:buFont typeface="Arial"/>
                <a:buNone/>
              </a:pPr>
              <a:r>
                <a:rPr lang="en-US" sz="1100" b="0" i="0" u="none" strike="noStrike" cap="none">
                  <a:solidFill>
                    <a:srgbClr val="FFFFFF"/>
                  </a:solidFill>
                  <a:latin typeface="Gilroy" pitchFamily="2" charset="77"/>
                  <a:sym typeface="Arial"/>
                </a:rPr>
                <a:t>Helps separate EPA and DHA from other fatty acids and increases their concentration in the product. </a:t>
              </a:r>
              <a:endParaRPr sz="1400" b="0" i="0" u="none" strike="noStrike" cap="none">
                <a:solidFill>
                  <a:srgbClr val="000000"/>
                </a:solidFill>
                <a:latin typeface="Gilroy" pitchFamily="2" charset="77"/>
                <a:sym typeface="Arial"/>
              </a:endParaRPr>
            </a:p>
          </p:txBody>
        </p:sp>
      </p:grpSp>
      <p:grpSp>
        <p:nvGrpSpPr>
          <p:cNvPr id="204" name="Google Shape;204;p9"/>
          <p:cNvGrpSpPr/>
          <p:nvPr/>
        </p:nvGrpSpPr>
        <p:grpSpPr>
          <a:xfrm>
            <a:off x="5473701" y="2997200"/>
            <a:ext cx="2146300" cy="1172409"/>
            <a:chOff x="0" y="0"/>
            <a:chExt cx="2146300" cy="1172407"/>
          </a:xfrm>
        </p:grpSpPr>
        <p:sp>
          <p:nvSpPr>
            <p:cNvPr id="205" name="Google Shape;205;p9"/>
            <p:cNvSpPr txBox="1"/>
            <p:nvPr/>
          </p:nvSpPr>
          <p:spPr>
            <a:xfrm>
              <a:off x="0" y="0"/>
              <a:ext cx="1186222" cy="36933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E6AF"/>
                </a:buClr>
                <a:buSzPts val="1200"/>
                <a:buFont typeface="Arial"/>
                <a:buNone/>
              </a:pPr>
              <a:r>
                <a:rPr lang="en-US" sz="1200" b="0" i="0" u="none" strike="noStrike" cap="none">
                  <a:solidFill>
                    <a:srgbClr val="FEE6AF"/>
                  </a:solidFill>
                  <a:latin typeface="Gilroy" pitchFamily="2" charset="77"/>
                  <a:sym typeface="Arial"/>
                </a:rPr>
                <a:t>Re-esterification</a:t>
              </a:r>
              <a:br>
                <a:rPr lang="en-US" sz="1200" b="0" i="0" u="none" strike="noStrike" cap="none">
                  <a:solidFill>
                    <a:srgbClr val="FEE6AF"/>
                  </a:solidFill>
                  <a:latin typeface="Gilroy" pitchFamily="2" charset="77"/>
                  <a:sym typeface="Arial"/>
                </a:rPr>
              </a:br>
              <a:r>
                <a:rPr lang="en-US" sz="1200" b="0" i="0" u="none" strike="noStrike" cap="none">
                  <a:solidFill>
                    <a:srgbClr val="FEE6AF"/>
                  </a:solidFill>
                  <a:latin typeface="Gilroy" pitchFamily="2" charset="77"/>
                  <a:sym typeface="Arial"/>
                </a:rPr>
                <a:t>process</a:t>
              </a:r>
              <a:endParaRPr sz="1400" b="0" i="0" u="none" strike="noStrike" cap="none">
                <a:solidFill>
                  <a:srgbClr val="000000"/>
                </a:solidFill>
                <a:latin typeface="Gilroy" pitchFamily="2" charset="77"/>
                <a:ea typeface="Helvetica Neue"/>
                <a:cs typeface="Helvetica Neue"/>
                <a:sym typeface="Helvetica Neue"/>
              </a:endParaRPr>
            </a:p>
          </p:txBody>
        </p:sp>
        <p:sp>
          <p:nvSpPr>
            <p:cNvPr id="206" name="Google Shape;206;p9"/>
            <p:cNvSpPr txBox="1"/>
            <p:nvPr/>
          </p:nvSpPr>
          <p:spPr>
            <a:xfrm>
              <a:off x="0" y="495300"/>
              <a:ext cx="2146300" cy="67710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100"/>
                <a:buFont typeface="Arial"/>
                <a:buNone/>
              </a:pPr>
              <a:r>
                <a:rPr lang="en-US" sz="1100" b="0" i="0" u="none" strike="noStrike" cap="none">
                  <a:solidFill>
                    <a:srgbClr val="FFFFFF"/>
                  </a:solidFill>
                  <a:latin typeface="Gilroy" pitchFamily="2" charset="77"/>
                  <a:sym typeface="Arial"/>
                </a:rPr>
                <a:t>Restores the form of EPA and DHA close to their natural form, and </a:t>
              </a:r>
              <a:r>
                <a:rPr lang="en-US" sz="1100" b="0" i="0" u="sng" strike="noStrike" cap="none">
                  <a:solidFill>
                    <a:srgbClr val="FFFFFF"/>
                  </a:solidFill>
                  <a:latin typeface="Gilroy" pitchFamily="2" charset="77"/>
                  <a:sym typeface="Arial"/>
                </a:rPr>
                <a:t>further increases </a:t>
              </a:r>
              <a:r>
                <a:rPr lang="en-US" sz="1100" b="0" i="0" u="none" strike="noStrike" cap="none">
                  <a:solidFill>
                    <a:srgbClr val="FFFFFF"/>
                  </a:solidFill>
                  <a:latin typeface="Gilroy" pitchFamily="2" charset="77"/>
                  <a:sym typeface="Arial"/>
                </a:rPr>
                <a:t>their concentration in the product. </a:t>
              </a:r>
              <a:endParaRPr sz="1400" b="0" i="0" u="sng" strike="noStrike" cap="none">
                <a:solidFill>
                  <a:srgbClr val="000000"/>
                </a:solidFill>
                <a:latin typeface="Gilroy" pitchFamily="2" charset="77"/>
                <a:sym typeface="Arial"/>
              </a:endParaRPr>
            </a:p>
          </p:txBody>
        </p:sp>
      </p:grpSp>
      <p:grpSp>
        <p:nvGrpSpPr>
          <p:cNvPr id="207" name="Google Shape;207;p9"/>
          <p:cNvGrpSpPr/>
          <p:nvPr/>
        </p:nvGrpSpPr>
        <p:grpSpPr>
          <a:xfrm>
            <a:off x="172673" y="938050"/>
            <a:ext cx="8247557" cy="3034550"/>
            <a:chOff x="-17822" y="6"/>
            <a:chExt cx="8247555" cy="3034548"/>
          </a:xfrm>
        </p:grpSpPr>
        <p:pic>
          <p:nvPicPr>
            <p:cNvPr id="208" name="Google Shape;208;p9" descr="Безымянный-1 (1)-43.png"/>
            <p:cNvPicPr preferRelativeResize="0"/>
            <p:nvPr/>
          </p:nvPicPr>
          <p:blipFill rotWithShape="1">
            <a:blip r:embed="rId5">
              <a:alphaModFix/>
            </a:blip>
            <a:srcRect t="34" b="33"/>
            <a:stretch/>
          </p:blipFill>
          <p:spPr>
            <a:xfrm>
              <a:off x="0" y="1689847"/>
              <a:ext cx="8229601" cy="1344707"/>
            </a:xfrm>
            <a:prstGeom prst="rect">
              <a:avLst/>
            </a:prstGeom>
            <a:noFill/>
            <a:ln>
              <a:noFill/>
            </a:ln>
          </p:spPr>
        </p:pic>
        <p:grpSp>
          <p:nvGrpSpPr>
            <p:cNvPr id="209" name="Google Shape;209;p9"/>
            <p:cNvGrpSpPr/>
            <p:nvPr/>
          </p:nvGrpSpPr>
          <p:grpSpPr>
            <a:xfrm>
              <a:off x="-17822" y="6"/>
              <a:ext cx="8247555" cy="1584576"/>
              <a:chOff x="-17822" y="6"/>
              <a:chExt cx="8247554" cy="1584575"/>
            </a:xfrm>
          </p:grpSpPr>
          <p:sp>
            <p:nvSpPr>
              <p:cNvPr id="210" name="Google Shape;210;p9"/>
              <p:cNvSpPr txBox="1"/>
              <p:nvPr/>
            </p:nvSpPr>
            <p:spPr>
              <a:xfrm>
                <a:off x="-17822" y="1399915"/>
                <a:ext cx="1008289" cy="18466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E6AF"/>
                  </a:buClr>
                  <a:buSzPts val="1200"/>
                  <a:buFont typeface="Arial"/>
                  <a:buNone/>
                </a:pPr>
                <a:r>
                  <a:rPr lang="en-US" sz="1200" b="0" i="0" u="none" strike="noStrike" cap="none">
                    <a:solidFill>
                      <a:srgbClr val="FEE6AF"/>
                    </a:solidFill>
                    <a:latin typeface="Gilroy" pitchFamily="2" charset="77"/>
                    <a:sym typeface="Arial"/>
                  </a:rPr>
                  <a:t>Raw fish </a:t>
                </a:r>
                <a:endParaRPr sz="1400" b="0" i="0" u="none" strike="noStrike" cap="none">
                  <a:solidFill>
                    <a:srgbClr val="000000"/>
                  </a:solidFill>
                  <a:latin typeface="Gilroy" pitchFamily="2" charset="77"/>
                  <a:ea typeface="Helvetica Neue"/>
                  <a:cs typeface="Helvetica Neue"/>
                  <a:sym typeface="Helvetica Neue"/>
                </a:endParaRPr>
              </a:p>
            </p:txBody>
          </p:sp>
          <p:grpSp>
            <p:nvGrpSpPr>
              <p:cNvPr id="211" name="Google Shape;211;p9"/>
              <p:cNvGrpSpPr/>
              <p:nvPr/>
            </p:nvGrpSpPr>
            <p:grpSpPr>
              <a:xfrm>
                <a:off x="1522870" y="6"/>
                <a:ext cx="6706862" cy="1567734"/>
                <a:chOff x="0" y="6"/>
                <a:chExt cx="6706860" cy="1567733"/>
              </a:xfrm>
            </p:grpSpPr>
            <p:pic>
              <p:nvPicPr>
                <p:cNvPr id="212" name="Google Shape;212;p9" descr="Безымянный-1-31.png"/>
                <p:cNvPicPr preferRelativeResize="0"/>
                <p:nvPr/>
              </p:nvPicPr>
              <p:blipFill rotWithShape="1">
                <a:blip r:embed="rId6">
                  <a:alphaModFix/>
                </a:blip>
                <a:srcRect/>
                <a:stretch/>
              </p:blipFill>
              <p:spPr>
                <a:xfrm>
                  <a:off x="0" y="708404"/>
                  <a:ext cx="1536701" cy="859335"/>
                </a:xfrm>
                <a:prstGeom prst="rect">
                  <a:avLst/>
                </a:prstGeom>
                <a:noFill/>
                <a:ln>
                  <a:noFill/>
                </a:ln>
              </p:spPr>
            </p:pic>
            <p:pic>
              <p:nvPicPr>
                <p:cNvPr id="213" name="Google Shape;213;p9" descr="Безымянный-1-32.png"/>
                <p:cNvPicPr preferRelativeResize="0"/>
                <p:nvPr/>
              </p:nvPicPr>
              <p:blipFill rotWithShape="1">
                <a:blip r:embed="rId7">
                  <a:alphaModFix/>
                </a:blip>
                <a:srcRect/>
                <a:stretch/>
              </p:blipFill>
              <p:spPr>
                <a:xfrm>
                  <a:off x="2448273" y="708404"/>
                  <a:ext cx="1536702" cy="650487"/>
                </a:xfrm>
                <a:prstGeom prst="rect">
                  <a:avLst/>
                </a:prstGeom>
                <a:noFill/>
                <a:ln>
                  <a:noFill/>
                </a:ln>
              </p:spPr>
            </p:pic>
            <p:sp>
              <p:nvSpPr>
                <p:cNvPr id="214" name="Google Shape;214;p9"/>
                <p:cNvSpPr txBox="1"/>
                <p:nvPr/>
              </p:nvSpPr>
              <p:spPr>
                <a:xfrm>
                  <a:off x="0" y="196824"/>
                  <a:ext cx="2128787" cy="36933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E6AF"/>
                    </a:buClr>
                    <a:buSzPts val="1200"/>
                    <a:buFont typeface="Arial"/>
                    <a:buNone/>
                  </a:pPr>
                  <a:r>
                    <a:rPr lang="en-US" sz="1200" b="0" i="0" u="none" strike="noStrike" cap="none">
                      <a:solidFill>
                        <a:srgbClr val="FEE6AF"/>
                      </a:solidFill>
                      <a:latin typeface="Gilroy" pitchFamily="2" charset="77"/>
                      <a:sym typeface="Arial"/>
                    </a:rPr>
                    <a:t>Fish fat (also contains DHA</a:t>
                  </a:r>
                  <a:br>
                    <a:rPr lang="en-US" sz="1200" b="0" i="0" u="none" strike="noStrike" cap="none">
                      <a:solidFill>
                        <a:srgbClr val="FEE6AF"/>
                      </a:solidFill>
                      <a:latin typeface="Gilroy" pitchFamily="2" charset="77"/>
                      <a:sym typeface="Arial"/>
                    </a:rPr>
                  </a:br>
                  <a:r>
                    <a:rPr lang="en-US" sz="1200" b="0" i="0" u="none" strike="noStrike" cap="none">
                      <a:solidFill>
                        <a:srgbClr val="FEE6AF"/>
                      </a:solidFill>
                      <a:latin typeface="Gilroy" pitchFamily="2" charset="77"/>
                      <a:sym typeface="Arial"/>
                    </a:rPr>
                    <a:t>in its natural triglyceride form)</a:t>
                  </a:r>
                  <a:endParaRPr sz="1400" b="0" i="0" u="none" strike="noStrike" cap="none">
                    <a:solidFill>
                      <a:srgbClr val="000000"/>
                    </a:solidFill>
                    <a:latin typeface="Gilroy" pitchFamily="2" charset="77"/>
                    <a:ea typeface="Helvetica Neue"/>
                    <a:cs typeface="Helvetica Neue"/>
                    <a:sym typeface="Helvetica Neue"/>
                  </a:endParaRPr>
                </a:p>
              </p:txBody>
            </p:sp>
            <p:sp>
              <p:nvSpPr>
                <p:cNvPr id="215" name="Google Shape;215;p9"/>
                <p:cNvSpPr txBox="1"/>
                <p:nvPr/>
              </p:nvSpPr>
              <p:spPr>
                <a:xfrm>
                  <a:off x="2448219" y="190500"/>
                  <a:ext cx="1293623" cy="36933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E6AF"/>
                    </a:buClr>
                    <a:buSzPts val="1200"/>
                    <a:buFont typeface="Arial"/>
                    <a:buNone/>
                  </a:pPr>
                  <a:r>
                    <a:rPr lang="en-US" sz="1200" b="0" i="0" u="none" strike="noStrike" cap="none">
                      <a:solidFill>
                        <a:srgbClr val="FEE6AF"/>
                      </a:solidFill>
                      <a:latin typeface="Gilroy" pitchFamily="2" charset="77"/>
                      <a:sym typeface="Arial"/>
                    </a:rPr>
                    <a:t>EPA and DHA</a:t>
                  </a:r>
                  <a:br>
                    <a:rPr lang="en-US" sz="1200" b="0" i="0" u="none" strike="noStrike" cap="none">
                      <a:solidFill>
                        <a:srgbClr val="FEE6AF"/>
                      </a:solidFill>
                      <a:latin typeface="Gilroy" pitchFamily="2" charset="77"/>
                      <a:sym typeface="Arial"/>
                    </a:rPr>
                  </a:br>
                  <a:r>
                    <a:rPr lang="en-US" sz="1200" b="0" i="0" u="none" strike="noStrike" cap="none">
                      <a:solidFill>
                        <a:srgbClr val="FEE6AF"/>
                      </a:solidFill>
                      <a:latin typeface="Gilroy" pitchFamily="2" charset="77"/>
                      <a:sym typeface="Arial"/>
                    </a:rPr>
                    <a:t>in ethyl ester form </a:t>
                  </a:r>
                  <a:endParaRPr sz="1400" b="0" i="0" u="none" strike="noStrike" cap="none">
                    <a:solidFill>
                      <a:srgbClr val="000000"/>
                    </a:solidFill>
                    <a:latin typeface="Gilroy" pitchFamily="2" charset="77"/>
                    <a:ea typeface="Helvetica Neue"/>
                    <a:cs typeface="Helvetica Neue"/>
                    <a:sym typeface="Helvetica Neue"/>
                  </a:endParaRPr>
                </a:p>
              </p:txBody>
            </p:sp>
            <p:sp>
              <p:nvSpPr>
                <p:cNvPr id="216" name="Google Shape;216;p9"/>
                <p:cNvSpPr txBox="1"/>
                <p:nvPr/>
              </p:nvSpPr>
              <p:spPr>
                <a:xfrm>
                  <a:off x="5170260" y="6"/>
                  <a:ext cx="1536600" cy="55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E6AF"/>
                    </a:buClr>
                    <a:buSzPts val="1200"/>
                    <a:buFont typeface="Arial"/>
                    <a:buNone/>
                  </a:pPr>
                  <a:r>
                    <a:rPr lang="en-US" sz="1200">
                      <a:solidFill>
                        <a:srgbClr val="FEE6AF"/>
                      </a:solidFill>
                      <a:latin typeface="Gilroy" pitchFamily="2" charset="77"/>
                    </a:rPr>
                    <a:t>EPA and DHA</a:t>
                  </a:r>
                  <a:br>
                    <a:rPr lang="en-US" sz="1200">
                      <a:solidFill>
                        <a:srgbClr val="FEE6AF"/>
                      </a:solidFill>
                      <a:latin typeface="Gilroy" pitchFamily="2" charset="77"/>
                    </a:rPr>
                  </a:br>
                  <a:r>
                    <a:rPr lang="en-US" sz="1200">
                      <a:solidFill>
                        <a:srgbClr val="FEE6AF"/>
                      </a:solidFill>
                      <a:latin typeface="Gilroy" pitchFamily="2" charset="77"/>
                    </a:rPr>
                    <a:t>in triglyceride form is restored</a:t>
                  </a:r>
                  <a:endParaRPr sz="1400" b="0" i="0" u="none" strike="noStrike" cap="none">
                    <a:solidFill>
                      <a:srgbClr val="000000"/>
                    </a:solidFill>
                    <a:highlight>
                      <a:srgbClr val="FF00FF"/>
                    </a:highlight>
                    <a:latin typeface="Gilroy" pitchFamily="2" charset="77"/>
                    <a:ea typeface="Helvetica Neue"/>
                    <a:cs typeface="Helvetica Neue"/>
                    <a:sym typeface="Helvetica Neue"/>
                  </a:endParaRPr>
                </a:p>
              </p:txBody>
            </p:sp>
            <p:pic>
              <p:nvPicPr>
                <p:cNvPr id="217" name="Google Shape;217;p9" descr="Безымянный-1-42.png"/>
                <p:cNvPicPr preferRelativeResize="0"/>
                <p:nvPr/>
              </p:nvPicPr>
              <p:blipFill rotWithShape="1">
                <a:blip r:embed="rId8">
                  <a:alphaModFix/>
                </a:blip>
                <a:srcRect/>
                <a:stretch/>
              </p:blipFill>
              <p:spPr>
                <a:xfrm>
                  <a:off x="5170028" y="708404"/>
                  <a:ext cx="1536702" cy="650486"/>
                </a:xfrm>
                <a:prstGeom prst="rect">
                  <a:avLst/>
                </a:prstGeom>
                <a:noFill/>
                <a:ln>
                  <a:noFill/>
                </a:ln>
              </p:spPr>
            </p:pic>
          </p:grpSp>
        </p:grpSp>
      </p:grpSp>
      <p:grpSp>
        <p:nvGrpSpPr>
          <p:cNvPr id="218" name="Google Shape;218;p9"/>
          <p:cNvGrpSpPr/>
          <p:nvPr/>
        </p:nvGrpSpPr>
        <p:grpSpPr>
          <a:xfrm>
            <a:off x="2126295" y="4358875"/>
            <a:ext cx="5048758" cy="423284"/>
            <a:chOff x="0" y="-6"/>
            <a:chExt cx="5048756" cy="423283"/>
          </a:xfrm>
        </p:grpSpPr>
        <p:grpSp>
          <p:nvGrpSpPr>
            <p:cNvPr id="219" name="Google Shape;219;p9"/>
            <p:cNvGrpSpPr/>
            <p:nvPr/>
          </p:nvGrpSpPr>
          <p:grpSpPr>
            <a:xfrm>
              <a:off x="0" y="253994"/>
              <a:ext cx="5048756" cy="169283"/>
              <a:chOff x="0" y="-6"/>
              <a:chExt cx="5048755" cy="169282"/>
            </a:xfrm>
          </p:grpSpPr>
          <p:sp>
            <p:nvSpPr>
              <p:cNvPr id="220" name="Google Shape;220;p9"/>
              <p:cNvSpPr txBox="1"/>
              <p:nvPr/>
            </p:nvSpPr>
            <p:spPr>
              <a:xfrm>
                <a:off x="0" y="0"/>
                <a:ext cx="509055" cy="16927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E6AF"/>
                  </a:buClr>
                  <a:buSzPts val="1100"/>
                  <a:buFont typeface="Arial"/>
                  <a:buNone/>
                </a:pPr>
                <a:r>
                  <a:rPr lang="en-US" sz="1100" b="0" i="0" u="none" strike="noStrike" cap="none">
                    <a:solidFill>
                      <a:srgbClr val="FEE6AF"/>
                    </a:solidFill>
                    <a:latin typeface="Gilroy" pitchFamily="2" charset="77"/>
                    <a:sym typeface="Arial"/>
                  </a:rPr>
                  <a:t>15-20% </a:t>
                </a:r>
                <a:endParaRPr>
                  <a:latin typeface="Gilroy" pitchFamily="2" charset="77"/>
                </a:endParaRPr>
              </a:p>
            </p:txBody>
          </p:sp>
          <p:sp>
            <p:nvSpPr>
              <p:cNvPr id="221" name="Google Shape;221;p9"/>
              <p:cNvSpPr txBox="1"/>
              <p:nvPr/>
            </p:nvSpPr>
            <p:spPr>
              <a:xfrm>
                <a:off x="4539655" y="-6"/>
                <a:ext cx="5091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E6AF"/>
                  </a:buClr>
                  <a:buSzPts val="1100"/>
                  <a:buFont typeface="Arial"/>
                  <a:buNone/>
                </a:pPr>
                <a:r>
                  <a:rPr lang="en-US" sz="1100" b="0" i="0" u="none" strike="noStrike" cap="none">
                    <a:solidFill>
                      <a:srgbClr val="FEE6AF"/>
                    </a:solidFill>
                    <a:latin typeface="Gilroy" pitchFamily="2" charset="77"/>
                    <a:sym typeface="Arial"/>
                  </a:rPr>
                  <a:t>&gt;60%</a:t>
                </a:r>
                <a:endParaRPr>
                  <a:latin typeface="Gilroy" pitchFamily="2" charset="77"/>
                </a:endParaRPr>
              </a:p>
            </p:txBody>
          </p:sp>
        </p:grpSp>
        <p:grpSp>
          <p:nvGrpSpPr>
            <p:cNvPr id="222" name="Google Shape;222;p9"/>
            <p:cNvGrpSpPr/>
            <p:nvPr/>
          </p:nvGrpSpPr>
          <p:grpSpPr>
            <a:xfrm>
              <a:off x="18811" y="-6"/>
              <a:ext cx="4872598" cy="184757"/>
              <a:chOff x="0" y="-6"/>
              <a:chExt cx="4872597" cy="184756"/>
            </a:xfrm>
          </p:grpSpPr>
          <p:cxnSp>
            <p:nvCxnSpPr>
              <p:cNvPr id="223" name="Google Shape;223;p9"/>
              <p:cNvCxnSpPr/>
              <p:nvPr/>
            </p:nvCxnSpPr>
            <p:spPr>
              <a:xfrm>
                <a:off x="0" y="184749"/>
                <a:ext cx="4872597" cy="1"/>
              </a:xfrm>
              <a:prstGeom prst="straightConnector1">
                <a:avLst/>
              </a:prstGeom>
              <a:noFill/>
              <a:ln w="10775" cap="flat" cmpd="sng">
                <a:solidFill>
                  <a:srgbClr val="FAE1A1"/>
                </a:solidFill>
                <a:prstDash val="solid"/>
                <a:round/>
                <a:headEnd type="none" w="sm" len="sm"/>
                <a:tailEnd type="triangle" w="med" len="med"/>
              </a:ln>
            </p:spPr>
          </p:cxnSp>
          <p:sp>
            <p:nvSpPr>
              <p:cNvPr id="224" name="Google Shape;224;p9"/>
              <p:cNvSpPr txBox="1"/>
              <p:nvPr/>
            </p:nvSpPr>
            <p:spPr>
              <a:xfrm>
                <a:off x="2091789" y="-6"/>
                <a:ext cx="11208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E6AF"/>
                  </a:buClr>
                  <a:buSzPts val="1100"/>
                  <a:buFont typeface="Arial"/>
                  <a:buNone/>
                </a:pPr>
                <a:r>
                  <a:rPr lang="en-US" sz="1100" b="0" i="0" u="none" strike="noStrike" cap="none">
                    <a:solidFill>
                      <a:srgbClr val="FEE6AF"/>
                    </a:solidFill>
                    <a:latin typeface="Gilroy" pitchFamily="2" charset="77"/>
                    <a:sym typeface="Arial"/>
                  </a:rPr>
                  <a:t>EPA and DHA</a:t>
                </a:r>
                <a:endParaRPr sz="1100" b="0" i="0" u="none" strike="noStrike" cap="none">
                  <a:solidFill>
                    <a:srgbClr val="FEE6AF"/>
                  </a:solidFill>
                  <a:latin typeface="Gilroy" pitchFamily="2" charset="77"/>
                  <a:sym typeface="Arial"/>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10" descr="Безымянный-1_Монтажная область 1 копия.png"/>
          <p:cNvPicPr preferRelativeResize="0"/>
          <p:nvPr/>
        </p:nvPicPr>
        <p:blipFill rotWithShape="1">
          <a:blip r:embed="rId3">
            <a:alphaModFix/>
          </a:blip>
          <a:srcRect t="4" b="3"/>
          <a:stretch/>
        </p:blipFill>
        <p:spPr>
          <a:xfrm>
            <a:off x="0" y="-1"/>
            <a:ext cx="9144000" cy="5143501"/>
          </a:xfrm>
          <a:prstGeom prst="rect">
            <a:avLst/>
          </a:prstGeom>
          <a:noFill/>
          <a:ln>
            <a:noFill/>
          </a:ln>
        </p:spPr>
      </p:pic>
      <p:pic>
        <p:nvPicPr>
          <p:cNvPr id="230" name="Google Shape;230;p10" descr="CCI_logo_new_Монтажная область 1.png"/>
          <p:cNvPicPr preferRelativeResize="0"/>
          <p:nvPr/>
        </p:nvPicPr>
        <p:blipFill rotWithShape="1">
          <a:blip r:embed="rId4">
            <a:alphaModFix/>
          </a:blip>
          <a:srcRect/>
          <a:stretch/>
        </p:blipFill>
        <p:spPr>
          <a:xfrm>
            <a:off x="8013700" y="4782532"/>
            <a:ext cx="812800" cy="203778"/>
          </a:xfrm>
          <a:prstGeom prst="rect">
            <a:avLst/>
          </a:prstGeom>
          <a:noFill/>
          <a:ln>
            <a:noFill/>
          </a:ln>
        </p:spPr>
      </p:pic>
      <p:cxnSp>
        <p:nvCxnSpPr>
          <p:cNvPr id="231" name="Google Shape;231;p10"/>
          <p:cNvCxnSpPr/>
          <p:nvPr/>
        </p:nvCxnSpPr>
        <p:spPr>
          <a:xfrm rot="10800000" flipH="1">
            <a:off x="412750" y="1002124"/>
            <a:ext cx="8318501" cy="3370"/>
          </a:xfrm>
          <a:prstGeom prst="straightConnector1">
            <a:avLst/>
          </a:prstGeom>
          <a:noFill/>
          <a:ln w="19050" cap="flat" cmpd="sng">
            <a:solidFill>
              <a:srgbClr val="FFFFFF"/>
            </a:solidFill>
            <a:prstDash val="solid"/>
            <a:round/>
            <a:headEnd type="none" w="sm" len="sm"/>
            <a:tailEnd type="none" w="sm" len="sm"/>
          </a:ln>
        </p:spPr>
      </p:cxnSp>
      <p:sp>
        <p:nvSpPr>
          <p:cNvPr id="232" name="Google Shape;232;p10"/>
          <p:cNvSpPr txBox="1"/>
          <p:nvPr/>
        </p:nvSpPr>
        <p:spPr>
          <a:xfrm>
            <a:off x="406400" y="406400"/>
            <a:ext cx="7008329" cy="37394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FFFFFF"/>
              </a:buClr>
              <a:buSzPts val="2700"/>
              <a:buFont typeface="Arial"/>
              <a:buNone/>
            </a:pPr>
            <a:r>
              <a:rPr lang="en-US" sz="2700" b="0" i="0" u="none" strike="noStrike" cap="none">
                <a:solidFill>
                  <a:srgbClr val="FFFFFF"/>
                </a:solidFill>
                <a:latin typeface="Gilroy" pitchFamily="2" charset="77"/>
                <a:sym typeface="Arial"/>
              </a:rPr>
              <a:t>Different forms of EPA and DHA compounds:</a:t>
            </a:r>
            <a:endParaRPr sz="2700" b="0" i="0" u="none" strike="noStrike" cap="none">
              <a:solidFill>
                <a:srgbClr val="FFFFFF"/>
              </a:solidFill>
              <a:latin typeface="Gilroy" pitchFamily="2" charset="77"/>
              <a:sym typeface="Arial"/>
            </a:endParaRPr>
          </a:p>
        </p:txBody>
      </p:sp>
      <p:sp>
        <p:nvSpPr>
          <p:cNvPr id="233" name="Google Shape;233;p10"/>
          <p:cNvSpPr txBox="1"/>
          <p:nvPr/>
        </p:nvSpPr>
        <p:spPr>
          <a:xfrm>
            <a:off x="406400" y="4795520"/>
            <a:ext cx="971144" cy="147733"/>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1200"/>
              <a:buFont typeface="Arial"/>
              <a:buNone/>
            </a:pPr>
            <a:r>
              <a:rPr lang="en-US" sz="1200" b="1" i="0" u="none" strike="noStrike" cap="none">
                <a:solidFill>
                  <a:srgbClr val="FFFFFF"/>
                </a:solidFill>
                <a:latin typeface="Gilroy" pitchFamily="2" charset="77"/>
                <a:sym typeface="Arial"/>
              </a:rPr>
              <a:t>O!Mega-3 TG</a:t>
            </a:r>
            <a:endParaRPr>
              <a:latin typeface="Gilroy" pitchFamily="2" charset="77"/>
            </a:endParaRPr>
          </a:p>
        </p:txBody>
      </p:sp>
      <p:grpSp>
        <p:nvGrpSpPr>
          <p:cNvPr id="234" name="Google Shape;234;p10"/>
          <p:cNvGrpSpPr/>
          <p:nvPr/>
        </p:nvGrpSpPr>
        <p:grpSpPr>
          <a:xfrm>
            <a:off x="6337975" y="1384300"/>
            <a:ext cx="1841503" cy="3733800"/>
            <a:chOff x="0" y="0"/>
            <a:chExt cx="1841502" cy="3733800"/>
          </a:xfrm>
        </p:grpSpPr>
        <p:cxnSp>
          <p:nvCxnSpPr>
            <p:cNvPr id="235" name="Google Shape;235;p10"/>
            <p:cNvCxnSpPr/>
            <p:nvPr/>
          </p:nvCxnSpPr>
          <p:spPr>
            <a:xfrm>
              <a:off x="0" y="0"/>
              <a:ext cx="1270000" cy="1270000"/>
            </a:xfrm>
            <a:prstGeom prst="straightConnector1">
              <a:avLst/>
            </a:prstGeom>
            <a:noFill/>
            <a:ln>
              <a:noFill/>
            </a:ln>
          </p:spPr>
        </p:cxnSp>
        <p:cxnSp>
          <p:nvCxnSpPr>
            <p:cNvPr id="236" name="Google Shape;236;p10"/>
            <p:cNvCxnSpPr/>
            <p:nvPr/>
          </p:nvCxnSpPr>
          <p:spPr>
            <a:xfrm>
              <a:off x="0" y="520700"/>
              <a:ext cx="1270000" cy="1270000"/>
            </a:xfrm>
            <a:prstGeom prst="straightConnector1">
              <a:avLst/>
            </a:prstGeom>
            <a:noFill/>
            <a:ln>
              <a:noFill/>
            </a:ln>
          </p:spPr>
        </p:cxnSp>
        <p:cxnSp>
          <p:nvCxnSpPr>
            <p:cNvPr id="237" name="Google Shape;237;p10"/>
            <p:cNvCxnSpPr/>
            <p:nvPr/>
          </p:nvCxnSpPr>
          <p:spPr>
            <a:xfrm>
              <a:off x="0" y="2463800"/>
              <a:ext cx="1270000" cy="1270000"/>
            </a:xfrm>
            <a:prstGeom prst="straightConnector1">
              <a:avLst/>
            </a:prstGeom>
            <a:noFill/>
            <a:ln>
              <a:noFill/>
            </a:ln>
          </p:spPr>
        </p:cxnSp>
        <p:pic>
          <p:nvPicPr>
            <p:cNvPr id="238" name="Google Shape;238;p10" descr="Безымянный-1-30.png"/>
            <p:cNvPicPr preferRelativeResize="0"/>
            <p:nvPr/>
          </p:nvPicPr>
          <p:blipFill rotWithShape="1">
            <a:blip r:embed="rId5">
              <a:alphaModFix/>
            </a:blip>
            <a:srcRect/>
            <a:stretch/>
          </p:blipFill>
          <p:spPr>
            <a:xfrm>
              <a:off x="0" y="1075124"/>
              <a:ext cx="1841502" cy="1082342"/>
            </a:xfrm>
            <a:prstGeom prst="rect">
              <a:avLst/>
            </a:prstGeom>
            <a:noFill/>
            <a:ln>
              <a:noFill/>
            </a:ln>
          </p:spPr>
        </p:pic>
      </p:grpSp>
      <p:grpSp>
        <p:nvGrpSpPr>
          <p:cNvPr id="239" name="Google Shape;239;p10"/>
          <p:cNvGrpSpPr/>
          <p:nvPr/>
        </p:nvGrpSpPr>
        <p:grpSpPr>
          <a:xfrm>
            <a:off x="3417921" y="1384300"/>
            <a:ext cx="2111103" cy="2802501"/>
            <a:chOff x="-2" y="0"/>
            <a:chExt cx="2111102" cy="2802500"/>
          </a:xfrm>
        </p:grpSpPr>
        <p:sp>
          <p:nvSpPr>
            <p:cNvPr id="240" name="Google Shape;240;p10"/>
            <p:cNvSpPr txBox="1"/>
            <p:nvPr/>
          </p:nvSpPr>
          <p:spPr>
            <a:xfrm>
              <a:off x="0" y="0"/>
              <a:ext cx="1179809" cy="2000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E6AF"/>
                </a:buClr>
                <a:buSzPts val="1300"/>
                <a:buFont typeface="Arial"/>
                <a:buNone/>
              </a:pPr>
              <a:r>
                <a:rPr lang="en-US" sz="1300" b="0" i="0" u="none" strike="noStrike" cap="none">
                  <a:solidFill>
                    <a:srgbClr val="FEE6AF"/>
                  </a:solidFill>
                  <a:latin typeface="Gilroy" pitchFamily="2" charset="77"/>
                  <a:sym typeface="Arial"/>
                </a:rPr>
                <a:t>Ethyl ester form</a:t>
              </a:r>
              <a:endParaRPr sz="1300" b="0" i="0" u="none" strike="noStrike" cap="none">
                <a:solidFill>
                  <a:srgbClr val="FEE6AF"/>
                </a:solidFill>
                <a:latin typeface="Gilroy" pitchFamily="2" charset="77"/>
                <a:sym typeface="Arial"/>
              </a:endParaRPr>
            </a:p>
          </p:txBody>
        </p:sp>
        <p:sp>
          <p:nvSpPr>
            <p:cNvPr id="241" name="Google Shape;241;p10"/>
            <p:cNvSpPr txBox="1"/>
            <p:nvPr/>
          </p:nvSpPr>
          <p:spPr>
            <a:xfrm>
              <a:off x="0" y="304800"/>
              <a:ext cx="1468350" cy="33855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100"/>
                <a:buFont typeface="Arial"/>
                <a:buNone/>
              </a:pPr>
              <a:r>
                <a:rPr lang="en-US" sz="1100" b="0" i="0" u="none" strike="noStrike" cap="none">
                  <a:solidFill>
                    <a:srgbClr val="FFFFFF"/>
                  </a:solidFill>
                  <a:latin typeface="Gilroy" pitchFamily="2" charset="77"/>
                  <a:sym typeface="Arial"/>
                </a:rPr>
                <a:t>has long been used</a:t>
              </a:r>
              <a:br>
                <a:rPr lang="en-US" sz="1100" b="0" i="0" u="none" strike="noStrike" cap="none">
                  <a:solidFill>
                    <a:srgbClr val="FFFFFF"/>
                  </a:solidFill>
                  <a:latin typeface="Gilroy" pitchFamily="2" charset="77"/>
                  <a:sym typeface="Arial"/>
                </a:rPr>
              </a:br>
              <a:r>
                <a:rPr lang="en-US" sz="1100" b="0" i="0" u="none" strike="noStrike" cap="none">
                  <a:solidFill>
                    <a:srgbClr val="FFFFFF"/>
                  </a:solidFill>
                  <a:latin typeface="Gilroy" pitchFamily="2" charset="77"/>
                  <a:sym typeface="Arial"/>
                </a:rPr>
                <a:t>in dietary supplements</a:t>
              </a:r>
              <a:endParaRPr sz="1400" b="0" i="0" u="none" strike="noStrike" cap="none">
                <a:solidFill>
                  <a:srgbClr val="000000"/>
                </a:solidFill>
                <a:latin typeface="Gilroy" pitchFamily="2" charset="77"/>
                <a:ea typeface="Helvetica Neue"/>
                <a:cs typeface="Helvetica Neue"/>
                <a:sym typeface="Helvetica Neue"/>
              </a:endParaRPr>
            </a:p>
          </p:txBody>
        </p:sp>
        <p:sp>
          <p:nvSpPr>
            <p:cNvPr id="242" name="Google Shape;242;p10"/>
            <p:cNvSpPr txBox="1"/>
            <p:nvPr/>
          </p:nvSpPr>
          <p:spPr>
            <a:xfrm>
              <a:off x="0" y="2463800"/>
              <a:ext cx="21111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1100"/>
                <a:buFont typeface="Arial"/>
                <a:buNone/>
              </a:pPr>
              <a:r>
                <a:rPr lang="en-US" sz="1100">
                  <a:solidFill>
                    <a:srgbClr val="FFFFFF"/>
                  </a:solidFill>
                  <a:latin typeface="Gilroy" pitchFamily="2" charset="77"/>
                </a:rPr>
                <a:t>A c</a:t>
              </a:r>
              <a:r>
                <a:rPr lang="en-US" sz="1100" b="0" i="0" u="none" strike="noStrike" cap="none">
                  <a:solidFill>
                    <a:srgbClr val="FFFFFF"/>
                  </a:solidFill>
                  <a:latin typeface="Gilroy" pitchFamily="2" charset="77"/>
                  <a:sym typeface="Arial"/>
                </a:rPr>
                <a:t>ompound with 1 PUFA molecule</a:t>
              </a:r>
              <a:endParaRPr sz="1100" b="0" i="0" u="none" strike="noStrike" cap="none">
                <a:solidFill>
                  <a:srgbClr val="FFFFFF"/>
                </a:solidFill>
                <a:latin typeface="Gilroy" pitchFamily="2" charset="77"/>
                <a:sym typeface="Arial"/>
              </a:endParaRPr>
            </a:p>
          </p:txBody>
        </p:sp>
        <p:pic>
          <p:nvPicPr>
            <p:cNvPr id="243" name="Google Shape;243;p10" descr="Безымянный-1 (2)-23 1.png"/>
            <p:cNvPicPr preferRelativeResize="0"/>
            <p:nvPr/>
          </p:nvPicPr>
          <p:blipFill rotWithShape="1">
            <a:blip r:embed="rId6">
              <a:alphaModFix/>
            </a:blip>
            <a:srcRect/>
            <a:stretch/>
          </p:blipFill>
          <p:spPr>
            <a:xfrm>
              <a:off x="-2" y="1301575"/>
              <a:ext cx="1841505" cy="453411"/>
            </a:xfrm>
            <a:prstGeom prst="rect">
              <a:avLst/>
            </a:prstGeom>
            <a:noFill/>
            <a:ln>
              <a:noFill/>
            </a:ln>
          </p:spPr>
        </p:pic>
      </p:grpSp>
      <p:sp>
        <p:nvSpPr>
          <p:cNvPr id="244" name="Google Shape;244;p10"/>
          <p:cNvSpPr txBox="1"/>
          <p:nvPr/>
        </p:nvSpPr>
        <p:spPr>
          <a:xfrm>
            <a:off x="6337974" y="4387300"/>
            <a:ext cx="905700" cy="1230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FFFFFF"/>
              </a:buClr>
              <a:buSzPts val="1000"/>
              <a:buFont typeface="Arial"/>
              <a:buNone/>
            </a:pPr>
            <a:r>
              <a:rPr lang="en-US" sz="1000" b="0" i="0" u="none" strike="noStrike" cap="none">
                <a:solidFill>
                  <a:srgbClr val="FFFFFF"/>
                </a:solidFill>
                <a:latin typeface="Gilroy" pitchFamily="2" charset="77"/>
                <a:sym typeface="Arial"/>
              </a:rPr>
              <a:t>*predominantly</a:t>
            </a:r>
            <a:endParaRPr sz="1000" b="0" i="0" u="none" strike="noStrike" cap="none">
              <a:solidFill>
                <a:srgbClr val="FFFFFF"/>
              </a:solidFill>
              <a:latin typeface="Gilroy" pitchFamily="2" charset="77"/>
              <a:sym typeface="Arial"/>
            </a:endParaRPr>
          </a:p>
        </p:txBody>
      </p:sp>
      <p:grpSp>
        <p:nvGrpSpPr>
          <p:cNvPr id="245" name="Google Shape;245;p10"/>
          <p:cNvGrpSpPr/>
          <p:nvPr/>
        </p:nvGrpSpPr>
        <p:grpSpPr>
          <a:xfrm>
            <a:off x="406400" y="1384300"/>
            <a:ext cx="1841502" cy="3733700"/>
            <a:chOff x="0" y="0"/>
            <a:chExt cx="1841502" cy="3733700"/>
          </a:xfrm>
        </p:grpSpPr>
        <p:cxnSp>
          <p:nvCxnSpPr>
            <p:cNvPr id="246" name="Google Shape;246;p10"/>
            <p:cNvCxnSpPr/>
            <p:nvPr/>
          </p:nvCxnSpPr>
          <p:spPr>
            <a:xfrm>
              <a:off x="0" y="0"/>
              <a:ext cx="1269900" cy="1269900"/>
            </a:xfrm>
            <a:prstGeom prst="straightConnector1">
              <a:avLst/>
            </a:prstGeom>
            <a:noFill/>
            <a:ln>
              <a:noFill/>
            </a:ln>
          </p:spPr>
        </p:cxnSp>
        <p:cxnSp>
          <p:nvCxnSpPr>
            <p:cNvPr id="247" name="Google Shape;247;p10"/>
            <p:cNvCxnSpPr/>
            <p:nvPr/>
          </p:nvCxnSpPr>
          <p:spPr>
            <a:xfrm>
              <a:off x="0" y="520700"/>
              <a:ext cx="1269900" cy="1269900"/>
            </a:xfrm>
            <a:prstGeom prst="straightConnector1">
              <a:avLst/>
            </a:prstGeom>
            <a:noFill/>
            <a:ln>
              <a:noFill/>
            </a:ln>
          </p:spPr>
        </p:cxnSp>
        <p:cxnSp>
          <p:nvCxnSpPr>
            <p:cNvPr id="248" name="Google Shape;248;p10"/>
            <p:cNvCxnSpPr/>
            <p:nvPr/>
          </p:nvCxnSpPr>
          <p:spPr>
            <a:xfrm>
              <a:off x="0" y="2463800"/>
              <a:ext cx="1269900" cy="1269900"/>
            </a:xfrm>
            <a:prstGeom prst="straightConnector1">
              <a:avLst/>
            </a:prstGeom>
            <a:noFill/>
            <a:ln>
              <a:noFill/>
            </a:ln>
          </p:spPr>
        </p:cxnSp>
        <p:pic>
          <p:nvPicPr>
            <p:cNvPr id="249" name="Google Shape;249;p10" descr="Безымянный-1-28.png"/>
            <p:cNvPicPr preferRelativeResize="0"/>
            <p:nvPr/>
          </p:nvPicPr>
          <p:blipFill rotWithShape="1">
            <a:blip r:embed="rId7">
              <a:alphaModFix/>
            </a:blip>
            <a:srcRect/>
            <a:stretch/>
          </p:blipFill>
          <p:spPr>
            <a:xfrm>
              <a:off x="0" y="1066439"/>
              <a:ext cx="1841502" cy="1081600"/>
            </a:xfrm>
            <a:prstGeom prst="rect">
              <a:avLst/>
            </a:prstGeom>
            <a:noFill/>
            <a:ln>
              <a:noFill/>
            </a:ln>
          </p:spPr>
        </p:pic>
      </p:grpSp>
      <p:sp>
        <p:nvSpPr>
          <p:cNvPr id="250" name="Google Shape;250;p10"/>
          <p:cNvSpPr txBox="1"/>
          <p:nvPr/>
        </p:nvSpPr>
        <p:spPr>
          <a:xfrm>
            <a:off x="412750" y="1227275"/>
            <a:ext cx="3000000" cy="64476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a:solidFill>
                  <a:srgbClr val="FEE6AF"/>
                </a:solidFill>
                <a:latin typeface="Gilroy" pitchFamily="2" charset="77"/>
              </a:rPr>
              <a:t>Natural</a:t>
            </a:r>
            <a:endParaRPr sz="1300">
              <a:solidFill>
                <a:srgbClr val="FEE6AF"/>
              </a:solidFill>
              <a:latin typeface="Gilroy" pitchFamily="2" charset="77"/>
            </a:endParaRPr>
          </a:p>
          <a:p>
            <a:pPr marL="0" lvl="0" indent="0" algn="l" rtl="0">
              <a:lnSpc>
                <a:spcPct val="115000"/>
              </a:lnSpc>
              <a:spcBef>
                <a:spcPts val="0"/>
              </a:spcBef>
              <a:spcAft>
                <a:spcPts val="0"/>
              </a:spcAft>
              <a:buNone/>
            </a:pPr>
            <a:r>
              <a:rPr lang="en-US" sz="1300">
                <a:solidFill>
                  <a:srgbClr val="FEE6AF"/>
                </a:solidFill>
                <a:latin typeface="Gilroy" pitchFamily="2" charset="77"/>
              </a:rPr>
              <a:t>triglyceride form</a:t>
            </a:r>
            <a:endParaRPr sz="1300">
              <a:solidFill>
                <a:srgbClr val="FEE6AF"/>
              </a:solidFill>
              <a:latin typeface="Gilroy" pitchFamily="2" charset="77"/>
            </a:endParaRPr>
          </a:p>
        </p:txBody>
      </p:sp>
      <p:sp>
        <p:nvSpPr>
          <p:cNvPr id="251" name="Google Shape;251;p10"/>
          <p:cNvSpPr txBox="1"/>
          <p:nvPr/>
        </p:nvSpPr>
        <p:spPr>
          <a:xfrm>
            <a:off x="412750" y="1842275"/>
            <a:ext cx="30000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100">
                <a:solidFill>
                  <a:srgbClr val="FFFFFF"/>
                </a:solidFill>
                <a:latin typeface="Gilroy" pitchFamily="2" charset="77"/>
              </a:rPr>
              <a:t>can be found </a:t>
            </a:r>
            <a:endParaRPr sz="1100">
              <a:solidFill>
                <a:srgbClr val="FFFFFF"/>
              </a:solidFill>
              <a:latin typeface="Gilroy" pitchFamily="2" charset="77"/>
            </a:endParaRPr>
          </a:p>
          <a:p>
            <a:pPr marL="0" lvl="0" indent="0" algn="l" rtl="0">
              <a:lnSpc>
                <a:spcPct val="115000"/>
              </a:lnSpc>
              <a:spcBef>
                <a:spcPts val="0"/>
              </a:spcBef>
              <a:spcAft>
                <a:spcPts val="0"/>
              </a:spcAft>
              <a:buNone/>
            </a:pPr>
            <a:r>
              <a:rPr lang="en-US" sz="1100">
                <a:solidFill>
                  <a:srgbClr val="FFFFFF"/>
                </a:solidFill>
                <a:latin typeface="Gilroy" pitchFamily="2" charset="77"/>
              </a:rPr>
              <a:t>in fish fat</a:t>
            </a:r>
            <a:endParaRPr sz="1100">
              <a:solidFill>
                <a:srgbClr val="FFFFFF"/>
              </a:solidFill>
              <a:latin typeface="Gilroy" pitchFamily="2" charset="77"/>
            </a:endParaRPr>
          </a:p>
        </p:txBody>
      </p:sp>
      <p:sp>
        <p:nvSpPr>
          <p:cNvPr id="252" name="Google Shape;252;p10"/>
          <p:cNvSpPr txBox="1"/>
          <p:nvPr/>
        </p:nvSpPr>
        <p:spPr>
          <a:xfrm>
            <a:off x="412750" y="3838600"/>
            <a:ext cx="24966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100">
                <a:solidFill>
                  <a:srgbClr val="FFFFFF"/>
                </a:solidFill>
                <a:latin typeface="Gilroy" pitchFamily="2" charset="77"/>
              </a:rPr>
              <a:t>A combination of 3 molecules from different fatty acids</a:t>
            </a:r>
            <a:endParaRPr sz="1100">
              <a:solidFill>
                <a:srgbClr val="FFFFFF"/>
              </a:solidFill>
              <a:latin typeface="Gilroy" pitchFamily="2" charset="77"/>
            </a:endParaRPr>
          </a:p>
        </p:txBody>
      </p:sp>
      <p:sp>
        <p:nvSpPr>
          <p:cNvPr id="253" name="Google Shape;253;p10"/>
          <p:cNvSpPr txBox="1"/>
          <p:nvPr/>
        </p:nvSpPr>
        <p:spPr>
          <a:xfrm>
            <a:off x="6337975" y="1227275"/>
            <a:ext cx="3000000" cy="64476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a:solidFill>
                  <a:srgbClr val="FEE6AF"/>
                </a:solidFill>
                <a:latin typeface="Gilroy" pitchFamily="2" charset="77"/>
              </a:rPr>
              <a:t>Reconstituted</a:t>
            </a:r>
            <a:endParaRPr sz="1300">
              <a:solidFill>
                <a:srgbClr val="FEE6AF"/>
              </a:solidFill>
              <a:latin typeface="Gilroy" pitchFamily="2" charset="77"/>
            </a:endParaRPr>
          </a:p>
          <a:p>
            <a:pPr marL="0" lvl="0" indent="0" algn="l" rtl="0">
              <a:lnSpc>
                <a:spcPct val="115000"/>
              </a:lnSpc>
              <a:spcBef>
                <a:spcPts val="0"/>
              </a:spcBef>
              <a:spcAft>
                <a:spcPts val="0"/>
              </a:spcAft>
              <a:buNone/>
            </a:pPr>
            <a:r>
              <a:rPr lang="en-US" sz="1300">
                <a:solidFill>
                  <a:srgbClr val="FEE6AF"/>
                </a:solidFill>
                <a:latin typeface="Gilroy" pitchFamily="2" charset="77"/>
              </a:rPr>
              <a:t>triglyceride form</a:t>
            </a:r>
            <a:endParaRPr sz="1300">
              <a:solidFill>
                <a:srgbClr val="FEE6AF"/>
              </a:solidFill>
              <a:latin typeface="Gilroy" pitchFamily="2" charset="77"/>
            </a:endParaRPr>
          </a:p>
        </p:txBody>
      </p:sp>
      <p:sp>
        <p:nvSpPr>
          <p:cNvPr id="254" name="Google Shape;254;p10"/>
          <p:cNvSpPr txBox="1"/>
          <p:nvPr/>
        </p:nvSpPr>
        <p:spPr>
          <a:xfrm>
            <a:off x="6337975" y="1842275"/>
            <a:ext cx="30000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100">
                <a:solidFill>
                  <a:srgbClr val="FFFFFF"/>
                </a:solidFill>
                <a:latin typeface="Gilroy" pitchFamily="2" charset="77"/>
              </a:rPr>
              <a:t>has gained popularity</a:t>
            </a:r>
            <a:endParaRPr sz="1100">
              <a:solidFill>
                <a:srgbClr val="FFFFFF"/>
              </a:solidFill>
              <a:latin typeface="Gilroy" pitchFamily="2" charset="77"/>
            </a:endParaRPr>
          </a:p>
          <a:p>
            <a:pPr marL="0" lvl="0" indent="0" algn="l" rtl="0">
              <a:lnSpc>
                <a:spcPct val="115000"/>
              </a:lnSpc>
              <a:spcBef>
                <a:spcPts val="0"/>
              </a:spcBef>
              <a:spcAft>
                <a:spcPts val="0"/>
              </a:spcAft>
              <a:buNone/>
            </a:pPr>
            <a:r>
              <a:rPr lang="en-US" sz="1100">
                <a:solidFill>
                  <a:srgbClr val="FFFFFF"/>
                </a:solidFill>
                <a:latin typeface="Gilroy" pitchFamily="2" charset="77"/>
              </a:rPr>
              <a:t>in recent years</a:t>
            </a:r>
            <a:endParaRPr sz="1100">
              <a:solidFill>
                <a:srgbClr val="FFFFFF"/>
              </a:solidFill>
              <a:latin typeface="Gilroy" pitchFamily="2" charset="77"/>
            </a:endParaRPr>
          </a:p>
        </p:txBody>
      </p:sp>
      <p:sp>
        <p:nvSpPr>
          <p:cNvPr id="255" name="Google Shape;255;p10"/>
          <p:cNvSpPr txBox="1"/>
          <p:nvPr/>
        </p:nvSpPr>
        <p:spPr>
          <a:xfrm>
            <a:off x="6255350" y="3838600"/>
            <a:ext cx="30000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100">
                <a:solidFill>
                  <a:srgbClr val="FFFFFF"/>
                </a:solidFill>
                <a:latin typeface="Gilroy" pitchFamily="2" charset="77"/>
              </a:rPr>
              <a:t>A compound of 3 </a:t>
            </a:r>
            <a:endParaRPr sz="1100">
              <a:solidFill>
                <a:srgbClr val="FFFFFF"/>
              </a:solidFill>
              <a:latin typeface="Gilroy" pitchFamily="2" charset="77"/>
            </a:endParaRPr>
          </a:p>
          <a:p>
            <a:pPr marL="0" lvl="0" indent="0" algn="l" rtl="0">
              <a:lnSpc>
                <a:spcPct val="115000"/>
              </a:lnSpc>
              <a:spcBef>
                <a:spcPts val="0"/>
              </a:spcBef>
              <a:spcAft>
                <a:spcPts val="0"/>
              </a:spcAft>
              <a:buNone/>
            </a:pPr>
            <a:r>
              <a:rPr lang="en-US" sz="1100">
                <a:solidFill>
                  <a:srgbClr val="FFFFFF"/>
                </a:solidFill>
                <a:latin typeface="Gilroy" pitchFamily="2" charset="77"/>
              </a:rPr>
              <a:t>PUFA* molecules</a:t>
            </a:r>
            <a:endParaRPr sz="1100">
              <a:solidFill>
                <a:srgbClr val="FFFFFF"/>
              </a:solidFill>
              <a:latin typeface="Gilroy" pitchFamily="2" charset="77"/>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3044</Words>
  <Application>Microsoft Macintosh PowerPoint</Application>
  <PresentationFormat>On-screen Show (16:9)</PresentationFormat>
  <Paragraphs>291</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Gilroy</vt:lpstr>
      <vt:lpstr>Gilroy-RegularItalic</vt:lpstr>
      <vt:lpstr>Arial</vt:lpstr>
      <vt:lpstr>Helvetica Neue</vt:lpstr>
      <vt:lpstr>Simple Light</vt:lpstr>
      <vt:lpstr>Get the rhythm you deserve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the rhythm you deserve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the rhythm you deserve</dc:title>
  <dc:creator>Елена Вермишева</dc:creator>
  <cp:lastModifiedBy>Казбекова Тамара Тамерлановна</cp:lastModifiedBy>
  <cp:revision>2</cp:revision>
  <dcterms:modified xsi:type="dcterms:W3CDTF">2023-03-28T15:28:37Z</dcterms:modified>
</cp:coreProperties>
</file>